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6858000" cy="9144000"/>
  <p:embeddedFontLst>
    <p:embeddedFont>
      <p:font typeface="Arial Narrow"/>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2D200454-40CA-4A62-9FC3-DE9A4176ACB9}">
      <p15:notesGuideLst>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rialNarrow-bold.fntdata"/><Relationship Id="rId23" Type="http://schemas.openxmlformats.org/officeDocument/2006/relationships/font" Target="fonts/ArialNarrow-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alNarrow-boldItalic.fntdata"/><Relationship Id="rId25" Type="http://schemas.openxmlformats.org/officeDocument/2006/relationships/font" Target="fonts/ArialNarrow-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800" u="none" cap="none" strike="noStrike">
                <a:solidFill>
                  <a:srgbClr val="000000"/>
                </a:solidFill>
                <a:latin typeface="Arial"/>
                <a:ea typeface="Arial"/>
                <a:cs typeface="Arial"/>
                <a:sym typeface="Arial"/>
              </a:rPr>
              <a:t>‹#›</a:t>
            </a:fld>
            <a:endParaRPr/>
          </a:p>
        </p:txBody>
      </p:sp>
      <p:sp>
        <p:nvSpPr>
          <p:cNvPr id="4" name="Google Shape;4;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6" name="Google Shape;6;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7" name="Google Shape;7;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8" name="Google Shape;8;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9" name="Google Shape;9;n"/>
          <p:cNvSpPr txBox="1"/>
          <p:nvPr>
            <p:ph idx="4"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p1: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68" name="Google Shape;6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69" name="Google Shape;69;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p5: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44" name="Google Shape;14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45" name="Google Shape;145;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342900" rtl="1" algn="r">
              <a:spcBef>
                <a:spcPts val="640"/>
              </a:spcBef>
              <a:spcAft>
                <a:spcPts val="0"/>
              </a:spcAft>
              <a:buNone/>
            </a:pPr>
            <a:r>
              <a:rPr lang="en-US" sz="1400">
                <a:solidFill>
                  <a:schemeClr val="dk1"/>
                </a:solidFill>
              </a:rPr>
              <a:t>ציוד : שלושה ביקונים ומכשיר אנדרואיד .</a:t>
            </a:r>
            <a:endParaRPr sz="1400">
              <a:solidFill>
                <a:schemeClr val="dk1"/>
              </a:solidFill>
            </a:endParaRPr>
          </a:p>
          <a:p>
            <a:pPr indent="0" lvl="0" marL="342900" rtl="1" algn="r">
              <a:spcBef>
                <a:spcPts val="640"/>
              </a:spcBef>
              <a:spcAft>
                <a:spcPts val="0"/>
              </a:spcAft>
              <a:buNone/>
            </a:pPr>
            <a:r>
              <a:t/>
            </a:r>
            <a:endParaRPr sz="1400">
              <a:solidFill>
                <a:schemeClr val="dk1"/>
              </a:solidFill>
            </a:endParaRPr>
          </a:p>
          <a:p>
            <a:pPr indent="0" lvl="0" marL="342900" rtl="1" algn="r">
              <a:spcBef>
                <a:spcPts val="640"/>
              </a:spcBef>
              <a:spcAft>
                <a:spcPts val="0"/>
              </a:spcAft>
              <a:buNone/>
            </a:pPr>
            <a:r>
              <a:rPr lang="en-US" sz="1400">
                <a:solidFill>
                  <a:schemeClr val="dk1"/>
                </a:solidFill>
              </a:rPr>
              <a:t>הסבר : </a:t>
            </a:r>
            <a:endParaRPr sz="1400">
              <a:solidFill>
                <a:schemeClr val="dk1"/>
              </a:solidFill>
            </a:endParaRPr>
          </a:p>
          <a:p>
            <a:pPr indent="0" lvl="0" marL="342900" rtl="1" algn="r">
              <a:spcBef>
                <a:spcPts val="640"/>
              </a:spcBef>
              <a:spcAft>
                <a:spcPts val="0"/>
              </a:spcAft>
              <a:buNone/>
            </a:pPr>
            <a:r>
              <a:t/>
            </a:r>
            <a:endParaRPr sz="1400">
              <a:solidFill>
                <a:schemeClr val="dk1"/>
              </a:solidFill>
            </a:endParaRPr>
          </a:p>
          <a:p>
            <a:pPr indent="0" lvl="0" marL="342900" rtl="1" algn="r">
              <a:spcBef>
                <a:spcPts val="640"/>
              </a:spcBef>
              <a:spcAft>
                <a:spcPts val="0"/>
              </a:spcAft>
              <a:buNone/>
            </a:pPr>
            <a:r>
              <a:rPr lang="en-US" sz="1400">
                <a:solidFill>
                  <a:schemeClr val="dk1"/>
                </a:solidFill>
              </a:rPr>
              <a:t>תחילה אנו מקבלים מהמשתמש את היעד . בכל מספר מילי-שניות אנחנו מקבלים אותות ממכשירי הבלוטוט, מחשבים את המיקום הנוכחי ואת נקודת היעד הבאה ע"י חיפוש בגרף ומציירים למשתמש חץ בהתאם לכיוון שעליו ללכת .</a:t>
            </a:r>
            <a:endParaRPr sz="1400">
              <a:solidFill>
                <a:schemeClr val="dk1"/>
              </a:solidFill>
            </a:endParaRPr>
          </a:p>
          <a:p>
            <a:pPr indent="0" lvl="0" marL="342900" rtl="1" algn="r">
              <a:spcBef>
                <a:spcPts val="640"/>
              </a:spcBef>
              <a:spcAft>
                <a:spcPts val="0"/>
              </a:spcAft>
              <a:buNone/>
            </a:pPr>
            <a:r>
              <a:rPr lang="en-US" sz="1400">
                <a:solidFill>
                  <a:schemeClr val="dk1"/>
                </a:solidFill>
              </a:rPr>
              <a:t>השתמשנו ב4 מודולים :</a:t>
            </a:r>
            <a:endParaRPr sz="1400">
              <a:solidFill>
                <a:schemeClr val="dk1"/>
              </a:solidFill>
            </a:endParaRPr>
          </a:p>
          <a:p>
            <a:pPr indent="-317500" lvl="0" marL="457200" rtl="1" algn="r">
              <a:spcBef>
                <a:spcPts val="640"/>
              </a:spcBef>
              <a:spcAft>
                <a:spcPts val="0"/>
              </a:spcAft>
              <a:buClr>
                <a:schemeClr val="dk1"/>
              </a:buClr>
              <a:buSzPts val="1400"/>
              <a:buAutoNum type="arabicPeriod"/>
            </a:pPr>
            <a:r>
              <a:rPr lang="en-US" sz="1400">
                <a:solidFill>
                  <a:schemeClr val="dk1"/>
                </a:solidFill>
              </a:rPr>
              <a:t>distance calculator - מקבל מדידות rssi של כל אחד מהביקונים ומוציא את המרחק מכל אחד מהם</a:t>
            </a:r>
            <a:endParaRPr sz="1400">
              <a:solidFill>
                <a:schemeClr val="dk1"/>
              </a:solidFill>
            </a:endParaRPr>
          </a:p>
          <a:p>
            <a:pPr indent="-317500" lvl="0" marL="457200" rtl="1" algn="r">
              <a:spcBef>
                <a:spcPts val="0"/>
              </a:spcBef>
              <a:spcAft>
                <a:spcPts val="0"/>
              </a:spcAft>
              <a:buClr>
                <a:schemeClr val="dk1"/>
              </a:buClr>
              <a:buSzPts val="1400"/>
              <a:buAutoNum type="arabicPeriod"/>
            </a:pPr>
            <a:r>
              <a:rPr lang="en-US" sz="1400">
                <a:solidFill>
                  <a:schemeClr val="dk1"/>
                </a:solidFill>
              </a:rPr>
              <a:t>location estimator - מחשב את המיקום המדויק ע"י triangulation </a:t>
            </a:r>
            <a:endParaRPr sz="1400">
              <a:solidFill>
                <a:schemeClr val="dk1"/>
              </a:solidFill>
            </a:endParaRPr>
          </a:p>
          <a:p>
            <a:pPr indent="-317500" lvl="0" marL="457200" rtl="1" algn="r">
              <a:spcBef>
                <a:spcPts val="0"/>
              </a:spcBef>
              <a:spcAft>
                <a:spcPts val="0"/>
              </a:spcAft>
              <a:buClr>
                <a:schemeClr val="dk1"/>
              </a:buClr>
              <a:buSzPts val="1400"/>
              <a:buAutoNum type="arabicPeriod"/>
            </a:pPr>
            <a:r>
              <a:rPr lang="en-US" sz="1400">
                <a:solidFill>
                  <a:schemeClr val="dk1"/>
                </a:solidFill>
              </a:rPr>
              <a:t>graph search - מבצע חיפוש בגרף של הנקודה הבאה במסלול. מקבל בהתחלה את היעד ולאחר מכן את המיקום ומחזיר את כיוון ההליכה . החיפוש נעשה באלגוריתם A*. בכל שלב חיפשנו את המסלול הטוב ביותר והחזרנו את הנקודה הבאה במסלול</a:t>
            </a:r>
            <a:endParaRPr sz="1400">
              <a:solidFill>
                <a:schemeClr val="dk1"/>
              </a:solidFill>
            </a:endParaRPr>
          </a:p>
          <a:p>
            <a:pPr indent="-317500" lvl="0" marL="457200" rtl="1" algn="r">
              <a:spcBef>
                <a:spcPts val="0"/>
              </a:spcBef>
              <a:spcAft>
                <a:spcPts val="0"/>
              </a:spcAft>
              <a:buClr>
                <a:schemeClr val="dk1"/>
              </a:buClr>
              <a:buSzPts val="1400"/>
              <a:buAutoNum type="arabicPeriod"/>
            </a:pPr>
            <a:r>
              <a:rPr lang="en-US" sz="1400">
                <a:solidFill>
                  <a:schemeClr val="dk1"/>
                </a:solidFill>
              </a:rPr>
              <a:t>controller - מקבל מהמשתמש את היעד, ושולח אותו לחיפוש בגרף, לאחר מכן מקבל מהגרף את כיוון ההליכה ומחזיר אותו למשתמש </a:t>
            </a:r>
            <a:endParaRPr sz="1400">
              <a:solidFill>
                <a:schemeClr val="dk1"/>
              </a:solidFill>
            </a:endParaRPr>
          </a:p>
          <a:p>
            <a:pPr indent="0" lvl="0" marL="457200" rtl="1" algn="r">
              <a:spcBef>
                <a:spcPts val="640"/>
              </a:spcBef>
              <a:spcAft>
                <a:spcPts val="0"/>
              </a:spcAft>
              <a:buNone/>
            </a:pPr>
            <a:r>
              <a:rPr lang="en-US" sz="1400">
                <a:solidFill>
                  <a:schemeClr val="dk1"/>
                </a:solidFill>
              </a:rPr>
              <a:t>כל המודולים נמצאים באפליקציית האנדרואיד שבנינו.</a:t>
            </a:r>
            <a:endParaRPr sz="1400">
              <a:solidFill>
                <a:schemeClr val="dk1"/>
              </a:solidFill>
            </a:endParaRPr>
          </a:p>
          <a:p>
            <a:pPr indent="0" lvl="0" marL="457200" rtl="1" algn="r">
              <a:spcBef>
                <a:spcPts val="640"/>
              </a:spcBef>
              <a:spcAft>
                <a:spcPts val="0"/>
              </a:spcAft>
              <a:buNone/>
            </a:pPr>
            <a:r>
              <a:t/>
            </a:r>
            <a:endParaRPr sz="1400">
              <a:solidFill>
                <a:schemeClr val="dk1"/>
              </a:solidFill>
            </a:endParaRPr>
          </a:p>
          <a:p>
            <a:pPr indent="0" lvl="0" marL="457200" rtl="1" algn="r">
              <a:spcBef>
                <a:spcPts val="640"/>
              </a:spcBef>
              <a:spcAft>
                <a:spcPts val="0"/>
              </a:spcAft>
              <a:buNone/>
            </a:pPr>
            <a:r>
              <a:rPr lang="en-US" sz="1400">
                <a:solidFill>
                  <a:schemeClr val="dk1"/>
                </a:solidFill>
              </a:rPr>
              <a:t>אחרי הרבה ניסיונות, הגענו למסקנה שהשגיאה גדולה מדיי והעידכונים איטיים מדיי ולכן החלטנו ללכת לכיוון אחר . </a:t>
            </a:r>
            <a:endParaRPr sz="14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74c5d9ec84_0_88: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52" name="Google Shape;152;g74c5d9ec84_0_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4c5d9ec84_0_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en-US" sz="1400"/>
              <a:t>לאחר שראינו שאנו לא מצליחים להגיע לדיוק מספיק טוב והנתונים לא מתעדכנים מספיק מהר, החלטנו לעבור לשימוש בvuforia .</a:t>
            </a:r>
            <a:endParaRPr sz="1400"/>
          </a:p>
          <a:p>
            <a:pPr indent="0" lvl="0" marL="0" rtl="1" algn="r">
              <a:spcBef>
                <a:spcPts val="0"/>
              </a:spcBef>
              <a:spcAft>
                <a:spcPts val="0"/>
              </a:spcAft>
              <a:buNone/>
            </a:pPr>
            <a:r>
              <a:t/>
            </a:r>
            <a:endParaRPr sz="1400"/>
          </a:p>
          <a:p>
            <a:pPr indent="0" lvl="0" marL="0" rtl="1" algn="r">
              <a:spcBef>
                <a:spcPts val="0"/>
              </a:spcBef>
              <a:spcAft>
                <a:spcPts val="0"/>
              </a:spcAft>
              <a:buNone/>
            </a:pPr>
            <a:r>
              <a:rPr lang="en-US" sz="1400"/>
              <a:t>הכנה מוקדמת : </a:t>
            </a:r>
            <a:endParaRPr sz="1400"/>
          </a:p>
          <a:p>
            <a:pPr indent="0" lvl="0" marL="0" rtl="1" algn="r">
              <a:spcBef>
                <a:spcPts val="0"/>
              </a:spcBef>
              <a:spcAft>
                <a:spcPts val="0"/>
              </a:spcAft>
              <a:buNone/>
            </a:pPr>
            <a:r>
              <a:rPr lang="en-US" sz="1400"/>
              <a:t>הדבקנו תמונות ברחבי המשרדים ומיפינו אותם כנקודות בגרף . המיפוי כלל מיקום אבסולוטי לפי מערכת צירים שקבענו מראש, גודל התמונה וכיוון הנורמל לתמונה .</a:t>
            </a:r>
            <a:endParaRPr sz="1400"/>
          </a:p>
          <a:p>
            <a:pPr indent="0" lvl="0" marL="0" rtl="1" algn="r">
              <a:spcBef>
                <a:spcPts val="0"/>
              </a:spcBef>
              <a:spcAft>
                <a:spcPts val="0"/>
              </a:spcAft>
              <a:buNone/>
            </a:pPr>
            <a:r>
              <a:t/>
            </a:r>
            <a:endParaRPr sz="1400"/>
          </a:p>
          <a:p>
            <a:pPr indent="0" lvl="0" marL="0" rtl="1" algn="r">
              <a:spcBef>
                <a:spcPts val="0"/>
              </a:spcBef>
              <a:spcAft>
                <a:spcPts val="0"/>
              </a:spcAft>
              <a:buNone/>
            </a:pPr>
            <a:r>
              <a:rPr lang="en-US" sz="1400"/>
              <a:t>הפעולה : </a:t>
            </a:r>
            <a:endParaRPr sz="1400"/>
          </a:p>
          <a:p>
            <a:pPr indent="0" lvl="0" marL="0" rtl="1" algn="r">
              <a:spcBef>
                <a:spcPts val="0"/>
              </a:spcBef>
              <a:spcAft>
                <a:spcPts val="0"/>
              </a:spcAft>
              <a:buNone/>
            </a:pPr>
            <a:r>
              <a:rPr lang="en-US" sz="1400"/>
              <a:t>בכל כמה מילי-שניות קיבלנו מידע מהvuforia לגבי המיקום שלנו בעולם של הvuforia ותרגמנו אותו למיקום בעולם האמיתי . בעזרת חישובים שעשינו וחיפוש בגרף שבנינו מראש קיבלנו את נקודת היעד הבא שלנו ולפיה קבענו את כיוון ההליכה . </a:t>
            </a:r>
            <a:endParaRPr sz="1400"/>
          </a:p>
          <a:p>
            <a:pPr indent="0" lvl="0" marL="0" rtl="1" algn="r">
              <a:spcBef>
                <a:spcPts val="0"/>
              </a:spcBef>
              <a:spcAft>
                <a:spcPts val="0"/>
              </a:spcAft>
              <a:buNone/>
            </a:pPr>
            <a:r>
              <a:t/>
            </a:r>
            <a:endParaRPr sz="1400"/>
          </a:p>
          <a:p>
            <a:pPr indent="0" lvl="0" marL="0" rtl="1" algn="r">
              <a:spcBef>
                <a:spcPts val="0"/>
              </a:spcBef>
              <a:spcAft>
                <a:spcPts val="0"/>
              </a:spcAft>
              <a:buNone/>
            </a:pPr>
            <a:r>
              <a:rPr lang="en-US" sz="1400"/>
              <a:t>בלוקים : </a:t>
            </a:r>
            <a:endParaRPr sz="1400"/>
          </a:p>
          <a:p>
            <a:pPr indent="-317500" lvl="0" marL="457200" rtl="1" algn="r">
              <a:spcBef>
                <a:spcPts val="0"/>
              </a:spcBef>
              <a:spcAft>
                <a:spcPts val="0"/>
              </a:spcAft>
              <a:buSzPts val="1400"/>
              <a:buAutoNum type="arabicPeriod"/>
            </a:pPr>
            <a:r>
              <a:rPr lang="en-US" sz="1400"/>
              <a:t>הvuforia - שידע לקבוע לפי התמונות שזיהה ולפי מנגנון tracking את המיקום המדויק של המשתמש</a:t>
            </a:r>
            <a:endParaRPr sz="1400"/>
          </a:p>
          <a:p>
            <a:pPr indent="-317500" lvl="0" marL="457200" rtl="1" algn="r">
              <a:spcBef>
                <a:spcPts val="0"/>
              </a:spcBef>
              <a:spcAft>
                <a:spcPts val="0"/>
              </a:spcAft>
              <a:buSzPts val="1400"/>
              <a:buAutoNum type="arabicPeriod"/>
            </a:pPr>
            <a:r>
              <a:rPr lang="en-US" sz="1400"/>
              <a:t>graph search -  גרף שיצרנו וקינפגנו מראש. השתמשנו באלגוריתם A* כדי למצוא את המסלול ליעד. בכל שלב חישבנו את המסלול הטוב ביותר והחזרנו את הנקודה הקרובה ביותר </a:t>
            </a:r>
            <a:endParaRPr sz="1400"/>
          </a:p>
          <a:p>
            <a:pPr indent="-317500" lvl="0" marL="457200" rtl="1" algn="r">
              <a:spcBef>
                <a:spcPts val="0"/>
              </a:spcBef>
              <a:spcAft>
                <a:spcPts val="0"/>
              </a:spcAft>
              <a:buSzPts val="1400"/>
              <a:buAutoNum type="arabicPeriod"/>
            </a:pPr>
            <a:r>
              <a:rPr lang="en-US" sz="1400"/>
              <a:t>controller - יחידת ניהול שמקבלת את הנתונים מהמשתמש ומהגרף ומוציאה פלט לשניהם לפי הצורך</a:t>
            </a:r>
            <a:endParaRPr sz="1400"/>
          </a:p>
          <a:p>
            <a:pPr indent="0" lvl="0" marL="0" rtl="1" algn="r">
              <a:spcBef>
                <a:spcPts val="0"/>
              </a:spcBef>
              <a:spcAft>
                <a:spcPts val="0"/>
              </a:spcAft>
              <a:buNone/>
            </a:pPr>
            <a:r>
              <a:t/>
            </a:r>
            <a:endParaRPr sz="1400"/>
          </a:p>
        </p:txBody>
      </p:sp>
      <p:sp>
        <p:nvSpPr>
          <p:cNvPr id="154" name="Google Shape;154;g74c5d9ec84_0_88: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6: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61" name="Google Shape;16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62" name="Google Shape;162;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285750" lvl="1" marL="742950" rtl="0" algn="l">
              <a:spcBef>
                <a:spcPts val="640"/>
              </a:spcBef>
              <a:spcAft>
                <a:spcPts val="0"/>
              </a:spcAft>
              <a:buClr>
                <a:schemeClr val="hlink"/>
              </a:buClr>
              <a:buSzPts val="2080"/>
              <a:buFont typeface="Noto Sans Symbols"/>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7: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69" name="Google Shape;16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70" name="Google Shape;170;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74c5d9ec84_0_105: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83" name="Google Shape;183;g74c5d9ec84_0_1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74c5d9ec84_0_10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g74c5d9ec84_0_105: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8: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91" name="Google Shape;19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92" name="Google Shape;192;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317500" lvl="0" marL="457200" rtl="1" algn="r">
              <a:spcBef>
                <a:spcPts val="0"/>
              </a:spcBef>
              <a:spcAft>
                <a:spcPts val="0"/>
              </a:spcAft>
              <a:buSzPts val="1400"/>
              <a:buAutoNum type="arabicPeriod"/>
            </a:pPr>
            <a:r>
              <a:rPr lang="en-US"/>
              <a:t>הצלחנו לראות תוצאות יפות מאוד. הניווט נעשה בתוך מבנה צר והדיוק גבוה מאוד, מה שאיפשר מציאת מסלול מנק A לנק B בדרך הקצרה ביותר והמדויקת ביותר . אפשר היה לראות בדמו את הדיוק הגבוה והעדכונים המהירים . </a:t>
            </a:r>
            <a:endParaRPr/>
          </a:p>
          <a:p>
            <a:pPr indent="-317500" lvl="0" marL="457200" rtl="1" algn="r">
              <a:spcBef>
                <a:spcPts val="0"/>
              </a:spcBef>
              <a:spcAft>
                <a:spcPts val="0"/>
              </a:spcAft>
              <a:buSzPts val="1400"/>
              <a:buAutoNum type="arabicPeriod"/>
            </a:pPr>
            <a:r>
              <a:rPr lang="en-US"/>
              <a:t>בגלל מגבלות לוגיסטיות הצגנו את הדמו בטלפון האנדרואידי. המעבר להולולנס אמור להיות קל יחסית היות והאפליקציה עדיין תרוץ על האנדרואיד והתצוגה תעבור להולולנס במקום בטלפון. </a:t>
            </a:r>
            <a:endParaRPr/>
          </a:p>
          <a:p>
            <a:pPr indent="-317500" lvl="0" marL="457200" rtl="1" algn="r">
              <a:spcBef>
                <a:spcPts val="0"/>
              </a:spcBef>
              <a:spcAft>
                <a:spcPts val="0"/>
              </a:spcAft>
              <a:buSzPts val="1400"/>
              <a:buAutoNum type="arabicPeriod"/>
            </a:pPr>
            <a:r>
              <a:rPr lang="en-US"/>
              <a:t>באמצעות הכנה מתאימה של הגרף והדפסה של כמה תמונות רפרנס, ניתן לבצע את הניווט בבניין אחר.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0: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99" name="Google Shape;19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00" name="Google Shape;200;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2: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76" name="Google Shape;7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77" name="Google Shape;7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lang="en-US"/>
              <a:t>מטרת הפרויקט היא לנווט בתוך בניין ( קומה בודדת ) באמצעות בלוטוט ומשקפי הולולנדס . המשתמש מתחיל מנקודת התחלה כלשהי בתוך המבנה, בוחר את נקודת היעד ע”י בחירת יעד מתוך תפריט ומקבל ניווט אינטראקטיבי.</a:t>
            </a:r>
            <a:endParaRPr/>
          </a:p>
          <a:p>
            <a:pPr indent="0" lvl="0" marL="0" rtl="1" algn="r">
              <a:spcBef>
                <a:spcPts val="0"/>
              </a:spcBef>
              <a:spcAft>
                <a:spcPts val="0"/>
              </a:spcAft>
              <a:buNone/>
            </a:pPr>
            <a:r>
              <a:t/>
            </a:r>
            <a:endParaRPr/>
          </a:p>
          <a:p>
            <a:pPr indent="0" lvl="0" marL="0" rtl="1" algn="r">
              <a:spcBef>
                <a:spcPts val="0"/>
              </a:spcBef>
              <a:spcAft>
                <a:spcPts val="0"/>
              </a:spcAft>
              <a:buNone/>
            </a:pPr>
            <a:r>
              <a:rPr lang="en-US"/>
              <a:t>בנוסף אנו מספקים אפליקציית אנדרואיד פשוטה לביצוע הפעולות האלמנטריות של המשתמש.</a:t>
            </a:r>
            <a:endParaRPr/>
          </a:p>
          <a:p>
            <a:pPr indent="0" lvl="0" marL="0" rtl="1" algn="r">
              <a:spcBef>
                <a:spcPts val="0"/>
              </a:spcBef>
              <a:spcAft>
                <a:spcPts val="0"/>
              </a:spcAft>
              <a:buNone/>
            </a:pPr>
            <a:r>
              <a:t/>
            </a:r>
            <a:endParaRPr/>
          </a:p>
          <a:p>
            <a:pPr indent="0" lvl="0" marL="0" rtl="1" algn="r">
              <a:spcBef>
                <a:spcPts val="0"/>
              </a:spcBef>
              <a:spcAft>
                <a:spcPts val="0"/>
              </a:spcAft>
              <a:buNone/>
            </a:pPr>
            <a:r>
              <a:rPr lang="en-US"/>
              <a:t>לבסוף אנו בודקים מספר מסלולים בתוך מבנה בעולם האמיתי.</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3: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84" name="Google Shape;8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85" name="Google Shape;85;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SzPts val="1800"/>
              <a:buNone/>
            </a:pPr>
            <a:r>
              <a:rPr lang="en-US"/>
              <a:t>נעבור על כל אחד מהבולטים בהמשך</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74c5d9ec84_0_8: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92" name="Google Shape;92;g74c5d9ec84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4c5d9ec84_0_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1" algn="r">
              <a:lnSpc>
                <a:spcPct val="115000"/>
              </a:lnSpc>
              <a:spcBef>
                <a:spcPts val="0"/>
              </a:spcBef>
              <a:spcAft>
                <a:spcPts val="0"/>
              </a:spcAft>
              <a:buNone/>
            </a:pPr>
            <a:r>
              <a:rPr lang="en-US">
                <a:solidFill>
                  <a:schemeClr val="dk1"/>
                </a:solidFill>
              </a:rPr>
              <a:t>ישנן אפליקציות רבות העוסקות בניווט מחוץ לבניינים. הטכניקה הרגילה היא באמצעות GPS. הGPS מספק דיוק דיי טוב ולכן מהווה </a:t>
            </a:r>
            <a:r>
              <a:rPr lang="en-US">
                <a:solidFill>
                  <a:schemeClr val="dk1"/>
                </a:solidFill>
              </a:rPr>
              <a:t>פתרון</a:t>
            </a:r>
            <a:r>
              <a:rPr lang="en-US">
                <a:solidFill>
                  <a:schemeClr val="dk1"/>
                </a:solidFill>
              </a:rPr>
              <a:t> הנפוץ ביותר בקרב האפליקציות המפורסמות שאנו משתמשים בהם היום .  </a:t>
            </a:r>
            <a:endParaRPr>
              <a:solidFill>
                <a:schemeClr val="dk1"/>
              </a:solidFill>
            </a:endParaRPr>
          </a:p>
          <a:p>
            <a:pPr indent="0" lvl="0" marL="0" rtl="1" algn="r">
              <a:lnSpc>
                <a:spcPct val="115000"/>
              </a:lnSpc>
              <a:spcBef>
                <a:spcPts val="0"/>
              </a:spcBef>
              <a:spcAft>
                <a:spcPts val="0"/>
              </a:spcAft>
              <a:buNone/>
            </a:pPr>
            <a:r>
              <a:t/>
            </a:r>
            <a:endParaRPr>
              <a:solidFill>
                <a:schemeClr val="dk1"/>
              </a:solidFill>
            </a:endParaRPr>
          </a:p>
          <a:p>
            <a:pPr indent="0" lvl="0" marL="0" rtl="1" algn="r">
              <a:lnSpc>
                <a:spcPct val="115000"/>
              </a:lnSpc>
              <a:spcBef>
                <a:spcPts val="0"/>
              </a:spcBef>
              <a:spcAft>
                <a:spcPts val="0"/>
              </a:spcAft>
              <a:buNone/>
            </a:pPr>
            <a:r>
              <a:rPr lang="en-US">
                <a:solidFill>
                  <a:schemeClr val="dk1"/>
                </a:solidFill>
              </a:rPr>
              <a:t> האתגר של ניווט בתוך בניין הוא ש- GPS אינו נותן דיוק מספיק עדין כאשר מדובר על מטרים\סנטימטרים ספורים. בשונה מניווט מחוץ לבניין, הניווט בתוך בניין צריך להיות מדויק הרבה יותר אחרת הניווט לא יצליח ויוביל אנשים למבוי סתום . </a:t>
            </a:r>
            <a:endParaRPr>
              <a:solidFill>
                <a:schemeClr val="dk1"/>
              </a:solidFill>
            </a:endParaRPr>
          </a:p>
          <a:p>
            <a:pPr indent="0" lvl="0" marL="0" rtl="1" algn="r">
              <a:lnSpc>
                <a:spcPct val="115000"/>
              </a:lnSpc>
              <a:spcBef>
                <a:spcPts val="0"/>
              </a:spcBef>
              <a:spcAft>
                <a:spcPts val="0"/>
              </a:spcAft>
              <a:buNone/>
            </a:pPr>
            <a:r>
              <a:t/>
            </a:r>
            <a:endParaRPr>
              <a:solidFill>
                <a:schemeClr val="dk1"/>
              </a:solidFill>
            </a:endParaRPr>
          </a:p>
          <a:p>
            <a:pPr indent="0" lvl="0" marL="0" rtl="1" algn="r">
              <a:lnSpc>
                <a:spcPct val="115000"/>
              </a:lnSpc>
              <a:spcBef>
                <a:spcPts val="0"/>
              </a:spcBef>
              <a:spcAft>
                <a:spcPts val="0"/>
              </a:spcAft>
              <a:buNone/>
            </a:pPr>
            <a:r>
              <a:rPr lang="en-US">
                <a:solidFill>
                  <a:schemeClr val="dk1"/>
                </a:solidFill>
              </a:rPr>
              <a:t>BLE היא סוג של תקשורת אלחוטית המיועדת במיוחד לתקשורת לטווח קצר. BLE דומה מאוד ל- Wi-Fi במובן זה שהוא מאפשר למכשירים לתקשר זה עם זה. עם זאת, BLE מיועד למצבים שבהם עדיף חיי סוללה על פני מהירויות העברת נתונים גבוהות</a:t>
            </a:r>
            <a:endParaRPr>
              <a:solidFill>
                <a:schemeClr val="dk1"/>
              </a:solidFill>
            </a:endParaRPr>
          </a:p>
          <a:p>
            <a:pPr indent="0" lvl="0" marL="0" rtl="1" algn="r">
              <a:lnSpc>
                <a:spcPct val="115000"/>
              </a:lnSpc>
              <a:spcBef>
                <a:spcPts val="0"/>
              </a:spcBef>
              <a:spcAft>
                <a:spcPts val="0"/>
              </a:spcAft>
              <a:buNone/>
            </a:pPr>
            <a:r>
              <a:t/>
            </a:r>
            <a:endParaRPr>
              <a:solidFill>
                <a:schemeClr val="dk1"/>
              </a:solidFill>
            </a:endParaRPr>
          </a:p>
          <a:p>
            <a:pPr indent="0" lvl="0" marL="0" rtl="1" algn="r">
              <a:lnSpc>
                <a:spcPct val="115000"/>
              </a:lnSpc>
              <a:spcBef>
                <a:spcPts val="0"/>
              </a:spcBef>
              <a:spcAft>
                <a:spcPts val="0"/>
              </a:spcAft>
              <a:buNone/>
            </a:pPr>
            <a:r>
              <a:rPr lang="en-US">
                <a:solidFill>
                  <a:schemeClr val="dk1"/>
                </a:solidFill>
              </a:rPr>
              <a:t>בשני המקרים משתמשים בעיבוד תמונה </a:t>
            </a:r>
            <a:r>
              <a:rPr lang="en-US">
                <a:solidFill>
                  <a:schemeClr val="dk1"/>
                </a:solidFill>
              </a:rPr>
              <a:t>כדי</a:t>
            </a:r>
            <a:r>
              <a:rPr lang="en-US">
                <a:solidFill>
                  <a:schemeClr val="dk1"/>
                </a:solidFill>
              </a:rPr>
              <a:t> לתקן שגיאות חישוב של הGPS במקרה הראשון או של הBLUETOOTH במקרה השני . לפעמים אפילו מספיק להשתמש רק בעיבוד תמונה לפתרון ניווט מקצה לקצה .</a:t>
            </a:r>
            <a:endParaRPr>
              <a:solidFill>
                <a:schemeClr val="dk1"/>
              </a:solidFill>
            </a:endParaRPr>
          </a:p>
          <a:p>
            <a:pPr indent="0" lvl="0" marL="0" rtl="1" algn="r">
              <a:lnSpc>
                <a:spcPct val="115000"/>
              </a:lnSpc>
              <a:spcBef>
                <a:spcPts val="0"/>
              </a:spcBef>
              <a:spcAft>
                <a:spcPts val="0"/>
              </a:spcAft>
              <a:buNone/>
            </a:pPr>
            <a:r>
              <a:t/>
            </a:r>
            <a:endParaRPr>
              <a:solidFill>
                <a:schemeClr val="dk1"/>
              </a:solidFill>
            </a:endParaRPr>
          </a:p>
          <a:p>
            <a:pPr indent="0" lvl="0" marL="0" rtl="1" algn="r">
              <a:lnSpc>
                <a:spcPct val="115000"/>
              </a:lnSpc>
              <a:spcBef>
                <a:spcPts val="0"/>
              </a:spcBef>
              <a:spcAft>
                <a:spcPts val="0"/>
              </a:spcAft>
              <a:buNone/>
            </a:pPr>
            <a:r>
              <a:rPr lang="en-US">
                <a:solidFill>
                  <a:schemeClr val="dk1"/>
                </a:solidFill>
              </a:rPr>
              <a:t>יעדי מנוע Vuforia של חברת ptc מאפשרים למפתחים להשתמש בחלל שלם, בין אם מדובר בקומת מפעל או בחנות קמעונאית, כיעד ריאליטי מוגדל. </a:t>
            </a:r>
            <a:endParaRPr>
              <a:solidFill>
                <a:schemeClr val="dk1"/>
              </a:solidFill>
            </a:endParaRPr>
          </a:p>
          <a:p>
            <a:pPr indent="0" lvl="0" marL="0" rtl="1" algn="r">
              <a:lnSpc>
                <a:spcPct val="115000"/>
              </a:lnSpc>
              <a:spcBef>
                <a:spcPts val="0"/>
              </a:spcBef>
              <a:spcAft>
                <a:spcPts val="0"/>
              </a:spcAft>
              <a:buNone/>
            </a:pPr>
            <a:r>
              <a:t/>
            </a:r>
            <a:endParaRPr>
              <a:solidFill>
                <a:schemeClr val="dk1"/>
              </a:solidFill>
            </a:endParaRPr>
          </a:p>
          <a:p>
            <a:pPr indent="0" lvl="0" marL="0" rtl="1" algn="r">
              <a:lnSpc>
                <a:spcPct val="115000"/>
              </a:lnSpc>
              <a:spcBef>
                <a:spcPts val="0"/>
              </a:spcBef>
              <a:spcAft>
                <a:spcPts val="0"/>
              </a:spcAft>
              <a:buNone/>
            </a:pPr>
            <a:r>
              <a:t/>
            </a:r>
            <a:endParaRPr>
              <a:solidFill>
                <a:schemeClr val="dk1"/>
              </a:solidFill>
            </a:endParaRPr>
          </a:p>
          <a:p>
            <a:pPr indent="0" lvl="0" marL="0" rtl="1" algn="r">
              <a:lnSpc>
                <a:spcPct val="115000"/>
              </a:lnSpc>
              <a:spcBef>
                <a:spcPts val="0"/>
              </a:spcBef>
              <a:spcAft>
                <a:spcPts val="0"/>
              </a:spcAft>
              <a:buClr>
                <a:schemeClr val="lt1"/>
              </a:buClr>
              <a:buSzPts val="1100"/>
              <a:buFont typeface="Arial"/>
              <a:buNone/>
            </a:pPr>
            <a:r>
              <a:t/>
            </a:r>
            <a:endParaRPr>
              <a:solidFill>
                <a:schemeClr val="dk1"/>
              </a:solidFill>
            </a:endParaRPr>
          </a:p>
        </p:txBody>
      </p:sp>
      <p:sp>
        <p:nvSpPr>
          <p:cNvPr id="94" name="Google Shape;94;g74c5d9ec84_0_8: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74c5d9ec84_0_20: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02" name="Google Shape;102;g74c5d9ec84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74c5d9ec84_0_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1" algn="r">
              <a:lnSpc>
                <a:spcPct val="115000"/>
              </a:lnSpc>
              <a:spcBef>
                <a:spcPts val="0"/>
              </a:spcBef>
              <a:spcAft>
                <a:spcPts val="0"/>
              </a:spcAft>
              <a:buNone/>
            </a:pPr>
            <a:r>
              <a:rPr lang="en-US"/>
              <a:t>כיום ישנם הרבה מבנים גדולים כמו קניונים או בנייני משרדים ולעיתים זה יכול להיות קשה למצוא את מה שאתה מחפש </a:t>
            </a:r>
            <a:r>
              <a:rPr lang="en-US"/>
              <a:t>מאוד</a:t>
            </a:r>
            <a:r>
              <a:rPr lang="en-US"/>
              <a:t> מתסכל . </a:t>
            </a:r>
            <a:endParaRPr/>
          </a:p>
          <a:p>
            <a:pPr indent="0" lvl="0" marL="0" rtl="1" algn="r">
              <a:lnSpc>
                <a:spcPct val="115000"/>
              </a:lnSpc>
              <a:spcBef>
                <a:spcPts val="0"/>
              </a:spcBef>
              <a:spcAft>
                <a:spcPts val="0"/>
              </a:spcAft>
              <a:buNone/>
            </a:pPr>
            <a:r>
              <a:t/>
            </a:r>
            <a:endParaRPr/>
          </a:p>
          <a:p>
            <a:pPr indent="0" lvl="0" marL="0" rtl="1" algn="r">
              <a:lnSpc>
                <a:spcPct val="115000"/>
              </a:lnSpc>
              <a:spcBef>
                <a:spcPts val="0"/>
              </a:spcBef>
              <a:spcAft>
                <a:spcPts val="0"/>
              </a:spcAft>
              <a:buNone/>
            </a:pPr>
            <a:r>
              <a:rPr lang="en-US"/>
              <a:t>שימוש נוסף באפליקציה הוא לאנשים בעלי מוגבלויות. למשל עיוורים יכולים להשתמש </a:t>
            </a:r>
            <a:r>
              <a:rPr lang="en-US"/>
              <a:t>אפליקציה</a:t>
            </a:r>
            <a:r>
              <a:rPr lang="en-US"/>
              <a:t> לניווט בתוך מבנים וזה למעשה ייתר את הצורך שלהם במקל הליכה או כלב נחייה . </a:t>
            </a:r>
            <a:endParaRPr/>
          </a:p>
          <a:p>
            <a:pPr indent="0" lvl="0" marL="0" rtl="1" algn="r">
              <a:lnSpc>
                <a:spcPct val="115000"/>
              </a:lnSpc>
              <a:spcBef>
                <a:spcPts val="0"/>
              </a:spcBef>
              <a:spcAft>
                <a:spcPts val="0"/>
              </a:spcAft>
              <a:buNone/>
            </a:pPr>
            <a:r>
              <a:t/>
            </a:r>
            <a:endParaRPr/>
          </a:p>
          <a:p>
            <a:pPr indent="0" lvl="0" marL="0" rtl="1" algn="r">
              <a:lnSpc>
                <a:spcPct val="115000"/>
              </a:lnSpc>
              <a:spcBef>
                <a:spcPts val="0"/>
              </a:spcBef>
              <a:spcAft>
                <a:spcPts val="0"/>
              </a:spcAft>
              <a:buClr>
                <a:schemeClr val="lt1"/>
              </a:buClr>
              <a:buSzPts val="1100"/>
              <a:buFont typeface="Arial"/>
              <a:buNone/>
            </a:pPr>
            <a:r>
              <a:rPr lang="en-US"/>
              <a:t>מאחר ויש שימוש משולב של ניווט וVR , ניתן להשתמש באפליקציה כמשחק ביתי אינטראקטיבי, בייחוד בימים שבהם יש סגר </a:t>
            </a:r>
            <a:r>
              <a:rPr lang="en-US"/>
              <a:t>צריך</a:t>
            </a:r>
            <a:r>
              <a:rPr lang="en-US"/>
              <a:t> להעסיק את הילדים בבית. למשל ניתן להציג לילדים אובייקטים מסוימים כאשר מזהים מיקום של משתמש וליצור חדר בריחה, מבוכים וכו' .</a:t>
            </a:r>
            <a:endParaRPr/>
          </a:p>
          <a:p>
            <a:pPr indent="0" lvl="0" marL="0" rtl="0" algn="l">
              <a:spcBef>
                <a:spcPts val="0"/>
              </a:spcBef>
              <a:spcAft>
                <a:spcPts val="0"/>
              </a:spcAft>
              <a:buNone/>
            </a:pPr>
            <a:r>
              <a:t/>
            </a:r>
            <a:endParaRPr/>
          </a:p>
        </p:txBody>
      </p:sp>
      <p:sp>
        <p:nvSpPr>
          <p:cNvPr id="104" name="Google Shape;104;g74c5d9ec84_0_20: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74c5d9ec84_0_28: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11" name="Google Shape;111;g74c5d9ec84_0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4c5d9ec84_0_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457200" rtl="0" algn="r">
              <a:spcBef>
                <a:spcPts val="0"/>
              </a:spcBef>
              <a:spcAft>
                <a:spcPts val="0"/>
              </a:spcAft>
              <a:buNone/>
            </a:pPr>
            <a:r>
              <a:rPr lang="en-US"/>
              <a:t>ישנם פתרונות אשר מתבססים על מד התאוצה והמצפן של הפלאפון. הבעיה עם הפתרון הזה שהוא תלוי בטלפון. טלפונים עם סנסורים לא טובים מספיק לא יספקו דיוק מספיק טוב . לכן צריך פתרון שהוא רובסטי לסוג הטלפון</a:t>
            </a:r>
            <a:endParaRPr/>
          </a:p>
          <a:p>
            <a:pPr indent="0" lvl="0" marL="457200" rtl="0" algn="r">
              <a:spcBef>
                <a:spcPts val="0"/>
              </a:spcBef>
              <a:spcAft>
                <a:spcPts val="0"/>
              </a:spcAft>
              <a:buNone/>
            </a:pPr>
            <a:r>
              <a:t/>
            </a:r>
            <a:endParaRPr/>
          </a:p>
          <a:p>
            <a:pPr indent="0" lvl="0" marL="0" rtl="1" algn="r">
              <a:spcBef>
                <a:spcPts val="0"/>
              </a:spcBef>
              <a:spcAft>
                <a:spcPts val="0"/>
              </a:spcAft>
              <a:buNone/>
            </a:pPr>
            <a:r>
              <a:rPr lang="en-US"/>
              <a:t>פתרונות נוספים אשר מתבססים על Bluetooth היה צורך להשתמש במספר גדול של baecons (48) ולהיעזר בכלים נוספים לתיקון שגיאות .</a:t>
            </a:r>
            <a:endParaRPr/>
          </a:p>
          <a:p>
            <a:pPr indent="0" lvl="0" marL="0" rtl="1" algn="r">
              <a:spcBef>
                <a:spcPts val="0"/>
              </a:spcBef>
              <a:spcAft>
                <a:spcPts val="0"/>
              </a:spcAft>
              <a:buNone/>
            </a:pPr>
            <a:r>
              <a:t/>
            </a:r>
            <a:endParaRPr/>
          </a:p>
          <a:p>
            <a:pPr indent="0" lvl="0" marL="0" rtl="1" algn="r">
              <a:spcBef>
                <a:spcPts val="0"/>
              </a:spcBef>
              <a:spcAft>
                <a:spcPts val="0"/>
              </a:spcAft>
              <a:buNone/>
            </a:pPr>
            <a:r>
              <a:rPr lang="en-US"/>
              <a:t>כמו כן יש פתרונות שמתבססים על מציאות רבודה אך ללא חיפושים יעילים בגרף ולכן מאפשר ניווט בסיסי בהחלטה</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457200" rtl="0" algn="r">
              <a:spcBef>
                <a:spcPts val="0"/>
              </a:spcBef>
              <a:spcAft>
                <a:spcPts val="0"/>
              </a:spcAft>
              <a:buNone/>
            </a:pPr>
            <a:r>
              <a:rPr lang="en-US"/>
              <a:t> </a:t>
            </a:r>
            <a:endParaRPr/>
          </a:p>
        </p:txBody>
      </p:sp>
      <p:sp>
        <p:nvSpPr>
          <p:cNvPr id="113" name="Google Shape;113;g74c5d9ec84_0_28: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74c5d9ec84_0_61: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19" name="Google Shape;119;g74c5d9ec84_0_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74c5d9ec84_0_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g74c5d9ec84_0_61: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74c5d9ec84_0_68:notes"/>
          <p:cNvSpPr txBox="1"/>
          <p:nvPr>
            <p:ph idx="12"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US"/>
              <a:t>‹#›</a:t>
            </a:fld>
            <a:endParaRPr sz="1400"/>
          </a:p>
        </p:txBody>
      </p:sp>
      <p:sp>
        <p:nvSpPr>
          <p:cNvPr id="128" name="Google Shape;128;g74c5d9ec84_0_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74c5d9ec84_0_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rPr lang="en-US"/>
              <a:t>ישנן מספר אפשרויות :</a:t>
            </a:r>
            <a:endParaRPr/>
          </a:p>
          <a:p>
            <a:pPr indent="-317500" lvl="0" marL="457200" rtl="1" algn="r">
              <a:spcBef>
                <a:spcPts val="0"/>
              </a:spcBef>
              <a:spcAft>
                <a:spcPts val="0"/>
              </a:spcAft>
              <a:buSzPts val="1400"/>
              <a:buAutoNum type="arabicPeriod"/>
            </a:pPr>
            <a:r>
              <a:rPr lang="en-US"/>
              <a:t>אפשרות ראשונה היא להשתמש במד </a:t>
            </a:r>
            <a:r>
              <a:rPr lang="en-US"/>
              <a:t>תאוצה</a:t>
            </a:r>
            <a:r>
              <a:rPr lang="en-US"/>
              <a:t> והמצפן של הטלפון . ע"י קביעת מיקום התחלה, נוכל למדוד צעדים ולהיעזר בכיוון על מנת לזהות את המיקום של הבן אדם . אחת הבעיות בשיטה הזו היא שיש צורך בנקודת ייחוס התחלתית בעולם האמיתי בכדי שנוכל לחשב את המסלול נכון .</a:t>
            </a:r>
            <a:endParaRPr/>
          </a:p>
          <a:p>
            <a:pPr indent="-317500" lvl="0" marL="457200" rtl="1" algn="r">
              <a:spcBef>
                <a:spcPts val="0"/>
              </a:spcBef>
              <a:spcAft>
                <a:spcPts val="0"/>
              </a:spcAft>
              <a:buSzPts val="1400"/>
              <a:buAutoNum type="arabicPeriod"/>
            </a:pPr>
            <a:r>
              <a:rPr lang="en-US"/>
              <a:t>נוכל להשתמש באותו של WI-FI כדי לקבל את המיקום של המשתמש. בדומה לשיטת הבלוטוט, נצטרך למקם מספר מכשירים בחדר וע"י קליטת הסיגנלים שלהם לחשב את המיקום הנוכחי של </a:t>
            </a:r>
            <a:r>
              <a:rPr lang="en-US"/>
              <a:t>המשתמש</a:t>
            </a:r>
            <a:endParaRPr/>
          </a:p>
          <a:p>
            <a:pPr indent="-317500" lvl="0" marL="457200" rtl="1" algn="r">
              <a:spcBef>
                <a:spcPts val="0"/>
              </a:spcBef>
              <a:spcAft>
                <a:spcPts val="0"/>
              </a:spcAft>
              <a:buSzPts val="1400"/>
              <a:buAutoNum type="arabicPeriod"/>
            </a:pPr>
            <a:r>
              <a:rPr lang="en-US"/>
              <a:t>בשיטה השלישית נשתמש בעיבוד תמונה כדי לזהות את המיקום. נשים מרקרים במקומות קבועים במסדרון, וכאשר נזהה אותם במשקפיים\בטלפון נדע למדוד את המיקום ביחס למרקר ובכך לדעת את המיקום האמיתי בעולם </a:t>
            </a:r>
            <a:endParaRPr/>
          </a:p>
        </p:txBody>
      </p:sp>
      <p:sp>
        <p:nvSpPr>
          <p:cNvPr id="130" name="Google Shape;130;g74c5d9ec84_0_68:notes"/>
          <p:cNvSpPr txBox="1"/>
          <p:nvPr>
            <p:ph idx="3" type="sldNum"/>
          </p:nvPr>
        </p:nvSpPr>
        <p:spPr>
          <a:xfrm>
            <a:off x="3884612" y="8685212"/>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4:notes"/>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en-US"/>
              <a:t>‹#›</a:t>
            </a:fld>
            <a:endParaRPr/>
          </a:p>
        </p:txBody>
      </p:sp>
      <p:sp>
        <p:nvSpPr>
          <p:cNvPr id="136" name="Google Shape;136;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137" name="Google Shape;137;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lang="en-US"/>
              <a:t>נרצה להשיג מספר מטרות : </a:t>
            </a:r>
            <a:endParaRPr/>
          </a:p>
          <a:p>
            <a:pPr indent="-317500" lvl="0" marL="457200" rtl="1" algn="r">
              <a:spcBef>
                <a:spcPts val="0"/>
              </a:spcBef>
              <a:spcAft>
                <a:spcPts val="0"/>
              </a:spcAft>
              <a:buSzPts val="1400"/>
              <a:buAutoNum type="arabicPeriod"/>
            </a:pPr>
            <a:r>
              <a:rPr lang="en-US"/>
              <a:t>אנחנו נרצה שנדע לזהות בדיוק מאוד גבוה את מיקום המשתמש, כך נוכל להתמודד עם מסדרונות צרים ומכשולים מגוונים </a:t>
            </a:r>
            <a:endParaRPr/>
          </a:p>
          <a:p>
            <a:pPr indent="-317500" lvl="0" marL="457200" rtl="1" algn="r">
              <a:spcBef>
                <a:spcPts val="0"/>
              </a:spcBef>
              <a:spcAft>
                <a:spcPts val="0"/>
              </a:spcAft>
              <a:buSzPts val="1400"/>
              <a:buAutoNum type="arabicPeriod"/>
            </a:pPr>
            <a:r>
              <a:rPr lang="en-US"/>
              <a:t>נרצה תמיד למצוא את המסלולים הטובים ביותר למשתמש. לפעמים אלה יהיו הקצרים ביותר ולפעמים דווקא כאלה שמדלגים על מכשולים </a:t>
            </a:r>
            <a:endParaRPr/>
          </a:p>
          <a:p>
            <a:pPr indent="-317500" lvl="0" marL="457200" rtl="1" algn="r">
              <a:spcBef>
                <a:spcPts val="0"/>
              </a:spcBef>
              <a:spcAft>
                <a:spcPts val="0"/>
              </a:spcAft>
              <a:buSzPts val="1400"/>
              <a:buAutoNum type="arabicPeriod"/>
            </a:pPr>
            <a:r>
              <a:rPr lang="en-US"/>
              <a:t>דבר חשוב הוא שנוכל לעשות אדפטציה למבנים נוספים, כך שבמידה ונרצה לעבור למבנה אחר, מספר קטן של התאמות יספיקו לנו . </a:t>
            </a:r>
            <a:endParaRPr/>
          </a:p>
          <a:p>
            <a:pPr indent="-317500" lvl="0" marL="457200" rtl="1" algn="r">
              <a:spcBef>
                <a:spcPts val="0"/>
              </a:spcBef>
              <a:spcAft>
                <a:spcPts val="0"/>
              </a:spcAft>
              <a:buSzPts val="1400"/>
              <a:buAutoNum type="arabicPeriod"/>
            </a:pPr>
            <a:r>
              <a:rPr lang="en-US"/>
              <a:t>חשוב מאוד שהאפליקציה תהיה ידידותית למשתמש ונוחה לשימוש . זה חלק אינטגרלי ממערכת טובה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solidFill>
          <a:schemeClr val="lt1"/>
        </a:solidFill>
      </p:bgPr>
    </p:bg>
    <p:spTree>
      <p:nvGrpSpPr>
        <p:cNvPr id="53" name="Shape 53"/>
        <p:cNvGrpSpPr/>
        <p:nvPr/>
      </p:nvGrpSpPr>
      <p:grpSpPr>
        <a:xfrm>
          <a:off x="0" y="0"/>
          <a:ext cx="0" cy="0"/>
          <a:chOff x="0" y="0"/>
          <a:chExt cx="0" cy="0"/>
        </a:xfrm>
      </p:grpSpPr>
      <p:cxnSp>
        <p:nvCxnSpPr>
          <p:cNvPr id="54" name="Google Shape;54;p2"/>
          <p:cNvCxnSpPr/>
          <p:nvPr/>
        </p:nvCxnSpPr>
        <p:spPr>
          <a:xfrm>
            <a:off x="-22225" y="2590800"/>
            <a:ext cx="7772400" cy="838200"/>
          </a:xfrm>
          <a:prstGeom prst="curvedConnector2">
            <a:avLst/>
          </a:prstGeom>
          <a:gradFill>
            <a:gsLst>
              <a:gs pos="0">
                <a:schemeClr val="folHlink"/>
              </a:gs>
              <a:gs pos="100000">
                <a:schemeClr val="lt1"/>
              </a:gs>
            </a:gsLst>
            <a:path path="circle">
              <a:fillToRect b="50%" l="50%" r="50%" t="50%"/>
            </a:path>
            <a:tileRect/>
          </a:gradFill>
          <a:ln>
            <a:noFill/>
          </a:ln>
        </p:spPr>
      </p:cxnSp>
      <p:sp>
        <p:nvSpPr>
          <p:cNvPr id="55" name="Google Shape;55;p2"/>
          <p:cNvSpPr txBox="1"/>
          <p:nvPr>
            <p:ph type="ctrTitle"/>
          </p:nvPr>
        </p:nvSpPr>
        <p:spPr>
          <a:xfrm>
            <a:off x="1371600" y="1219200"/>
            <a:ext cx="7772400" cy="1143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
          <p:cNvSpPr txBox="1"/>
          <p:nvPr>
            <p:ph idx="1" type="subTitle"/>
          </p:nvPr>
        </p:nvSpPr>
        <p:spPr>
          <a:xfrm>
            <a:off x="1371600" y="3581400"/>
            <a:ext cx="6400800" cy="1752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360"/>
              </a:spcBef>
              <a:spcAft>
                <a:spcPts val="0"/>
              </a:spcAft>
              <a:buSzPts val="1620"/>
              <a:buChar char="●"/>
              <a:defRPr/>
            </a:lvl1pPr>
            <a:lvl2pPr lvl="1" algn="l">
              <a:lnSpc>
                <a:spcPct val="100000"/>
              </a:lnSpc>
              <a:spcBef>
                <a:spcPts val="360"/>
              </a:spcBef>
              <a:spcAft>
                <a:spcPts val="0"/>
              </a:spcAft>
              <a:buSzPts val="117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620"/>
              <a:buChar char="•"/>
              <a:defRPr/>
            </a:lvl5pPr>
            <a:lvl6pPr lvl="5" algn="l">
              <a:lnSpc>
                <a:spcPct val="100000"/>
              </a:lnSpc>
              <a:spcBef>
                <a:spcPts val="360"/>
              </a:spcBef>
              <a:spcAft>
                <a:spcPts val="0"/>
              </a:spcAft>
              <a:buClr>
                <a:schemeClr val="dk1"/>
              </a:buClr>
              <a:buSzPts val="1620"/>
              <a:buChar char="•"/>
              <a:defRPr/>
            </a:lvl6pPr>
            <a:lvl7pPr lvl="6" algn="l">
              <a:lnSpc>
                <a:spcPct val="100000"/>
              </a:lnSpc>
              <a:spcBef>
                <a:spcPts val="360"/>
              </a:spcBef>
              <a:spcAft>
                <a:spcPts val="0"/>
              </a:spcAft>
              <a:buClr>
                <a:schemeClr val="dk1"/>
              </a:buClr>
              <a:buSzPts val="1620"/>
              <a:buChar char="•"/>
              <a:defRPr/>
            </a:lvl7pPr>
            <a:lvl8pPr lvl="7" algn="l">
              <a:lnSpc>
                <a:spcPct val="100000"/>
              </a:lnSpc>
              <a:spcBef>
                <a:spcPts val="360"/>
              </a:spcBef>
              <a:spcAft>
                <a:spcPts val="0"/>
              </a:spcAft>
              <a:buClr>
                <a:schemeClr val="dk1"/>
              </a:buClr>
              <a:buSzPts val="1620"/>
              <a:buChar char="•"/>
              <a:defRPr/>
            </a:lvl8pPr>
            <a:lvl9pPr lvl="8" algn="l">
              <a:lnSpc>
                <a:spcPct val="100000"/>
              </a:lnSpc>
              <a:spcBef>
                <a:spcPts val="360"/>
              </a:spcBef>
              <a:spcAft>
                <a:spcPts val="0"/>
              </a:spcAft>
              <a:buClr>
                <a:schemeClr val="dk1"/>
              </a:buClr>
              <a:buSzPts val="1620"/>
              <a:buChar char="•"/>
              <a:defRPr/>
            </a:lvl9pPr>
          </a:lstStyle>
          <a:p/>
        </p:txBody>
      </p:sp>
      <p:sp>
        <p:nvSpPr>
          <p:cNvPr id="57" name="Google Shape;57;p2"/>
          <p:cNvSpPr txBox="1"/>
          <p:nvPr>
            <p:ph idx="10" type="dt"/>
          </p:nvPr>
        </p:nvSpPr>
        <p:spPr>
          <a:xfrm>
            <a:off x="13716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i="1"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
          <p:cNvSpPr txBox="1"/>
          <p:nvPr>
            <p:ph idx="11" type="ftr"/>
          </p:nvPr>
        </p:nvSpPr>
        <p:spPr>
          <a:xfrm>
            <a:off x="38100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i="1"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
          <p:cNvSpPr txBox="1"/>
          <p:nvPr>
            <p:ph idx="12" type="sldNum"/>
          </p:nvPr>
        </p:nvSpPr>
        <p:spPr>
          <a:xfrm>
            <a:off x="72390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Arial"/>
              <a:buNone/>
              <a:defRPr b="0" i="1" sz="14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400"/>
              <a:buFont typeface="Arial"/>
              <a:buNone/>
              <a:defRPr b="0" i="1" sz="14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400"/>
              <a:buFont typeface="Arial"/>
              <a:buNone/>
              <a:defRPr b="0" i="1" sz="14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400"/>
              <a:buFont typeface="Arial"/>
              <a:buNone/>
              <a:defRPr b="0" i="1" sz="14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400"/>
              <a:buFont typeface="Arial"/>
              <a:buNone/>
              <a:defRPr b="0" i="1" sz="14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400"/>
              <a:buFont typeface="Arial"/>
              <a:buNone/>
              <a:defRPr b="0" i="1" sz="14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400"/>
              <a:buFont typeface="Arial"/>
              <a:buNone/>
              <a:defRPr b="0" i="1" sz="14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400"/>
              <a:buFont typeface="Arial"/>
              <a:buNone/>
              <a:defRPr b="0" i="1" sz="14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400"/>
              <a:buFont typeface="Arial"/>
              <a:buNone/>
              <a:defRPr b="0" i="1"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ext" type="tx">
  <p:cSld name="TITLE_AND_BODY">
    <p:spTree>
      <p:nvGrpSpPr>
        <p:cNvPr id="60" name="Shape 60"/>
        <p:cNvGrpSpPr/>
        <p:nvPr/>
      </p:nvGrpSpPr>
      <p:grpSpPr>
        <a:xfrm>
          <a:off x="0" y="0"/>
          <a:ext cx="0" cy="0"/>
          <a:chOff x="0" y="0"/>
          <a:chExt cx="0" cy="0"/>
        </a:xfrm>
      </p:grpSpPr>
      <p:sp>
        <p:nvSpPr>
          <p:cNvPr id="61" name="Google Shape;61;p3"/>
          <p:cNvSpPr txBox="1"/>
          <p:nvPr>
            <p:ph type="title"/>
          </p:nvPr>
        </p:nvSpPr>
        <p:spPr>
          <a:xfrm>
            <a:off x="304800" y="457200"/>
            <a:ext cx="7772400" cy="114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31470" lvl="0" marL="457200" algn="l">
              <a:lnSpc>
                <a:spcPct val="100000"/>
              </a:lnSpc>
              <a:spcBef>
                <a:spcPts val="360"/>
              </a:spcBef>
              <a:spcAft>
                <a:spcPts val="0"/>
              </a:spcAft>
              <a:buSzPts val="1620"/>
              <a:buChar char="●"/>
              <a:defRPr/>
            </a:lvl1pPr>
            <a:lvl2pPr indent="-302894" lvl="1" marL="914400" algn="l">
              <a:lnSpc>
                <a:spcPct val="100000"/>
              </a:lnSpc>
              <a:spcBef>
                <a:spcPts val="360"/>
              </a:spcBef>
              <a:spcAft>
                <a:spcPts val="0"/>
              </a:spcAft>
              <a:buSzPts val="117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31470" lvl="4" marL="2286000" algn="l">
              <a:lnSpc>
                <a:spcPct val="100000"/>
              </a:lnSpc>
              <a:spcBef>
                <a:spcPts val="360"/>
              </a:spcBef>
              <a:spcAft>
                <a:spcPts val="0"/>
              </a:spcAft>
              <a:buClr>
                <a:schemeClr val="dk1"/>
              </a:buClr>
              <a:buSzPts val="1620"/>
              <a:buChar char="•"/>
              <a:defRPr/>
            </a:lvl5pPr>
            <a:lvl6pPr indent="-331470" lvl="5" marL="2743200" algn="l">
              <a:lnSpc>
                <a:spcPct val="100000"/>
              </a:lnSpc>
              <a:spcBef>
                <a:spcPts val="360"/>
              </a:spcBef>
              <a:spcAft>
                <a:spcPts val="0"/>
              </a:spcAft>
              <a:buClr>
                <a:schemeClr val="dk1"/>
              </a:buClr>
              <a:buSzPts val="1620"/>
              <a:buChar char="•"/>
              <a:defRPr/>
            </a:lvl6pPr>
            <a:lvl7pPr indent="-331470" lvl="6" marL="3200400" algn="l">
              <a:lnSpc>
                <a:spcPct val="100000"/>
              </a:lnSpc>
              <a:spcBef>
                <a:spcPts val="360"/>
              </a:spcBef>
              <a:spcAft>
                <a:spcPts val="0"/>
              </a:spcAft>
              <a:buClr>
                <a:schemeClr val="dk1"/>
              </a:buClr>
              <a:buSzPts val="1620"/>
              <a:buChar char="•"/>
              <a:defRPr/>
            </a:lvl7pPr>
            <a:lvl8pPr indent="-331470" lvl="7" marL="3657600" algn="l">
              <a:lnSpc>
                <a:spcPct val="100000"/>
              </a:lnSpc>
              <a:spcBef>
                <a:spcPts val="360"/>
              </a:spcBef>
              <a:spcAft>
                <a:spcPts val="0"/>
              </a:spcAft>
              <a:buClr>
                <a:schemeClr val="dk1"/>
              </a:buClr>
              <a:buSzPts val="1620"/>
              <a:buChar char="•"/>
              <a:defRPr/>
            </a:lvl8pPr>
            <a:lvl9pPr indent="-331470" lvl="8" marL="4114800" algn="l">
              <a:lnSpc>
                <a:spcPct val="100000"/>
              </a:lnSpc>
              <a:spcBef>
                <a:spcPts val="360"/>
              </a:spcBef>
              <a:spcAft>
                <a:spcPts val="0"/>
              </a:spcAft>
              <a:buClr>
                <a:schemeClr val="dk1"/>
              </a:buClr>
              <a:buSzPts val="1620"/>
              <a:buChar char="•"/>
              <a:defRPr/>
            </a:lvl9pPr>
          </a:lstStyle>
          <a:p/>
        </p:txBody>
      </p:sp>
      <p:sp>
        <p:nvSpPr>
          <p:cNvPr id="63" name="Google Shape;63;p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i="1" sz="1400"/>
            </a:lvl1pPr>
            <a:lvl2pPr indent="0" lvl="1" marL="0" algn="r">
              <a:lnSpc>
                <a:spcPct val="100000"/>
              </a:lnSpc>
              <a:spcBef>
                <a:spcPts val="0"/>
              </a:spcBef>
              <a:spcAft>
                <a:spcPts val="0"/>
              </a:spcAft>
              <a:buNone/>
              <a:defRPr i="1" sz="1400"/>
            </a:lvl2pPr>
            <a:lvl3pPr indent="0" lvl="2" marL="0" algn="r">
              <a:lnSpc>
                <a:spcPct val="100000"/>
              </a:lnSpc>
              <a:spcBef>
                <a:spcPts val="0"/>
              </a:spcBef>
              <a:spcAft>
                <a:spcPts val="0"/>
              </a:spcAft>
              <a:buNone/>
              <a:defRPr i="1" sz="1400"/>
            </a:lvl3pPr>
            <a:lvl4pPr indent="0" lvl="3" marL="0" algn="r">
              <a:lnSpc>
                <a:spcPct val="100000"/>
              </a:lnSpc>
              <a:spcBef>
                <a:spcPts val="0"/>
              </a:spcBef>
              <a:spcAft>
                <a:spcPts val="0"/>
              </a:spcAft>
              <a:buNone/>
              <a:defRPr i="1" sz="1400"/>
            </a:lvl4pPr>
            <a:lvl5pPr indent="0" lvl="4" marL="0" algn="r">
              <a:lnSpc>
                <a:spcPct val="100000"/>
              </a:lnSpc>
              <a:spcBef>
                <a:spcPts val="0"/>
              </a:spcBef>
              <a:spcAft>
                <a:spcPts val="0"/>
              </a:spcAft>
              <a:buNone/>
              <a:defRPr i="1" sz="1400"/>
            </a:lvl5pPr>
            <a:lvl6pPr indent="0" lvl="5" marL="0" algn="r">
              <a:lnSpc>
                <a:spcPct val="100000"/>
              </a:lnSpc>
              <a:spcBef>
                <a:spcPts val="0"/>
              </a:spcBef>
              <a:spcAft>
                <a:spcPts val="0"/>
              </a:spcAft>
              <a:buNone/>
              <a:defRPr i="1" sz="1400"/>
            </a:lvl6pPr>
            <a:lvl7pPr indent="0" lvl="6" marL="0" algn="r">
              <a:lnSpc>
                <a:spcPct val="100000"/>
              </a:lnSpc>
              <a:spcBef>
                <a:spcPts val="0"/>
              </a:spcBef>
              <a:spcAft>
                <a:spcPts val="0"/>
              </a:spcAft>
              <a:buNone/>
              <a:defRPr i="1" sz="1400"/>
            </a:lvl7pPr>
            <a:lvl8pPr indent="0" lvl="7" marL="0" algn="r">
              <a:lnSpc>
                <a:spcPct val="100000"/>
              </a:lnSpc>
              <a:spcBef>
                <a:spcPts val="0"/>
              </a:spcBef>
              <a:spcAft>
                <a:spcPts val="0"/>
              </a:spcAft>
              <a:buNone/>
              <a:defRPr i="1" sz="1400"/>
            </a:lvl8pPr>
            <a:lvl9pPr indent="0" lvl="8" marL="0" algn="r">
              <a:lnSpc>
                <a:spcPct val="100000"/>
              </a:lnSpc>
              <a:spcBef>
                <a:spcPts val="0"/>
              </a:spcBef>
              <a:spcAft>
                <a:spcPts val="0"/>
              </a:spcAft>
              <a:buNone/>
              <a:defRPr i="1"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 name="Shape 10"/>
        <p:cNvGrpSpPr/>
        <p:nvPr/>
      </p:nvGrpSpPr>
      <p:grpSpPr>
        <a:xfrm>
          <a:off x="0" y="0"/>
          <a:ext cx="0" cy="0"/>
          <a:chOff x="0" y="0"/>
          <a:chExt cx="0" cy="0"/>
        </a:xfrm>
      </p:grpSpPr>
      <p:grpSp>
        <p:nvGrpSpPr>
          <p:cNvPr id="11" name="Google Shape;11;p1"/>
          <p:cNvGrpSpPr/>
          <p:nvPr/>
        </p:nvGrpSpPr>
        <p:grpSpPr>
          <a:xfrm>
            <a:off x="3505200" y="0"/>
            <a:ext cx="5638800" cy="814387"/>
            <a:chOff x="1488" y="0"/>
            <a:chExt cx="4272" cy="816"/>
          </a:xfrm>
        </p:grpSpPr>
        <p:grpSp>
          <p:nvGrpSpPr>
            <p:cNvPr id="12" name="Google Shape;12;p1"/>
            <p:cNvGrpSpPr/>
            <p:nvPr/>
          </p:nvGrpSpPr>
          <p:grpSpPr>
            <a:xfrm>
              <a:off x="1488" y="0"/>
              <a:ext cx="4272" cy="48"/>
              <a:chOff x="1488" y="0"/>
              <a:chExt cx="4272" cy="48"/>
            </a:xfrm>
          </p:grpSpPr>
          <p:sp>
            <p:nvSpPr>
              <p:cNvPr id="13" name="Google Shape;13;p1"/>
              <p:cNvSpPr/>
              <p:nvPr/>
            </p:nvSpPr>
            <p:spPr>
              <a:xfrm>
                <a:off x="3792" y="0"/>
                <a:ext cx="1968" cy="48"/>
              </a:xfrm>
              <a:prstGeom prst="rect">
                <a:avLst/>
              </a:prstGeom>
              <a:gradFill>
                <a:gsLst>
                  <a:gs pos="0">
                    <a:schemeClr val="hlink"/>
                  </a:gs>
                  <a:gs pos="100000">
                    <a:schemeClr val="folHlink"/>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4" name="Google Shape;14;p1"/>
              <p:cNvSpPr/>
              <p:nvPr/>
            </p:nvSpPr>
            <p:spPr>
              <a:xfrm>
                <a:off x="1488" y="0"/>
                <a:ext cx="2304" cy="48"/>
              </a:xfrm>
              <a:prstGeom prst="rect">
                <a:avLst/>
              </a:prstGeom>
              <a:gradFill>
                <a:gsLst>
                  <a:gs pos="0">
                    <a:schemeClr val="folHlink"/>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15" name="Google Shape;15;p1"/>
            <p:cNvSpPr/>
            <p:nvPr/>
          </p:nvSpPr>
          <p:spPr>
            <a:xfrm>
              <a:off x="4278" y="96"/>
              <a:ext cx="1482" cy="48"/>
            </a:xfrm>
            <a:prstGeom prst="rect">
              <a:avLst/>
            </a:prstGeom>
            <a:gradFill>
              <a:gsLst>
                <a:gs pos="0">
                  <a:schemeClr val="hlink"/>
                </a:gs>
                <a:gs pos="100000">
                  <a:schemeClr val="folHlink"/>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 name="Google Shape;16;p1"/>
            <p:cNvSpPr/>
            <p:nvPr/>
          </p:nvSpPr>
          <p:spPr>
            <a:xfrm>
              <a:off x="2544" y="96"/>
              <a:ext cx="1734" cy="48"/>
            </a:xfrm>
            <a:prstGeom prst="rect">
              <a:avLst/>
            </a:prstGeom>
            <a:gradFill>
              <a:gsLst>
                <a:gs pos="0">
                  <a:schemeClr val="folHlink"/>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 name="Google Shape;17;p1"/>
            <p:cNvSpPr/>
            <p:nvPr/>
          </p:nvSpPr>
          <p:spPr>
            <a:xfrm>
              <a:off x="4809" y="192"/>
              <a:ext cx="951" cy="48"/>
            </a:xfrm>
            <a:prstGeom prst="rect">
              <a:avLst/>
            </a:prstGeom>
            <a:gradFill>
              <a:gsLst>
                <a:gs pos="0">
                  <a:schemeClr val="hlink"/>
                </a:gs>
                <a:gs pos="100000">
                  <a:schemeClr val="folHlink"/>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8" name="Google Shape;18;p1"/>
            <p:cNvSpPr/>
            <p:nvPr/>
          </p:nvSpPr>
          <p:spPr>
            <a:xfrm>
              <a:off x="3696" y="192"/>
              <a:ext cx="1113" cy="48"/>
            </a:xfrm>
            <a:prstGeom prst="rect">
              <a:avLst/>
            </a:prstGeom>
            <a:gradFill>
              <a:gsLst>
                <a:gs pos="0">
                  <a:schemeClr val="folHlink"/>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9" name="Google Shape;19;p1"/>
            <p:cNvSpPr/>
            <p:nvPr/>
          </p:nvSpPr>
          <p:spPr>
            <a:xfrm>
              <a:off x="5097" y="288"/>
              <a:ext cx="663" cy="48"/>
            </a:xfrm>
            <a:prstGeom prst="rect">
              <a:avLst/>
            </a:prstGeom>
            <a:gradFill>
              <a:gsLst>
                <a:gs pos="0">
                  <a:schemeClr val="hlink"/>
                </a:gs>
                <a:gs pos="100000">
                  <a:schemeClr val="folHlink"/>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0" name="Google Shape;20;p1"/>
            <p:cNvSpPr/>
            <p:nvPr/>
          </p:nvSpPr>
          <p:spPr>
            <a:xfrm>
              <a:off x="4320" y="288"/>
              <a:ext cx="777" cy="48"/>
            </a:xfrm>
            <a:prstGeom prst="rect">
              <a:avLst/>
            </a:prstGeom>
            <a:gradFill>
              <a:gsLst>
                <a:gs pos="0">
                  <a:schemeClr val="folHlink"/>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1" name="Google Shape;21;p1"/>
            <p:cNvSpPr/>
            <p:nvPr/>
          </p:nvSpPr>
          <p:spPr>
            <a:xfrm>
              <a:off x="5362" y="384"/>
              <a:ext cx="398" cy="48"/>
            </a:xfrm>
            <a:prstGeom prst="rect">
              <a:avLst/>
            </a:prstGeom>
            <a:gradFill>
              <a:gsLst>
                <a:gs pos="0">
                  <a:schemeClr val="hlink"/>
                </a:gs>
                <a:gs pos="100000">
                  <a:schemeClr val="folHlink"/>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2" name="Google Shape;22;p1"/>
            <p:cNvSpPr/>
            <p:nvPr/>
          </p:nvSpPr>
          <p:spPr>
            <a:xfrm>
              <a:off x="4896" y="384"/>
              <a:ext cx="466" cy="48"/>
            </a:xfrm>
            <a:prstGeom prst="rect">
              <a:avLst/>
            </a:prstGeom>
            <a:gradFill>
              <a:gsLst>
                <a:gs pos="0">
                  <a:schemeClr val="folHlink"/>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 name="Google Shape;23;p1"/>
            <p:cNvSpPr/>
            <p:nvPr/>
          </p:nvSpPr>
          <p:spPr>
            <a:xfrm>
              <a:off x="5539" y="480"/>
              <a:ext cx="221" cy="48"/>
            </a:xfrm>
            <a:prstGeom prst="rect">
              <a:avLst/>
            </a:prstGeom>
            <a:gradFill>
              <a:gsLst>
                <a:gs pos="0">
                  <a:schemeClr val="hlink"/>
                </a:gs>
                <a:gs pos="100000">
                  <a:schemeClr val="folHlink"/>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4" name="Google Shape;24;p1"/>
            <p:cNvSpPr/>
            <p:nvPr/>
          </p:nvSpPr>
          <p:spPr>
            <a:xfrm>
              <a:off x="5280" y="480"/>
              <a:ext cx="259" cy="48"/>
            </a:xfrm>
            <a:prstGeom prst="rect">
              <a:avLst/>
            </a:prstGeom>
            <a:gradFill>
              <a:gsLst>
                <a:gs pos="0">
                  <a:schemeClr val="folHlink"/>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 name="Google Shape;25;p1"/>
            <p:cNvSpPr/>
            <p:nvPr/>
          </p:nvSpPr>
          <p:spPr>
            <a:xfrm>
              <a:off x="5649" y="576"/>
              <a:ext cx="111" cy="48"/>
            </a:xfrm>
            <a:prstGeom prst="rect">
              <a:avLst/>
            </a:prstGeom>
            <a:gradFill>
              <a:gsLst>
                <a:gs pos="0">
                  <a:schemeClr val="hlink"/>
                </a:gs>
                <a:gs pos="100000">
                  <a:schemeClr val="folHlink"/>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6" name="Google Shape;26;p1"/>
            <p:cNvSpPr/>
            <p:nvPr/>
          </p:nvSpPr>
          <p:spPr>
            <a:xfrm>
              <a:off x="5520" y="576"/>
              <a:ext cx="129" cy="48"/>
            </a:xfrm>
            <a:prstGeom prst="rect">
              <a:avLst/>
            </a:prstGeom>
            <a:gradFill>
              <a:gsLst>
                <a:gs pos="0">
                  <a:schemeClr val="folHlink"/>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 name="Google Shape;27;p1"/>
            <p:cNvSpPr/>
            <p:nvPr/>
          </p:nvSpPr>
          <p:spPr>
            <a:xfrm>
              <a:off x="5694" y="672"/>
              <a:ext cx="66" cy="48"/>
            </a:xfrm>
            <a:prstGeom prst="rect">
              <a:avLst/>
            </a:prstGeom>
            <a:gradFill>
              <a:gsLst>
                <a:gs pos="0">
                  <a:schemeClr val="hlink"/>
                </a:gs>
                <a:gs pos="100000">
                  <a:schemeClr val="folHlink"/>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8" name="Google Shape;28;p1"/>
            <p:cNvSpPr/>
            <p:nvPr/>
          </p:nvSpPr>
          <p:spPr>
            <a:xfrm>
              <a:off x="5616" y="672"/>
              <a:ext cx="78" cy="48"/>
            </a:xfrm>
            <a:prstGeom prst="rect">
              <a:avLst/>
            </a:prstGeom>
            <a:gradFill>
              <a:gsLst>
                <a:gs pos="0">
                  <a:schemeClr val="folHlink"/>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 name="Google Shape;29;p1"/>
            <p:cNvSpPr/>
            <p:nvPr/>
          </p:nvSpPr>
          <p:spPr>
            <a:xfrm>
              <a:off x="4013" y="48"/>
              <a:ext cx="1747" cy="48"/>
            </a:xfrm>
            <a:prstGeom prst="rect">
              <a:avLst/>
            </a:prstGeom>
            <a:gradFill>
              <a:gsLst>
                <a:gs pos="0">
                  <a:schemeClr val="hlink"/>
                </a:gs>
                <a:gs pos="100000">
                  <a:schemeClr val="folHlink"/>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 name="Google Shape;30;p1"/>
            <p:cNvSpPr/>
            <p:nvPr/>
          </p:nvSpPr>
          <p:spPr>
            <a:xfrm>
              <a:off x="1968" y="48"/>
              <a:ext cx="2045" cy="48"/>
            </a:xfrm>
            <a:prstGeom prst="rect">
              <a:avLst/>
            </a:prstGeom>
            <a:gradFill>
              <a:gsLst>
                <a:gs pos="0">
                  <a:schemeClr val="folHlink"/>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 name="Google Shape;31;p1"/>
            <p:cNvSpPr/>
            <p:nvPr/>
          </p:nvSpPr>
          <p:spPr>
            <a:xfrm>
              <a:off x="4588" y="144"/>
              <a:ext cx="1172" cy="48"/>
            </a:xfrm>
            <a:prstGeom prst="rect">
              <a:avLst/>
            </a:prstGeom>
            <a:gradFill>
              <a:gsLst>
                <a:gs pos="0">
                  <a:schemeClr val="hlink"/>
                </a:gs>
                <a:gs pos="100000">
                  <a:schemeClr val="folHlink"/>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 name="Google Shape;32;p1"/>
            <p:cNvSpPr/>
            <p:nvPr/>
          </p:nvSpPr>
          <p:spPr>
            <a:xfrm>
              <a:off x="3216" y="144"/>
              <a:ext cx="1372" cy="48"/>
            </a:xfrm>
            <a:prstGeom prst="rect">
              <a:avLst/>
            </a:prstGeom>
            <a:gradFill>
              <a:gsLst>
                <a:gs pos="0">
                  <a:schemeClr val="folHlink"/>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3" name="Google Shape;33;p1"/>
            <p:cNvSpPr/>
            <p:nvPr/>
          </p:nvSpPr>
          <p:spPr>
            <a:xfrm>
              <a:off x="4964" y="240"/>
              <a:ext cx="796" cy="48"/>
            </a:xfrm>
            <a:prstGeom prst="rect">
              <a:avLst/>
            </a:prstGeom>
            <a:gradFill>
              <a:gsLst>
                <a:gs pos="0">
                  <a:schemeClr val="hlink"/>
                </a:gs>
                <a:gs pos="100000">
                  <a:schemeClr val="folHlink"/>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4" name="Google Shape;34;p1"/>
            <p:cNvSpPr/>
            <p:nvPr/>
          </p:nvSpPr>
          <p:spPr>
            <a:xfrm>
              <a:off x="4032" y="240"/>
              <a:ext cx="932" cy="48"/>
            </a:xfrm>
            <a:prstGeom prst="rect">
              <a:avLst/>
            </a:prstGeom>
            <a:gradFill>
              <a:gsLst>
                <a:gs pos="0">
                  <a:schemeClr val="folHlink"/>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 name="Google Shape;35;p1"/>
            <p:cNvSpPr/>
            <p:nvPr/>
          </p:nvSpPr>
          <p:spPr>
            <a:xfrm>
              <a:off x="5274" y="336"/>
              <a:ext cx="486" cy="48"/>
            </a:xfrm>
            <a:prstGeom prst="rect">
              <a:avLst/>
            </a:prstGeom>
            <a:gradFill>
              <a:gsLst>
                <a:gs pos="0">
                  <a:schemeClr val="hlink"/>
                </a:gs>
                <a:gs pos="100000">
                  <a:schemeClr val="folHlink"/>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6" name="Google Shape;36;p1"/>
            <p:cNvSpPr/>
            <p:nvPr/>
          </p:nvSpPr>
          <p:spPr>
            <a:xfrm>
              <a:off x="4704" y="336"/>
              <a:ext cx="570" cy="48"/>
            </a:xfrm>
            <a:prstGeom prst="rect">
              <a:avLst/>
            </a:prstGeom>
            <a:gradFill>
              <a:gsLst>
                <a:gs pos="0">
                  <a:schemeClr val="folHlink"/>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 name="Google Shape;37;p1"/>
            <p:cNvSpPr/>
            <p:nvPr/>
          </p:nvSpPr>
          <p:spPr>
            <a:xfrm>
              <a:off x="5450" y="432"/>
              <a:ext cx="310" cy="48"/>
            </a:xfrm>
            <a:prstGeom prst="rect">
              <a:avLst/>
            </a:prstGeom>
            <a:gradFill>
              <a:gsLst>
                <a:gs pos="0">
                  <a:schemeClr val="hlink"/>
                </a:gs>
                <a:gs pos="100000">
                  <a:schemeClr val="folHlink"/>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8" name="Google Shape;38;p1"/>
            <p:cNvSpPr/>
            <p:nvPr/>
          </p:nvSpPr>
          <p:spPr>
            <a:xfrm>
              <a:off x="5088" y="432"/>
              <a:ext cx="362" cy="48"/>
            </a:xfrm>
            <a:prstGeom prst="rect">
              <a:avLst/>
            </a:prstGeom>
            <a:gradFill>
              <a:gsLst>
                <a:gs pos="0">
                  <a:schemeClr val="folHlink"/>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9" name="Google Shape;39;p1"/>
            <p:cNvSpPr/>
            <p:nvPr/>
          </p:nvSpPr>
          <p:spPr>
            <a:xfrm>
              <a:off x="5605" y="528"/>
              <a:ext cx="155" cy="48"/>
            </a:xfrm>
            <a:prstGeom prst="rect">
              <a:avLst/>
            </a:prstGeom>
            <a:gradFill>
              <a:gsLst>
                <a:gs pos="0">
                  <a:schemeClr val="hlink"/>
                </a:gs>
                <a:gs pos="100000">
                  <a:schemeClr val="folHlink"/>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0" name="Google Shape;40;p1"/>
            <p:cNvSpPr/>
            <p:nvPr/>
          </p:nvSpPr>
          <p:spPr>
            <a:xfrm>
              <a:off x="5424" y="528"/>
              <a:ext cx="181" cy="48"/>
            </a:xfrm>
            <a:prstGeom prst="rect">
              <a:avLst/>
            </a:prstGeom>
            <a:gradFill>
              <a:gsLst>
                <a:gs pos="0">
                  <a:schemeClr val="folHlink"/>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1" name="Google Shape;41;p1"/>
            <p:cNvSpPr/>
            <p:nvPr/>
          </p:nvSpPr>
          <p:spPr>
            <a:xfrm>
              <a:off x="5672" y="624"/>
              <a:ext cx="88" cy="48"/>
            </a:xfrm>
            <a:prstGeom prst="rect">
              <a:avLst/>
            </a:prstGeom>
            <a:gradFill>
              <a:gsLst>
                <a:gs pos="0">
                  <a:schemeClr val="hlink"/>
                </a:gs>
                <a:gs pos="100000">
                  <a:schemeClr val="folHlink"/>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2" name="Google Shape;42;p1"/>
            <p:cNvSpPr/>
            <p:nvPr/>
          </p:nvSpPr>
          <p:spPr>
            <a:xfrm>
              <a:off x="5568" y="624"/>
              <a:ext cx="104" cy="48"/>
            </a:xfrm>
            <a:prstGeom prst="rect">
              <a:avLst/>
            </a:prstGeom>
            <a:gradFill>
              <a:gsLst>
                <a:gs pos="0">
                  <a:schemeClr val="folHlink"/>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3" name="Google Shape;43;p1"/>
            <p:cNvSpPr/>
            <p:nvPr/>
          </p:nvSpPr>
          <p:spPr>
            <a:xfrm>
              <a:off x="5716" y="720"/>
              <a:ext cx="44" cy="48"/>
            </a:xfrm>
            <a:prstGeom prst="rect">
              <a:avLst/>
            </a:prstGeom>
            <a:gradFill>
              <a:gsLst>
                <a:gs pos="0">
                  <a:schemeClr val="hlink"/>
                </a:gs>
                <a:gs pos="100000">
                  <a:schemeClr val="folHlink"/>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4" name="Google Shape;44;p1"/>
            <p:cNvSpPr/>
            <p:nvPr/>
          </p:nvSpPr>
          <p:spPr>
            <a:xfrm>
              <a:off x="5664" y="720"/>
              <a:ext cx="52" cy="48"/>
            </a:xfrm>
            <a:prstGeom prst="rect">
              <a:avLst/>
            </a:prstGeom>
            <a:gradFill>
              <a:gsLst>
                <a:gs pos="0">
                  <a:schemeClr val="folHlink"/>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5" name="Google Shape;45;p1"/>
            <p:cNvSpPr/>
            <p:nvPr/>
          </p:nvSpPr>
          <p:spPr>
            <a:xfrm>
              <a:off x="5738" y="768"/>
              <a:ext cx="22" cy="48"/>
            </a:xfrm>
            <a:prstGeom prst="rect">
              <a:avLst/>
            </a:prstGeom>
            <a:gradFill>
              <a:gsLst>
                <a:gs pos="0">
                  <a:schemeClr val="hlink"/>
                </a:gs>
                <a:gs pos="100000">
                  <a:schemeClr val="folHlink"/>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 name="Google Shape;46;p1"/>
            <p:cNvSpPr/>
            <p:nvPr/>
          </p:nvSpPr>
          <p:spPr>
            <a:xfrm>
              <a:off x="5712" y="768"/>
              <a:ext cx="26" cy="48"/>
            </a:xfrm>
            <a:prstGeom prst="rect">
              <a:avLst/>
            </a:prstGeom>
            <a:gradFill>
              <a:gsLst>
                <a:gs pos="0">
                  <a:schemeClr val="folHlink"/>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cxnSp>
        <p:nvCxnSpPr>
          <p:cNvPr id="47" name="Google Shape;47;p1"/>
          <p:cNvCxnSpPr/>
          <p:nvPr/>
        </p:nvCxnSpPr>
        <p:spPr>
          <a:xfrm>
            <a:off x="0" y="1371600"/>
            <a:ext cx="4114800" cy="531900"/>
          </a:xfrm>
          <a:prstGeom prst="curvedConnector2">
            <a:avLst/>
          </a:prstGeom>
          <a:gradFill>
            <a:gsLst>
              <a:gs pos="0">
                <a:schemeClr val="folHlink"/>
              </a:gs>
              <a:gs pos="100000">
                <a:schemeClr val="lt1"/>
              </a:gs>
            </a:gsLst>
            <a:path path="circle">
              <a:fillToRect b="50%" l="50%" r="50%" t="50%"/>
            </a:path>
            <a:tileRect/>
          </a:gradFill>
          <a:ln>
            <a:noFill/>
          </a:ln>
        </p:spPr>
      </p:cxnSp>
      <p:sp>
        <p:nvSpPr>
          <p:cNvPr id="48" name="Google Shape;48;p1"/>
          <p:cNvSpPr txBox="1"/>
          <p:nvPr>
            <p:ph type="title"/>
          </p:nvPr>
        </p:nvSpPr>
        <p:spPr>
          <a:xfrm>
            <a:off x="304800" y="457200"/>
            <a:ext cx="7772400" cy="1143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1" sz="4400" u="none" cap="none" strike="noStrike">
                <a:solidFill>
                  <a:schemeClr val="dk2"/>
                </a:solidFill>
                <a:latin typeface="Arial Narrow"/>
                <a:ea typeface="Arial Narrow"/>
                <a:cs typeface="Arial Narrow"/>
                <a:sym typeface="Arial Narrow"/>
              </a:defRPr>
            </a:lvl1pPr>
            <a:lvl2pPr lvl="1" marR="0" rtl="0" algn="l">
              <a:lnSpc>
                <a:spcPct val="100000"/>
              </a:lnSpc>
              <a:spcBef>
                <a:spcPts val="0"/>
              </a:spcBef>
              <a:spcAft>
                <a:spcPts val="0"/>
              </a:spcAft>
              <a:buSzPts val="1400"/>
              <a:buNone/>
              <a:defRPr b="0" i="1" sz="4400" u="none" cap="none" strike="noStrike">
                <a:solidFill>
                  <a:schemeClr val="dk2"/>
                </a:solidFill>
                <a:latin typeface="Arial Narrow"/>
                <a:ea typeface="Arial Narrow"/>
                <a:cs typeface="Arial Narrow"/>
                <a:sym typeface="Arial Narrow"/>
              </a:defRPr>
            </a:lvl2pPr>
            <a:lvl3pPr lvl="2" marR="0" rtl="0" algn="l">
              <a:lnSpc>
                <a:spcPct val="100000"/>
              </a:lnSpc>
              <a:spcBef>
                <a:spcPts val="0"/>
              </a:spcBef>
              <a:spcAft>
                <a:spcPts val="0"/>
              </a:spcAft>
              <a:buSzPts val="1400"/>
              <a:buNone/>
              <a:defRPr b="0" i="1" sz="4400" u="none" cap="none" strike="noStrike">
                <a:solidFill>
                  <a:schemeClr val="dk2"/>
                </a:solidFill>
                <a:latin typeface="Arial Narrow"/>
                <a:ea typeface="Arial Narrow"/>
                <a:cs typeface="Arial Narrow"/>
                <a:sym typeface="Arial Narrow"/>
              </a:defRPr>
            </a:lvl3pPr>
            <a:lvl4pPr lvl="3" marR="0" rtl="0" algn="l">
              <a:lnSpc>
                <a:spcPct val="100000"/>
              </a:lnSpc>
              <a:spcBef>
                <a:spcPts val="0"/>
              </a:spcBef>
              <a:spcAft>
                <a:spcPts val="0"/>
              </a:spcAft>
              <a:buSzPts val="1400"/>
              <a:buNone/>
              <a:defRPr b="0" i="1" sz="4400" u="none" cap="none" strike="noStrike">
                <a:solidFill>
                  <a:schemeClr val="dk2"/>
                </a:solidFill>
                <a:latin typeface="Arial Narrow"/>
                <a:ea typeface="Arial Narrow"/>
                <a:cs typeface="Arial Narrow"/>
                <a:sym typeface="Arial Narrow"/>
              </a:defRPr>
            </a:lvl4pPr>
            <a:lvl5pPr lvl="4" marR="0" rtl="0" algn="l">
              <a:lnSpc>
                <a:spcPct val="100000"/>
              </a:lnSpc>
              <a:spcBef>
                <a:spcPts val="0"/>
              </a:spcBef>
              <a:spcAft>
                <a:spcPts val="0"/>
              </a:spcAft>
              <a:buSzPts val="1400"/>
              <a:buNone/>
              <a:defRPr b="0" i="1" sz="4400" u="none" cap="none" strike="noStrike">
                <a:solidFill>
                  <a:schemeClr val="dk2"/>
                </a:solidFill>
                <a:latin typeface="Arial Narrow"/>
                <a:ea typeface="Arial Narrow"/>
                <a:cs typeface="Arial Narrow"/>
                <a:sym typeface="Arial Narrow"/>
              </a:defRPr>
            </a:lvl5pPr>
            <a:lvl6pPr lvl="5" marR="0" rtl="0" algn="l">
              <a:lnSpc>
                <a:spcPct val="100000"/>
              </a:lnSpc>
              <a:spcBef>
                <a:spcPts val="0"/>
              </a:spcBef>
              <a:spcAft>
                <a:spcPts val="0"/>
              </a:spcAft>
              <a:buSzPts val="1400"/>
              <a:buNone/>
              <a:defRPr b="0" i="1" sz="4400" u="none" cap="none" strike="noStrike">
                <a:solidFill>
                  <a:schemeClr val="dk2"/>
                </a:solidFill>
                <a:latin typeface="Arial Narrow"/>
                <a:ea typeface="Arial Narrow"/>
                <a:cs typeface="Arial Narrow"/>
                <a:sym typeface="Arial Narrow"/>
              </a:defRPr>
            </a:lvl6pPr>
            <a:lvl7pPr lvl="6" marR="0" rtl="0" algn="l">
              <a:lnSpc>
                <a:spcPct val="100000"/>
              </a:lnSpc>
              <a:spcBef>
                <a:spcPts val="0"/>
              </a:spcBef>
              <a:spcAft>
                <a:spcPts val="0"/>
              </a:spcAft>
              <a:buSzPts val="1400"/>
              <a:buNone/>
              <a:defRPr b="0" i="1" sz="4400" u="none" cap="none" strike="noStrike">
                <a:solidFill>
                  <a:schemeClr val="dk2"/>
                </a:solidFill>
                <a:latin typeface="Arial Narrow"/>
                <a:ea typeface="Arial Narrow"/>
                <a:cs typeface="Arial Narrow"/>
                <a:sym typeface="Arial Narrow"/>
              </a:defRPr>
            </a:lvl7pPr>
            <a:lvl8pPr lvl="7" marR="0" rtl="0" algn="l">
              <a:lnSpc>
                <a:spcPct val="100000"/>
              </a:lnSpc>
              <a:spcBef>
                <a:spcPts val="0"/>
              </a:spcBef>
              <a:spcAft>
                <a:spcPts val="0"/>
              </a:spcAft>
              <a:buSzPts val="1400"/>
              <a:buNone/>
              <a:defRPr b="0" i="1" sz="4400" u="none" cap="none" strike="noStrike">
                <a:solidFill>
                  <a:schemeClr val="dk2"/>
                </a:solidFill>
                <a:latin typeface="Arial Narrow"/>
                <a:ea typeface="Arial Narrow"/>
                <a:cs typeface="Arial Narrow"/>
                <a:sym typeface="Arial Narrow"/>
              </a:defRPr>
            </a:lvl8pPr>
            <a:lvl9pPr lvl="8" marR="0" rtl="0" algn="l">
              <a:lnSpc>
                <a:spcPct val="100000"/>
              </a:lnSpc>
              <a:spcBef>
                <a:spcPts val="0"/>
              </a:spcBef>
              <a:spcAft>
                <a:spcPts val="0"/>
              </a:spcAft>
              <a:buSzPts val="1400"/>
              <a:buNone/>
              <a:defRPr b="0" i="1" sz="4400" u="none" cap="none" strike="noStrike">
                <a:solidFill>
                  <a:schemeClr val="dk2"/>
                </a:solidFill>
                <a:latin typeface="Arial Narrow"/>
                <a:ea typeface="Arial Narrow"/>
                <a:cs typeface="Arial Narrow"/>
                <a:sym typeface="Arial Narrow"/>
              </a:defRPr>
            </a:lvl9pPr>
          </a:lstStyle>
          <a:p/>
        </p:txBody>
      </p:sp>
      <p:sp>
        <p:nvSpPr>
          <p:cNvPr id="49" name="Google Shape;49;p1"/>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11480" lvl="0" marL="457200" marR="0" rtl="0" algn="l">
              <a:lnSpc>
                <a:spcPct val="100000"/>
              </a:lnSpc>
              <a:spcBef>
                <a:spcPts val="640"/>
              </a:spcBef>
              <a:spcAft>
                <a:spcPts val="0"/>
              </a:spcAft>
              <a:buClr>
                <a:schemeClr val="accent2"/>
              </a:buClr>
              <a:buSzPts val="2880"/>
              <a:buFont typeface="Noto Sans Symbols"/>
              <a:buChar char="●"/>
              <a:defRPr b="0" i="0" sz="3200" u="none" cap="none" strike="noStrike">
                <a:solidFill>
                  <a:schemeClr val="dk1"/>
                </a:solidFill>
                <a:latin typeface="Arial"/>
                <a:ea typeface="Arial"/>
                <a:cs typeface="Arial"/>
                <a:sym typeface="Arial"/>
              </a:defRPr>
            </a:lvl1pPr>
            <a:lvl2pPr indent="-344169" lvl="1" marL="914400" marR="0" rtl="0" algn="l">
              <a:lnSpc>
                <a:spcPct val="100000"/>
              </a:lnSpc>
              <a:spcBef>
                <a:spcPts val="560"/>
              </a:spcBef>
              <a:spcAft>
                <a:spcPts val="0"/>
              </a:spcAft>
              <a:buClr>
                <a:schemeClr val="hlink"/>
              </a:buClr>
              <a:buSzPts val="182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42900" lvl="4" marL="2286000" marR="0" rtl="0" algn="l">
              <a:lnSpc>
                <a:spcPct val="100000"/>
              </a:lnSpc>
              <a:spcBef>
                <a:spcPts val="400"/>
              </a:spcBef>
              <a:spcAft>
                <a:spcPts val="0"/>
              </a:spcAft>
              <a:buClr>
                <a:schemeClr val="dk1"/>
              </a:buClr>
              <a:buSzPts val="18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100000"/>
              </a:lnSpc>
              <a:spcBef>
                <a:spcPts val="400"/>
              </a:spcBef>
              <a:spcAft>
                <a:spcPts val="0"/>
              </a:spcAft>
              <a:buClr>
                <a:schemeClr val="dk1"/>
              </a:buClr>
              <a:buSzPts val="1800"/>
              <a:buFont typeface="Arial"/>
              <a:buChar char="•"/>
              <a:defRPr b="0" i="0" sz="2000" u="none" cap="none" strike="noStrike">
                <a:solidFill>
                  <a:schemeClr val="dk1"/>
                </a:solidFill>
                <a:latin typeface="Arial"/>
                <a:ea typeface="Arial"/>
                <a:cs typeface="Arial"/>
                <a:sym typeface="Arial"/>
              </a:defRPr>
            </a:lvl6pPr>
            <a:lvl7pPr indent="-342900" lvl="6" marL="3200400" marR="0" rtl="0" algn="l">
              <a:lnSpc>
                <a:spcPct val="100000"/>
              </a:lnSpc>
              <a:spcBef>
                <a:spcPts val="400"/>
              </a:spcBef>
              <a:spcAft>
                <a:spcPts val="0"/>
              </a:spcAft>
              <a:buClr>
                <a:schemeClr val="dk1"/>
              </a:buClr>
              <a:buSzPts val="1800"/>
              <a:buFont typeface="Arial"/>
              <a:buChar char="•"/>
              <a:defRPr b="0" i="0" sz="2000" u="none" cap="none" strike="noStrike">
                <a:solidFill>
                  <a:schemeClr val="dk1"/>
                </a:solidFill>
                <a:latin typeface="Arial"/>
                <a:ea typeface="Arial"/>
                <a:cs typeface="Arial"/>
                <a:sym typeface="Arial"/>
              </a:defRPr>
            </a:lvl7pPr>
            <a:lvl8pPr indent="-342900" lvl="7" marL="3657600" marR="0" rtl="0" algn="l">
              <a:lnSpc>
                <a:spcPct val="100000"/>
              </a:lnSpc>
              <a:spcBef>
                <a:spcPts val="400"/>
              </a:spcBef>
              <a:spcAft>
                <a:spcPts val="0"/>
              </a:spcAft>
              <a:buClr>
                <a:schemeClr val="dk1"/>
              </a:buClr>
              <a:buSzPts val="1800"/>
              <a:buFont typeface="Arial"/>
              <a:buChar char="•"/>
              <a:defRPr b="0" i="0" sz="2000" u="none" cap="none" strike="noStrike">
                <a:solidFill>
                  <a:schemeClr val="dk1"/>
                </a:solidFill>
                <a:latin typeface="Arial"/>
                <a:ea typeface="Arial"/>
                <a:cs typeface="Arial"/>
                <a:sym typeface="Arial"/>
              </a:defRPr>
            </a:lvl8pPr>
            <a:lvl9pPr indent="-342900" lvl="8" marL="4114800" marR="0" rtl="0" algn="l">
              <a:lnSpc>
                <a:spcPct val="100000"/>
              </a:lnSpc>
              <a:spcBef>
                <a:spcPts val="400"/>
              </a:spcBef>
              <a:spcAft>
                <a:spcPts val="0"/>
              </a:spcAft>
              <a:buClr>
                <a:schemeClr val="dk1"/>
              </a:buClr>
              <a:buSzPts val="1800"/>
              <a:buFont typeface="Arial"/>
              <a:buChar char="•"/>
              <a:defRPr b="0" i="0" sz="2000" u="none" cap="none" strike="noStrike">
                <a:solidFill>
                  <a:schemeClr val="dk1"/>
                </a:solidFill>
                <a:latin typeface="Arial"/>
                <a:ea typeface="Arial"/>
                <a:cs typeface="Arial"/>
                <a:sym typeface="Arial"/>
              </a:defRPr>
            </a:lvl9pPr>
          </a:lstStyle>
          <a:p/>
        </p:txBody>
      </p:sp>
      <p:sp>
        <p:nvSpPr>
          <p:cNvPr id="50" name="Google Shape;50;p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1" sz="1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1" name="Google Shape;51;p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1" sz="1400" u="non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2" name="Google Shape;52;p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1" sz="1400" u="non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1" sz="1400" u="non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1" sz="1400" u="non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1" sz="1400" u="non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1" sz="1400" u="non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1" sz="1400" u="non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1" sz="1400" u="non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1" sz="1400" u="non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1" sz="14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i="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1.jpg"/><Relationship Id="rId9" Type="http://schemas.openxmlformats.org/officeDocument/2006/relationships/image" Target="../media/image2.jpg"/><Relationship Id="rId5" Type="http://schemas.openxmlformats.org/officeDocument/2006/relationships/image" Target="../media/image1.jpg"/><Relationship Id="rId6" Type="http://schemas.openxmlformats.org/officeDocument/2006/relationships/image" Target="../media/image5.jpg"/><Relationship Id="rId7" Type="http://schemas.openxmlformats.org/officeDocument/2006/relationships/image" Target="../media/image7.jpg"/><Relationship Id="rId8"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youtube.com/watch?v=kIrQVEESVEQ" TargetMode="Externa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slide" Target="/ppt/slides/slide16.xml"/><Relationship Id="rId4" Type="http://schemas.openxmlformats.org/officeDocument/2006/relationships/slide" Target="/ppt/slides/slide16.xml"/><Relationship Id="rId5" Type="http://schemas.openxmlformats.org/officeDocument/2006/relationships/slide" Target="/ppt/slides/slide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0" name="Shape 70"/>
        <p:cNvGrpSpPr/>
        <p:nvPr/>
      </p:nvGrpSpPr>
      <p:grpSpPr>
        <a:xfrm>
          <a:off x="0" y="0"/>
          <a:ext cx="0" cy="0"/>
          <a:chOff x="0" y="0"/>
          <a:chExt cx="0" cy="0"/>
        </a:xfrm>
      </p:grpSpPr>
      <p:sp>
        <p:nvSpPr>
          <p:cNvPr id="71" name="Google Shape;71;p4"/>
          <p:cNvSpPr txBox="1"/>
          <p:nvPr>
            <p:ph type="ctrTitle"/>
          </p:nvPr>
        </p:nvSpPr>
        <p:spPr>
          <a:xfrm>
            <a:off x="1371600" y="1219200"/>
            <a:ext cx="7772400" cy="1143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Arial Narrow"/>
              <a:buNone/>
            </a:pPr>
            <a:r>
              <a:rPr lang="en-US"/>
              <a:t>Indoor Navigation</a:t>
            </a:r>
            <a:r>
              <a:rPr b="0" i="1" lang="en-US" sz="4400" u="none">
                <a:solidFill>
                  <a:schemeClr val="dk2"/>
                </a:solidFill>
                <a:latin typeface="Arial Narrow"/>
                <a:ea typeface="Arial Narrow"/>
                <a:cs typeface="Arial Narrow"/>
                <a:sym typeface="Arial Narrow"/>
              </a:rPr>
              <a:t> </a:t>
            </a:r>
            <a:endParaRPr/>
          </a:p>
        </p:txBody>
      </p:sp>
      <p:sp>
        <p:nvSpPr>
          <p:cNvPr id="72" name="Google Shape;72;p4"/>
          <p:cNvSpPr txBox="1"/>
          <p:nvPr>
            <p:ph idx="1" type="subTitle"/>
          </p:nvPr>
        </p:nvSpPr>
        <p:spPr>
          <a:xfrm>
            <a:off x="1371600" y="3581400"/>
            <a:ext cx="6400800" cy="2626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80"/>
              <a:buNone/>
            </a:pPr>
            <a:r>
              <a:rPr b="0" i="0" lang="en-US" sz="3200" u="sng">
                <a:solidFill>
                  <a:schemeClr val="dk1"/>
                </a:solidFill>
                <a:latin typeface="Arial"/>
                <a:ea typeface="Arial"/>
                <a:cs typeface="Arial"/>
                <a:sym typeface="Arial"/>
              </a:rPr>
              <a:t>By</a:t>
            </a:r>
            <a:r>
              <a:rPr b="0" i="0" lang="en-US" sz="3200" u="none">
                <a:solidFill>
                  <a:schemeClr val="dk1"/>
                </a:solidFill>
                <a:latin typeface="Arial"/>
                <a:ea typeface="Arial"/>
                <a:cs typeface="Arial"/>
                <a:sym typeface="Arial"/>
              </a:rPr>
              <a:t>: 	Shahar Zivan, Arkadi Gurevich</a:t>
            </a:r>
            <a:endParaRPr/>
          </a:p>
          <a:p>
            <a:pPr indent="0" lvl="0" marL="0" rtl="0" algn="l">
              <a:lnSpc>
                <a:spcPct val="100000"/>
              </a:lnSpc>
              <a:spcBef>
                <a:spcPts val="640"/>
              </a:spcBef>
              <a:spcAft>
                <a:spcPts val="0"/>
              </a:spcAft>
              <a:buSzPts val="2880"/>
              <a:buNone/>
            </a:pPr>
            <a:r>
              <a:rPr b="0" i="0" lang="en-US" sz="3200" u="sng">
                <a:solidFill>
                  <a:schemeClr val="dk1"/>
                </a:solidFill>
                <a:latin typeface="Arial"/>
                <a:ea typeface="Arial"/>
                <a:cs typeface="Arial"/>
                <a:sym typeface="Arial"/>
              </a:rPr>
              <a:t>Supervisor</a:t>
            </a:r>
            <a:r>
              <a:rPr b="0" i="0" lang="en-US" sz="3200" u="none">
                <a:solidFill>
                  <a:schemeClr val="dk1"/>
                </a:solidFill>
                <a:latin typeface="Arial"/>
                <a:ea typeface="Arial"/>
                <a:cs typeface="Arial"/>
                <a:sym typeface="Arial"/>
              </a:rPr>
              <a:t>: Yaron Honen</a:t>
            </a:r>
            <a:endParaRPr/>
          </a:p>
          <a:p>
            <a:pPr indent="0" lvl="0" marL="0" rtl="0" algn="l">
              <a:lnSpc>
                <a:spcPct val="100000"/>
              </a:lnSpc>
              <a:spcBef>
                <a:spcPts val="640"/>
              </a:spcBef>
              <a:spcAft>
                <a:spcPts val="0"/>
              </a:spcAft>
              <a:buSzPts val="2880"/>
              <a:buNone/>
            </a:pPr>
            <a:r>
              <a:rPr b="0" i="0" lang="en-US" sz="3200" u="sng">
                <a:solidFill>
                  <a:schemeClr val="dk1"/>
                </a:solidFill>
                <a:latin typeface="Arial"/>
                <a:ea typeface="Arial"/>
                <a:cs typeface="Arial"/>
                <a:sym typeface="Arial"/>
              </a:rPr>
              <a:t>Sponsor</a:t>
            </a:r>
            <a:r>
              <a:rPr b="0" i="0" lang="en-US" sz="3200" u="none">
                <a:solidFill>
                  <a:schemeClr val="dk1"/>
                </a:solidFill>
                <a:latin typeface="Arial"/>
                <a:ea typeface="Arial"/>
                <a:cs typeface="Arial"/>
                <a:sym typeface="Arial"/>
              </a:rPr>
              <a:t>: </a:t>
            </a:r>
            <a:endParaRPr/>
          </a:p>
        </p:txBody>
      </p:sp>
      <p:pic>
        <p:nvPicPr>
          <p:cNvPr id="73" name="Google Shape;73;p4"/>
          <p:cNvPicPr preferRelativeResize="0"/>
          <p:nvPr/>
        </p:nvPicPr>
        <p:blipFill rotWithShape="1">
          <a:blip r:embed="rId3">
            <a:alphaModFix/>
          </a:blip>
          <a:srcRect b="0" l="0" r="0" t="0"/>
          <a:stretch/>
        </p:blipFill>
        <p:spPr>
          <a:xfrm>
            <a:off x="6858000" y="304800"/>
            <a:ext cx="1524000" cy="857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6" name="Shape 146"/>
        <p:cNvGrpSpPr/>
        <p:nvPr/>
      </p:nvGrpSpPr>
      <p:grpSpPr>
        <a:xfrm>
          <a:off x="0" y="0"/>
          <a:ext cx="0" cy="0"/>
          <a:chOff x="0" y="0"/>
          <a:chExt cx="0" cy="0"/>
        </a:xfrm>
      </p:grpSpPr>
      <p:sp>
        <p:nvSpPr>
          <p:cNvPr id="147" name="Google Shape;147;p13"/>
          <p:cNvSpPr txBox="1"/>
          <p:nvPr>
            <p:ph type="title"/>
          </p:nvPr>
        </p:nvSpPr>
        <p:spPr>
          <a:xfrm>
            <a:off x="304800" y="457200"/>
            <a:ext cx="77724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Arial Narrow"/>
              <a:buNone/>
            </a:pPr>
            <a:r>
              <a:rPr b="0" i="1" lang="en-US" sz="4400" u="none">
                <a:solidFill>
                  <a:schemeClr val="dk2"/>
                </a:solidFill>
                <a:latin typeface="Arial Narrow"/>
                <a:ea typeface="Arial Narrow"/>
                <a:cs typeface="Arial Narrow"/>
                <a:sym typeface="Arial Narrow"/>
              </a:rPr>
              <a:t>Block Diagram - F</a:t>
            </a:r>
            <a:r>
              <a:rPr lang="en-US"/>
              <a:t>irst Try</a:t>
            </a:r>
            <a:r>
              <a:rPr b="0" i="1" lang="en-US" sz="4400" u="none">
                <a:solidFill>
                  <a:schemeClr val="dk2"/>
                </a:solidFill>
                <a:latin typeface="Arial Narrow"/>
                <a:ea typeface="Arial Narrow"/>
                <a:cs typeface="Arial Narrow"/>
                <a:sym typeface="Arial Narrow"/>
              </a:rPr>
              <a:t> </a:t>
            </a:r>
            <a:endParaRPr/>
          </a:p>
        </p:txBody>
      </p:sp>
      <p:pic>
        <p:nvPicPr>
          <p:cNvPr id="148" name="Google Shape;148;p13"/>
          <p:cNvPicPr preferRelativeResize="0"/>
          <p:nvPr/>
        </p:nvPicPr>
        <p:blipFill rotWithShape="1">
          <a:blip r:embed="rId3">
            <a:alphaModFix/>
          </a:blip>
          <a:srcRect b="0" l="0" r="0" t="0"/>
          <a:stretch/>
        </p:blipFill>
        <p:spPr>
          <a:xfrm>
            <a:off x="6934200" y="685800"/>
            <a:ext cx="1524000" cy="857250"/>
          </a:xfrm>
          <a:prstGeom prst="rect">
            <a:avLst/>
          </a:prstGeom>
          <a:noFill/>
          <a:ln>
            <a:noFill/>
          </a:ln>
        </p:spPr>
      </p:pic>
      <p:pic>
        <p:nvPicPr>
          <p:cNvPr id="149" name="Google Shape;149;p13"/>
          <p:cNvPicPr preferRelativeResize="0"/>
          <p:nvPr/>
        </p:nvPicPr>
        <p:blipFill>
          <a:blip r:embed="rId4">
            <a:alphaModFix/>
          </a:blip>
          <a:stretch>
            <a:fillRect/>
          </a:stretch>
        </p:blipFill>
        <p:spPr>
          <a:xfrm>
            <a:off x="152400" y="1752600"/>
            <a:ext cx="6247902" cy="4953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14"/>
          <p:cNvSpPr txBox="1"/>
          <p:nvPr>
            <p:ph type="title"/>
          </p:nvPr>
        </p:nvSpPr>
        <p:spPr>
          <a:xfrm>
            <a:off x="304800" y="457200"/>
            <a:ext cx="77724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Block Diagram - Second Try</a:t>
            </a:r>
            <a:endParaRPr/>
          </a:p>
        </p:txBody>
      </p:sp>
      <p:sp>
        <p:nvSpPr>
          <p:cNvPr id="157" name="Google Shape;157;p14"/>
          <p:cNvSpPr txBox="1"/>
          <p:nvPr>
            <p:ph idx="1" type="body"/>
          </p:nvPr>
        </p:nvSpPr>
        <p:spPr>
          <a:xfrm>
            <a:off x="685800" y="1981200"/>
            <a:ext cx="7772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pic>
        <p:nvPicPr>
          <p:cNvPr id="158" name="Google Shape;158;p14"/>
          <p:cNvPicPr preferRelativeResize="0"/>
          <p:nvPr/>
        </p:nvPicPr>
        <p:blipFill>
          <a:blip r:embed="rId3">
            <a:alphaModFix/>
          </a:blip>
          <a:stretch>
            <a:fillRect/>
          </a:stretch>
        </p:blipFill>
        <p:spPr>
          <a:xfrm>
            <a:off x="710925" y="1981200"/>
            <a:ext cx="6960151" cy="42698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63" name="Shape 163"/>
        <p:cNvGrpSpPr/>
        <p:nvPr/>
      </p:nvGrpSpPr>
      <p:grpSpPr>
        <a:xfrm>
          <a:off x="0" y="0"/>
          <a:ext cx="0" cy="0"/>
          <a:chOff x="0" y="0"/>
          <a:chExt cx="0" cy="0"/>
        </a:xfrm>
      </p:grpSpPr>
      <p:sp>
        <p:nvSpPr>
          <p:cNvPr id="164" name="Google Shape;164;p15"/>
          <p:cNvSpPr txBox="1"/>
          <p:nvPr>
            <p:ph type="title"/>
          </p:nvPr>
        </p:nvSpPr>
        <p:spPr>
          <a:xfrm>
            <a:off x="304800" y="457200"/>
            <a:ext cx="77724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Arial Narrow"/>
              <a:buNone/>
            </a:pPr>
            <a:r>
              <a:rPr b="0" i="1" lang="en-US" sz="4400" u="none">
                <a:solidFill>
                  <a:schemeClr val="dk2"/>
                </a:solidFill>
                <a:latin typeface="Arial Narrow"/>
                <a:ea typeface="Arial Narrow"/>
                <a:cs typeface="Arial Narrow"/>
                <a:sym typeface="Arial Narrow"/>
              </a:rPr>
              <a:t>Solution Procedure</a:t>
            </a:r>
            <a:endParaRPr/>
          </a:p>
        </p:txBody>
      </p:sp>
      <p:sp>
        <p:nvSpPr>
          <p:cNvPr id="165" name="Google Shape;165;p15"/>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0" lvl="1" marL="228600" marR="0" rtl="0" algn="l">
              <a:lnSpc>
                <a:spcPct val="100000"/>
              </a:lnSpc>
              <a:spcBef>
                <a:spcPts val="640"/>
              </a:spcBef>
              <a:spcAft>
                <a:spcPts val="0"/>
              </a:spcAft>
              <a:buClr>
                <a:schemeClr val="hlink"/>
              </a:buClr>
              <a:buSzPts val="2080"/>
              <a:buFont typeface="Noto Sans Symbols"/>
              <a:buNone/>
            </a:pPr>
            <a:r>
              <a:rPr lang="en-US"/>
              <a:t>In the first attempt, we tried to use 3 beacons and samsung a8. We didn’t succeed to get </a:t>
            </a:r>
            <a:r>
              <a:rPr lang="en-US"/>
              <a:t>accurate</a:t>
            </a:r>
            <a:r>
              <a:rPr lang="en-US"/>
              <a:t> location since the signals were very noisy. The issues can be due to the quantity or the quality of the beacons. </a:t>
            </a:r>
            <a:endParaRPr/>
          </a:p>
          <a:p>
            <a:pPr indent="0" lvl="1" marL="228600" marR="0" rtl="0" algn="l">
              <a:lnSpc>
                <a:spcPct val="100000"/>
              </a:lnSpc>
              <a:spcBef>
                <a:spcPts val="640"/>
              </a:spcBef>
              <a:spcAft>
                <a:spcPts val="0"/>
              </a:spcAft>
              <a:buClr>
                <a:schemeClr val="hlink"/>
              </a:buClr>
              <a:buSzPts val="2080"/>
              <a:buFont typeface="Noto Sans Symbols"/>
              <a:buNone/>
            </a:pPr>
            <a:r>
              <a:rPr lang="en-US"/>
              <a:t>In the second attempt, we used a Vuforia engine and saw quite accurate results, it took us much longer though. </a:t>
            </a:r>
            <a:endParaRPr/>
          </a:p>
          <a:p>
            <a:pPr indent="-285750" lvl="1" marL="742950" marR="0" rtl="0" algn="l">
              <a:lnSpc>
                <a:spcPct val="100000"/>
              </a:lnSpc>
              <a:spcBef>
                <a:spcPts val="560"/>
              </a:spcBef>
              <a:spcAft>
                <a:spcPts val="0"/>
              </a:spcAft>
              <a:buClr>
                <a:schemeClr val="hlink"/>
              </a:buClr>
              <a:buSzPts val="1820"/>
              <a:buFont typeface="Noto Sans Symbols"/>
              <a:buNone/>
            </a:pPr>
            <a:r>
              <a:t/>
            </a:r>
            <a:endParaRPr b="0" i="0" sz="2800" u="none" cap="none" strike="noStrike">
              <a:solidFill>
                <a:schemeClr val="dk1"/>
              </a:solidFill>
              <a:latin typeface="Arial"/>
              <a:ea typeface="Arial"/>
              <a:cs typeface="Arial"/>
              <a:sym typeface="Arial"/>
            </a:endParaRPr>
          </a:p>
          <a:p>
            <a:pPr indent="-182880" lvl="0" marL="342900" marR="0" rtl="0" algn="l">
              <a:lnSpc>
                <a:spcPct val="100000"/>
              </a:lnSpc>
              <a:spcBef>
                <a:spcPts val="560"/>
              </a:spcBef>
              <a:spcAft>
                <a:spcPts val="0"/>
              </a:spcAft>
              <a:buClr>
                <a:schemeClr val="accent2"/>
              </a:buClr>
              <a:buSzPts val="2520"/>
              <a:buFont typeface="Noto Sans Symbols"/>
              <a:buNone/>
            </a:pPr>
            <a:r>
              <a:t/>
            </a:r>
            <a:endParaRPr b="0" i="0" sz="2800" u="none" cap="none" strike="noStrike">
              <a:solidFill>
                <a:schemeClr val="dk1"/>
              </a:solidFill>
              <a:latin typeface="Arial"/>
              <a:ea typeface="Arial"/>
              <a:cs typeface="Arial"/>
              <a:sym typeface="Arial"/>
            </a:endParaRPr>
          </a:p>
        </p:txBody>
      </p:sp>
      <p:pic>
        <p:nvPicPr>
          <p:cNvPr id="166" name="Google Shape;166;p15"/>
          <p:cNvPicPr preferRelativeResize="0"/>
          <p:nvPr/>
        </p:nvPicPr>
        <p:blipFill rotWithShape="1">
          <a:blip r:embed="rId3">
            <a:alphaModFix/>
          </a:blip>
          <a:srcRect b="0" l="0" r="0" t="0"/>
          <a:stretch/>
        </p:blipFill>
        <p:spPr>
          <a:xfrm>
            <a:off x="7086600" y="762000"/>
            <a:ext cx="1524000" cy="857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1" name="Shape 171"/>
        <p:cNvGrpSpPr/>
        <p:nvPr/>
      </p:nvGrpSpPr>
      <p:grpSpPr>
        <a:xfrm>
          <a:off x="0" y="0"/>
          <a:ext cx="0" cy="0"/>
          <a:chOff x="0" y="0"/>
          <a:chExt cx="0" cy="0"/>
        </a:xfrm>
      </p:grpSpPr>
      <p:sp>
        <p:nvSpPr>
          <p:cNvPr id="172" name="Google Shape;172;p16"/>
          <p:cNvSpPr txBox="1"/>
          <p:nvPr>
            <p:ph type="title"/>
          </p:nvPr>
        </p:nvSpPr>
        <p:spPr>
          <a:xfrm>
            <a:off x="304800" y="457200"/>
            <a:ext cx="77724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Arial Narrow"/>
              <a:buNone/>
            </a:pPr>
            <a:r>
              <a:rPr b="0" i="1" lang="en-US" sz="4400" u="none">
                <a:solidFill>
                  <a:schemeClr val="dk2"/>
                </a:solidFill>
                <a:latin typeface="Arial Narrow"/>
                <a:ea typeface="Arial Narrow"/>
                <a:cs typeface="Arial Narrow"/>
                <a:sym typeface="Arial Narrow"/>
              </a:rPr>
              <a:t>Results </a:t>
            </a:r>
            <a:endParaRPr/>
          </a:p>
        </p:txBody>
      </p:sp>
      <p:sp>
        <p:nvSpPr>
          <p:cNvPr id="173" name="Google Shape;173;p16"/>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0" lvl="0" marL="342900" marR="0" rtl="0" algn="l">
              <a:lnSpc>
                <a:spcPct val="100000"/>
              </a:lnSpc>
              <a:spcBef>
                <a:spcPts val="640"/>
              </a:spcBef>
              <a:spcAft>
                <a:spcPts val="0"/>
              </a:spcAft>
              <a:buNone/>
            </a:pPr>
            <a:r>
              <a:t/>
            </a:r>
            <a:endParaRPr/>
          </a:p>
          <a:p>
            <a:pPr indent="-160020" lvl="0" marL="342900" marR="0" rtl="0" algn="l">
              <a:lnSpc>
                <a:spcPct val="100000"/>
              </a:lnSpc>
              <a:spcBef>
                <a:spcPts val="640"/>
              </a:spcBef>
              <a:spcAft>
                <a:spcPts val="0"/>
              </a:spcAft>
              <a:buClr>
                <a:schemeClr val="accent2"/>
              </a:buClr>
              <a:buSzPts val="2880"/>
              <a:buFont typeface="Noto Sans Symbols"/>
              <a:buNone/>
            </a:pPr>
            <a:r>
              <a:t/>
            </a:r>
            <a:endParaRPr b="0" i="0" sz="3200" u="none">
              <a:solidFill>
                <a:schemeClr val="dk1"/>
              </a:solidFill>
              <a:latin typeface="Arial"/>
              <a:ea typeface="Arial"/>
              <a:cs typeface="Arial"/>
              <a:sym typeface="Arial"/>
            </a:endParaRPr>
          </a:p>
        </p:txBody>
      </p:sp>
      <p:pic>
        <p:nvPicPr>
          <p:cNvPr id="174" name="Google Shape;174;p16"/>
          <p:cNvPicPr preferRelativeResize="0"/>
          <p:nvPr/>
        </p:nvPicPr>
        <p:blipFill rotWithShape="1">
          <a:blip r:embed="rId3">
            <a:alphaModFix/>
          </a:blip>
          <a:srcRect b="0" l="0" r="0" t="0"/>
          <a:stretch/>
        </p:blipFill>
        <p:spPr>
          <a:xfrm>
            <a:off x="7086600" y="762000"/>
            <a:ext cx="1524000" cy="857250"/>
          </a:xfrm>
          <a:prstGeom prst="rect">
            <a:avLst/>
          </a:prstGeom>
          <a:noFill/>
          <a:ln>
            <a:noFill/>
          </a:ln>
        </p:spPr>
      </p:pic>
      <p:pic>
        <p:nvPicPr>
          <p:cNvPr id="175" name="Google Shape;175;p16"/>
          <p:cNvPicPr preferRelativeResize="0"/>
          <p:nvPr/>
        </p:nvPicPr>
        <p:blipFill>
          <a:blip r:embed="rId4">
            <a:alphaModFix/>
          </a:blip>
          <a:stretch>
            <a:fillRect/>
          </a:stretch>
        </p:blipFill>
        <p:spPr>
          <a:xfrm rot="-5400000">
            <a:off x="3283063" y="3331437"/>
            <a:ext cx="2051900" cy="4592276"/>
          </a:xfrm>
          <a:prstGeom prst="rect">
            <a:avLst/>
          </a:prstGeom>
          <a:noFill/>
          <a:ln>
            <a:noFill/>
          </a:ln>
        </p:spPr>
      </p:pic>
      <p:pic>
        <p:nvPicPr>
          <p:cNvPr id="176" name="Google Shape;176;p16"/>
          <p:cNvPicPr preferRelativeResize="0"/>
          <p:nvPr/>
        </p:nvPicPr>
        <p:blipFill>
          <a:blip r:embed="rId5">
            <a:alphaModFix/>
          </a:blip>
          <a:stretch>
            <a:fillRect/>
          </a:stretch>
        </p:blipFill>
        <p:spPr>
          <a:xfrm>
            <a:off x="7405229" y="1501838"/>
            <a:ext cx="1139092" cy="2816250"/>
          </a:xfrm>
          <a:prstGeom prst="rect">
            <a:avLst/>
          </a:prstGeom>
          <a:noFill/>
          <a:ln>
            <a:noFill/>
          </a:ln>
        </p:spPr>
      </p:pic>
      <p:pic>
        <p:nvPicPr>
          <p:cNvPr id="177" name="Google Shape;177;p16"/>
          <p:cNvPicPr preferRelativeResize="0"/>
          <p:nvPr/>
        </p:nvPicPr>
        <p:blipFill>
          <a:blip r:embed="rId6">
            <a:alphaModFix/>
          </a:blip>
          <a:stretch>
            <a:fillRect/>
          </a:stretch>
        </p:blipFill>
        <p:spPr>
          <a:xfrm>
            <a:off x="138279" y="1501825"/>
            <a:ext cx="1139092" cy="2816250"/>
          </a:xfrm>
          <a:prstGeom prst="rect">
            <a:avLst/>
          </a:prstGeom>
          <a:noFill/>
          <a:ln>
            <a:noFill/>
          </a:ln>
        </p:spPr>
      </p:pic>
      <p:pic>
        <p:nvPicPr>
          <p:cNvPr id="178" name="Google Shape;178;p16"/>
          <p:cNvPicPr preferRelativeResize="0"/>
          <p:nvPr/>
        </p:nvPicPr>
        <p:blipFill>
          <a:blip r:embed="rId7">
            <a:alphaModFix/>
          </a:blip>
          <a:stretch>
            <a:fillRect/>
          </a:stretch>
        </p:blipFill>
        <p:spPr>
          <a:xfrm>
            <a:off x="1605100" y="1501825"/>
            <a:ext cx="1584117" cy="2816250"/>
          </a:xfrm>
          <a:prstGeom prst="rect">
            <a:avLst/>
          </a:prstGeom>
          <a:noFill/>
          <a:ln>
            <a:noFill/>
          </a:ln>
        </p:spPr>
      </p:pic>
      <p:pic>
        <p:nvPicPr>
          <p:cNvPr id="179" name="Google Shape;179;p16"/>
          <p:cNvPicPr preferRelativeResize="0"/>
          <p:nvPr/>
        </p:nvPicPr>
        <p:blipFill>
          <a:blip r:embed="rId8">
            <a:alphaModFix/>
          </a:blip>
          <a:stretch>
            <a:fillRect/>
          </a:stretch>
        </p:blipFill>
        <p:spPr>
          <a:xfrm>
            <a:off x="3516950" y="1501850"/>
            <a:ext cx="1584124" cy="2816205"/>
          </a:xfrm>
          <a:prstGeom prst="rect">
            <a:avLst/>
          </a:prstGeom>
          <a:noFill/>
          <a:ln>
            <a:noFill/>
          </a:ln>
        </p:spPr>
      </p:pic>
      <p:pic>
        <p:nvPicPr>
          <p:cNvPr id="180" name="Google Shape;180;p16"/>
          <p:cNvPicPr preferRelativeResize="0"/>
          <p:nvPr/>
        </p:nvPicPr>
        <p:blipFill>
          <a:blip r:embed="rId9">
            <a:alphaModFix/>
          </a:blip>
          <a:stretch>
            <a:fillRect/>
          </a:stretch>
        </p:blipFill>
        <p:spPr>
          <a:xfrm>
            <a:off x="5428800" y="1481988"/>
            <a:ext cx="1584124" cy="28559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17"/>
          <p:cNvSpPr txBox="1"/>
          <p:nvPr>
            <p:ph type="title"/>
          </p:nvPr>
        </p:nvSpPr>
        <p:spPr>
          <a:xfrm>
            <a:off x="304800" y="457200"/>
            <a:ext cx="77724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Results</a:t>
            </a:r>
            <a:endParaRPr/>
          </a:p>
        </p:txBody>
      </p:sp>
      <p:pic>
        <p:nvPicPr>
          <p:cNvPr id="188" name="Google Shape;188;p17" title="Indoor Navigation - demo">
            <a:hlinkClick r:id="rId3"/>
          </p:cNvPr>
          <p:cNvPicPr preferRelativeResize="0"/>
          <p:nvPr/>
        </p:nvPicPr>
        <p:blipFill>
          <a:blip r:embed="rId4">
            <a:alphaModFix/>
          </a:blip>
          <a:stretch>
            <a:fillRect/>
          </a:stretch>
        </p:blipFill>
        <p:spPr>
          <a:xfrm>
            <a:off x="1143350" y="1600200"/>
            <a:ext cx="6815700" cy="4722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93" name="Shape 193"/>
        <p:cNvGrpSpPr/>
        <p:nvPr/>
      </p:nvGrpSpPr>
      <p:grpSpPr>
        <a:xfrm>
          <a:off x="0" y="0"/>
          <a:ext cx="0" cy="0"/>
          <a:chOff x="0" y="0"/>
          <a:chExt cx="0" cy="0"/>
        </a:xfrm>
      </p:grpSpPr>
      <p:sp>
        <p:nvSpPr>
          <p:cNvPr id="194" name="Google Shape;194;p18"/>
          <p:cNvSpPr txBox="1"/>
          <p:nvPr>
            <p:ph type="title"/>
          </p:nvPr>
        </p:nvSpPr>
        <p:spPr>
          <a:xfrm>
            <a:off x="304800" y="457200"/>
            <a:ext cx="77724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Arial Narrow"/>
              <a:buNone/>
            </a:pPr>
            <a:r>
              <a:rPr b="0" i="1" lang="en-US" sz="4400" u="none">
                <a:solidFill>
                  <a:schemeClr val="dk2"/>
                </a:solidFill>
                <a:latin typeface="Arial Narrow"/>
                <a:ea typeface="Arial Narrow"/>
                <a:cs typeface="Arial Narrow"/>
                <a:sym typeface="Arial Narrow"/>
              </a:rPr>
              <a:t>Conclusion  </a:t>
            </a:r>
            <a:endParaRPr/>
          </a:p>
        </p:txBody>
      </p:sp>
      <p:sp>
        <p:nvSpPr>
          <p:cNvPr id="195" name="Google Shape;195;p18"/>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331470" lvl="0" marL="457200" marR="0" rtl="0" algn="l">
              <a:lnSpc>
                <a:spcPct val="100000"/>
              </a:lnSpc>
              <a:spcBef>
                <a:spcPts val="0"/>
              </a:spcBef>
              <a:spcAft>
                <a:spcPts val="0"/>
              </a:spcAft>
              <a:buSzPts val="1620"/>
              <a:buChar char="●"/>
            </a:pPr>
            <a:r>
              <a:rPr lang="en-US"/>
              <a:t>The algorithms achieve good accuracy</a:t>
            </a:r>
            <a:endParaRPr/>
          </a:p>
          <a:p>
            <a:pPr indent="-331470" lvl="0" marL="457200" marR="0" rtl="0" algn="l">
              <a:lnSpc>
                <a:spcPct val="100000"/>
              </a:lnSpc>
              <a:spcBef>
                <a:spcPts val="0"/>
              </a:spcBef>
              <a:spcAft>
                <a:spcPts val="0"/>
              </a:spcAft>
              <a:buSzPts val="1620"/>
              <a:buChar char="●"/>
            </a:pPr>
            <a:r>
              <a:rPr lang="en-US"/>
              <a:t>Works on </a:t>
            </a:r>
            <a:r>
              <a:rPr lang="en-US"/>
              <a:t>android</a:t>
            </a:r>
            <a:r>
              <a:rPr lang="en-US"/>
              <a:t> device but moving to HoloLens should be easy</a:t>
            </a:r>
            <a:endParaRPr/>
          </a:p>
          <a:p>
            <a:pPr indent="-262890" lvl="0" marL="342900" marR="0" rtl="0" algn="l">
              <a:lnSpc>
                <a:spcPct val="100000"/>
              </a:lnSpc>
              <a:spcBef>
                <a:spcPts val="0"/>
              </a:spcBef>
              <a:spcAft>
                <a:spcPts val="0"/>
              </a:spcAft>
              <a:buSzPts val="1620"/>
              <a:buChar char="●"/>
            </a:pPr>
            <a:r>
              <a:rPr lang="en-US"/>
              <a:t> Adapt to another building should be easy</a:t>
            </a:r>
            <a:endParaRPr/>
          </a:p>
          <a:p>
            <a:pPr indent="-160020" lvl="0" marL="342900" marR="0" rtl="0" algn="l">
              <a:lnSpc>
                <a:spcPct val="100000"/>
              </a:lnSpc>
              <a:spcBef>
                <a:spcPts val="640"/>
              </a:spcBef>
              <a:spcAft>
                <a:spcPts val="0"/>
              </a:spcAft>
              <a:buClr>
                <a:schemeClr val="accent2"/>
              </a:buClr>
              <a:buSzPts val="2880"/>
              <a:buFont typeface="Noto Sans Symbols"/>
              <a:buNone/>
            </a:pPr>
            <a:r>
              <a:t/>
            </a:r>
            <a:endParaRPr b="0" i="0" sz="3200" u="none">
              <a:solidFill>
                <a:schemeClr val="dk1"/>
              </a:solidFill>
              <a:latin typeface="Arial"/>
              <a:ea typeface="Arial"/>
              <a:cs typeface="Arial"/>
              <a:sym typeface="Arial"/>
            </a:endParaRPr>
          </a:p>
          <a:p>
            <a:pPr indent="-160020" lvl="0" marL="342900" marR="0" rtl="0" algn="l">
              <a:lnSpc>
                <a:spcPct val="100000"/>
              </a:lnSpc>
              <a:spcBef>
                <a:spcPts val="640"/>
              </a:spcBef>
              <a:spcAft>
                <a:spcPts val="0"/>
              </a:spcAft>
              <a:buClr>
                <a:schemeClr val="accent2"/>
              </a:buClr>
              <a:buSzPts val="2880"/>
              <a:buFont typeface="Noto Sans Symbols"/>
              <a:buNone/>
            </a:pPr>
            <a:r>
              <a:t/>
            </a:r>
            <a:endParaRPr b="0" i="0" sz="3200" u="none">
              <a:solidFill>
                <a:schemeClr val="dk1"/>
              </a:solidFill>
              <a:latin typeface="Arial"/>
              <a:ea typeface="Arial"/>
              <a:cs typeface="Arial"/>
              <a:sym typeface="Arial"/>
            </a:endParaRPr>
          </a:p>
        </p:txBody>
      </p:sp>
      <p:pic>
        <p:nvPicPr>
          <p:cNvPr id="196" name="Google Shape;196;p18"/>
          <p:cNvPicPr preferRelativeResize="0"/>
          <p:nvPr/>
        </p:nvPicPr>
        <p:blipFill rotWithShape="1">
          <a:blip r:embed="rId3">
            <a:alphaModFix/>
          </a:blip>
          <a:srcRect b="0" l="0" r="0" t="0"/>
          <a:stretch/>
        </p:blipFill>
        <p:spPr>
          <a:xfrm>
            <a:off x="7086600" y="762000"/>
            <a:ext cx="1524000" cy="857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1" name="Shape 201"/>
        <p:cNvGrpSpPr/>
        <p:nvPr/>
      </p:nvGrpSpPr>
      <p:grpSpPr>
        <a:xfrm>
          <a:off x="0" y="0"/>
          <a:ext cx="0" cy="0"/>
          <a:chOff x="0" y="0"/>
          <a:chExt cx="0" cy="0"/>
        </a:xfrm>
      </p:grpSpPr>
      <p:sp>
        <p:nvSpPr>
          <p:cNvPr id="202" name="Google Shape;202;p19"/>
          <p:cNvSpPr txBox="1"/>
          <p:nvPr>
            <p:ph type="title"/>
          </p:nvPr>
        </p:nvSpPr>
        <p:spPr>
          <a:xfrm>
            <a:off x="304800" y="457200"/>
            <a:ext cx="77724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Arial Narrow"/>
              <a:buNone/>
            </a:pPr>
            <a:r>
              <a:rPr b="0" i="1" lang="en-US" sz="4400" u="none">
                <a:solidFill>
                  <a:schemeClr val="dk2"/>
                </a:solidFill>
                <a:latin typeface="Arial Narrow"/>
                <a:ea typeface="Arial Narrow"/>
                <a:cs typeface="Arial Narrow"/>
                <a:sym typeface="Arial Narrow"/>
              </a:rPr>
              <a:t>Works Cited </a:t>
            </a:r>
            <a:endParaRPr/>
          </a:p>
        </p:txBody>
      </p:sp>
      <p:sp>
        <p:nvSpPr>
          <p:cNvPr id="203" name="Google Shape;203;p19"/>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331470" lvl="0" marL="457200" rtl="0" algn="l">
              <a:spcBef>
                <a:spcPts val="360"/>
              </a:spcBef>
              <a:spcAft>
                <a:spcPts val="0"/>
              </a:spcAft>
              <a:buSzPts val="1620"/>
              <a:buAutoNum type="arabicPeriod"/>
            </a:pPr>
            <a:r>
              <a:rPr lang="en-US" sz="1400"/>
              <a:t>J. Á. B. Link, P. Smith, N. Viol and K. Wehrle, "FootPath: Accurate map-based indoor navigation using smartphones," 2011 International Conference on Indoor Positioning and Indoor Navigation, Guimaraes, 2011, pp. 1-8.</a:t>
            </a:r>
            <a:endParaRPr sz="1400"/>
          </a:p>
          <a:p>
            <a:pPr indent="-317500" lvl="0" marL="457200" rtl="0" algn="l">
              <a:spcBef>
                <a:spcPts val="0"/>
              </a:spcBef>
              <a:spcAft>
                <a:spcPts val="0"/>
              </a:spcAft>
              <a:buSzPts val="1400"/>
              <a:buAutoNum type="arabicPeriod"/>
            </a:pPr>
            <a:r>
              <a:rPr lang="en-US" sz="1400"/>
              <a:t>Zheng Zuo et al. “Indoor Positioning Based on Bluetooth Low-Energy Beacons Adopting Graph Optimization”. Sensors 2018, 18, 3736; doi:10.3390/s18113736</a:t>
            </a:r>
            <a:endParaRPr sz="1400"/>
          </a:p>
          <a:p>
            <a:pPr indent="-317500" lvl="0" marL="457200" rtl="0" algn="l">
              <a:spcBef>
                <a:spcPts val="0"/>
              </a:spcBef>
              <a:spcAft>
                <a:spcPts val="0"/>
              </a:spcAft>
              <a:buSzPts val="1400"/>
              <a:buAutoNum type="arabicPeriod"/>
            </a:pPr>
            <a:r>
              <a:rPr lang="en-US" sz="1400"/>
              <a:t>Tamás Matuszka et al. “A New Approach for Indoor Navigation Using Semantic</a:t>
            </a:r>
            <a:endParaRPr sz="1400"/>
          </a:p>
          <a:p>
            <a:pPr indent="0" lvl="0" marL="457200" rtl="0" algn="l">
              <a:spcBef>
                <a:spcPts val="360"/>
              </a:spcBef>
              <a:spcAft>
                <a:spcPts val="0"/>
              </a:spcAft>
              <a:buNone/>
            </a:pPr>
            <a:r>
              <a:rPr lang="en-US" sz="1400"/>
              <a:t>Webtechnologies and Augmented Reality” </a:t>
            </a:r>
            <a:endParaRPr sz="1400"/>
          </a:p>
        </p:txBody>
      </p:sp>
      <p:pic>
        <p:nvPicPr>
          <p:cNvPr id="204" name="Google Shape;204;p19"/>
          <p:cNvPicPr preferRelativeResize="0"/>
          <p:nvPr/>
        </p:nvPicPr>
        <p:blipFill rotWithShape="1">
          <a:blip r:embed="rId3">
            <a:alphaModFix/>
          </a:blip>
          <a:srcRect b="0" l="0" r="0" t="0"/>
          <a:stretch/>
        </p:blipFill>
        <p:spPr>
          <a:xfrm>
            <a:off x="7086600" y="762000"/>
            <a:ext cx="1524000" cy="857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08" name="Shape 208"/>
        <p:cNvGrpSpPr/>
        <p:nvPr/>
      </p:nvGrpSpPr>
      <p:grpSpPr>
        <a:xfrm>
          <a:off x="0" y="0"/>
          <a:ext cx="0" cy="0"/>
          <a:chOff x="0" y="0"/>
          <a:chExt cx="0" cy="0"/>
        </a:xfrm>
      </p:grpSpPr>
      <p:sp>
        <p:nvSpPr>
          <p:cNvPr id="209" name="Google Shape;209;p20"/>
          <p:cNvSpPr txBox="1"/>
          <p:nvPr>
            <p:ph type="title"/>
          </p:nvPr>
        </p:nvSpPr>
        <p:spPr>
          <a:xfrm>
            <a:off x="304800" y="457200"/>
            <a:ext cx="77724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Arial Narrow"/>
              <a:buNone/>
            </a:pPr>
            <a:r>
              <a:rPr b="0" i="1" lang="en-US" sz="4400" u="none">
                <a:solidFill>
                  <a:schemeClr val="dk2"/>
                </a:solidFill>
                <a:latin typeface="Arial Narrow"/>
                <a:ea typeface="Arial Narrow"/>
                <a:cs typeface="Arial Narrow"/>
                <a:sym typeface="Arial Narrow"/>
              </a:rPr>
              <a:t>Future Work</a:t>
            </a:r>
            <a:endParaRPr/>
          </a:p>
        </p:txBody>
      </p:sp>
      <p:sp>
        <p:nvSpPr>
          <p:cNvPr id="210" name="Google Shape;210;p20"/>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331470" lvl="0" marL="457200" marR="0" rtl="0" algn="l">
              <a:lnSpc>
                <a:spcPct val="100000"/>
              </a:lnSpc>
              <a:spcBef>
                <a:spcPts val="0"/>
              </a:spcBef>
              <a:spcAft>
                <a:spcPts val="0"/>
              </a:spcAft>
              <a:buSzPts val="1620"/>
              <a:buChar char="●"/>
            </a:pPr>
            <a:r>
              <a:rPr lang="en-US"/>
              <a:t>Construct graph </a:t>
            </a:r>
            <a:r>
              <a:rPr lang="en-US"/>
              <a:t>dynamically</a:t>
            </a:r>
            <a:endParaRPr/>
          </a:p>
          <a:p>
            <a:pPr indent="-331470" lvl="0" marL="457200" marR="0" rtl="0" algn="l">
              <a:lnSpc>
                <a:spcPct val="100000"/>
              </a:lnSpc>
              <a:spcBef>
                <a:spcPts val="0"/>
              </a:spcBef>
              <a:spcAft>
                <a:spcPts val="0"/>
              </a:spcAft>
              <a:buSzPts val="1620"/>
              <a:buChar char="●"/>
            </a:pPr>
            <a:r>
              <a:rPr lang="en-US"/>
              <a:t>Build IOS app</a:t>
            </a:r>
            <a:endParaRPr/>
          </a:p>
          <a:p>
            <a:pPr indent="-331470" lvl="0" marL="457200" marR="0" rtl="0" algn="l">
              <a:lnSpc>
                <a:spcPct val="100000"/>
              </a:lnSpc>
              <a:spcBef>
                <a:spcPts val="0"/>
              </a:spcBef>
              <a:spcAft>
                <a:spcPts val="0"/>
              </a:spcAft>
              <a:buSzPts val="1620"/>
              <a:buChar char="●"/>
            </a:pPr>
            <a:r>
              <a:rPr lang="en-US"/>
              <a:t>Get the target in voice method</a:t>
            </a:r>
            <a:endParaRPr/>
          </a:p>
        </p:txBody>
      </p:sp>
      <p:pic>
        <p:nvPicPr>
          <p:cNvPr id="211" name="Google Shape;211;p20"/>
          <p:cNvPicPr preferRelativeResize="0"/>
          <p:nvPr/>
        </p:nvPicPr>
        <p:blipFill rotWithShape="1">
          <a:blip r:embed="rId3">
            <a:alphaModFix/>
          </a:blip>
          <a:srcRect b="0" l="0" r="0" t="0"/>
          <a:stretch/>
        </p:blipFill>
        <p:spPr>
          <a:xfrm>
            <a:off x="7086600" y="685800"/>
            <a:ext cx="1524000" cy="857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8" name="Shape 78"/>
        <p:cNvGrpSpPr/>
        <p:nvPr/>
      </p:nvGrpSpPr>
      <p:grpSpPr>
        <a:xfrm>
          <a:off x="0" y="0"/>
          <a:ext cx="0" cy="0"/>
          <a:chOff x="0" y="0"/>
          <a:chExt cx="0" cy="0"/>
        </a:xfrm>
      </p:grpSpPr>
      <p:sp>
        <p:nvSpPr>
          <p:cNvPr id="79" name="Google Shape;79;p5"/>
          <p:cNvSpPr txBox="1"/>
          <p:nvPr>
            <p:ph type="title"/>
          </p:nvPr>
        </p:nvSpPr>
        <p:spPr>
          <a:xfrm>
            <a:off x="304800" y="457200"/>
            <a:ext cx="77724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Arial Narrow"/>
              <a:buNone/>
            </a:pPr>
            <a:r>
              <a:rPr b="0" i="1" lang="en-US" sz="4400" u="none">
                <a:solidFill>
                  <a:schemeClr val="dk2"/>
                </a:solidFill>
                <a:latin typeface="Arial Narrow"/>
                <a:ea typeface="Arial Narrow"/>
                <a:cs typeface="Arial Narrow"/>
                <a:sym typeface="Arial Narrow"/>
              </a:rPr>
              <a:t>Problem Statement</a:t>
            </a:r>
            <a:endParaRPr/>
          </a:p>
        </p:txBody>
      </p:sp>
      <p:sp>
        <p:nvSpPr>
          <p:cNvPr id="80" name="Google Shape;80;p5"/>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331470" lvl="0" marL="457200" rtl="0" algn="l">
              <a:lnSpc>
                <a:spcPct val="115000"/>
              </a:lnSpc>
              <a:spcBef>
                <a:spcPts val="0"/>
              </a:spcBef>
              <a:spcAft>
                <a:spcPts val="0"/>
              </a:spcAft>
              <a:buSzPts val="1620"/>
              <a:buChar char="●"/>
            </a:pPr>
            <a:r>
              <a:rPr lang="en-US"/>
              <a:t>Indoor Navigation via</a:t>
            </a:r>
            <a:r>
              <a:rPr lang="en-US"/>
              <a:t> Bluetooth and HoloLens</a:t>
            </a:r>
            <a:endParaRPr/>
          </a:p>
          <a:p>
            <a:pPr indent="-331470" lvl="0" marL="457200" rtl="0" algn="l">
              <a:lnSpc>
                <a:spcPct val="115000"/>
              </a:lnSpc>
              <a:spcBef>
                <a:spcPts val="0"/>
              </a:spcBef>
              <a:spcAft>
                <a:spcPts val="0"/>
              </a:spcAft>
              <a:buSzPts val="1620"/>
              <a:buChar char="●"/>
            </a:pPr>
            <a:r>
              <a:rPr lang="en-US"/>
              <a:t>Provide an android application with a simple GUI</a:t>
            </a:r>
            <a:endParaRPr/>
          </a:p>
          <a:p>
            <a:pPr indent="-331470" lvl="0" marL="457200" rtl="0" algn="l">
              <a:lnSpc>
                <a:spcPct val="115000"/>
              </a:lnSpc>
              <a:spcBef>
                <a:spcPts val="0"/>
              </a:spcBef>
              <a:spcAft>
                <a:spcPts val="0"/>
              </a:spcAft>
              <a:buSzPts val="1620"/>
              <a:buChar char="●"/>
            </a:pPr>
            <a:r>
              <a:rPr lang="en-US"/>
              <a:t>Test the solution in a real world scenario </a:t>
            </a:r>
            <a:endParaRPr/>
          </a:p>
          <a:p>
            <a:pPr indent="-342900" lvl="0" marL="342900" marR="0" rtl="0" algn="l">
              <a:lnSpc>
                <a:spcPct val="100000"/>
              </a:lnSpc>
              <a:spcBef>
                <a:spcPts val="0"/>
              </a:spcBef>
              <a:spcAft>
                <a:spcPts val="0"/>
              </a:spcAft>
              <a:buClr>
                <a:schemeClr val="accent2"/>
              </a:buClr>
              <a:buSzPts val="2880"/>
              <a:buFont typeface="Noto Sans Symbols"/>
              <a:buNone/>
            </a:pPr>
            <a:r>
              <a:rPr b="0" i="0" lang="en-US" sz="3200" u="none" cap="none" strike="noStrike">
                <a:solidFill>
                  <a:schemeClr val="dk1"/>
                </a:solidFill>
                <a:latin typeface="Arial"/>
                <a:ea typeface="Arial"/>
                <a:cs typeface="Arial"/>
                <a:sym typeface="Arial"/>
              </a:rPr>
              <a:t> </a:t>
            </a:r>
            <a:endParaRPr/>
          </a:p>
        </p:txBody>
      </p:sp>
      <p:pic>
        <p:nvPicPr>
          <p:cNvPr id="81" name="Google Shape;81;p5"/>
          <p:cNvPicPr preferRelativeResize="0"/>
          <p:nvPr/>
        </p:nvPicPr>
        <p:blipFill rotWithShape="1">
          <a:blip r:embed="rId3">
            <a:alphaModFix/>
          </a:blip>
          <a:srcRect b="0" l="0" r="0" t="0"/>
          <a:stretch/>
        </p:blipFill>
        <p:spPr>
          <a:xfrm>
            <a:off x="7086600" y="685800"/>
            <a:ext cx="1524000" cy="857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6" name="Shape 86"/>
        <p:cNvGrpSpPr/>
        <p:nvPr/>
      </p:nvGrpSpPr>
      <p:grpSpPr>
        <a:xfrm>
          <a:off x="0" y="0"/>
          <a:ext cx="0" cy="0"/>
          <a:chOff x="0" y="0"/>
          <a:chExt cx="0" cy="0"/>
        </a:xfrm>
      </p:grpSpPr>
      <p:sp>
        <p:nvSpPr>
          <p:cNvPr id="87" name="Google Shape;87;p6"/>
          <p:cNvSpPr txBox="1"/>
          <p:nvPr>
            <p:ph type="title"/>
          </p:nvPr>
        </p:nvSpPr>
        <p:spPr>
          <a:xfrm>
            <a:off x="304800" y="457200"/>
            <a:ext cx="77724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Arial Narrow"/>
              <a:buNone/>
            </a:pPr>
            <a:r>
              <a:rPr b="0" i="1" lang="en-US" sz="4400" u="none">
                <a:solidFill>
                  <a:schemeClr val="dk2"/>
                </a:solidFill>
                <a:latin typeface="Arial Narrow"/>
                <a:ea typeface="Arial Narrow"/>
                <a:cs typeface="Arial Narrow"/>
                <a:sym typeface="Arial Narrow"/>
              </a:rPr>
              <a:t>Project Scope</a:t>
            </a:r>
            <a:endParaRPr/>
          </a:p>
        </p:txBody>
      </p:sp>
      <p:sp>
        <p:nvSpPr>
          <p:cNvPr id="88" name="Google Shape;88;p6"/>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accent2"/>
              </a:buClr>
              <a:buSzPts val="2880"/>
              <a:buFont typeface="Noto Sans Symbols"/>
              <a:buChar char="●"/>
            </a:pPr>
            <a:r>
              <a:rPr b="0" i="0" lang="en-US" sz="3200" u="none" cap="none" strike="noStrike">
                <a:solidFill>
                  <a:schemeClr val="dk1"/>
                </a:solidFill>
                <a:latin typeface="Arial"/>
                <a:ea typeface="Arial"/>
                <a:cs typeface="Arial"/>
                <a:sym typeface="Arial"/>
              </a:rPr>
              <a:t>Background</a:t>
            </a:r>
            <a:endParaRPr/>
          </a:p>
          <a:p>
            <a:pPr indent="-342900" lvl="0" marL="342900" marR="0" rtl="0" algn="l">
              <a:lnSpc>
                <a:spcPct val="100000"/>
              </a:lnSpc>
              <a:spcBef>
                <a:spcPts val="640"/>
              </a:spcBef>
              <a:spcAft>
                <a:spcPts val="0"/>
              </a:spcAft>
              <a:buClr>
                <a:schemeClr val="accent2"/>
              </a:buClr>
              <a:buSzPts val="2880"/>
              <a:buFont typeface="Noto Sans Symbols"/>
              <a:buChar char="●"/>
            </a:pPr>
            <a:r>
              <a:rPr b="0" i="0" lang="en-US" sz="3200" u="none" cap="none" strike="noStrike">
                <a:solidFill>
                  <a:schemeClr val="dk1"/>
                </a:solidFill>
                <a:latin typeface="Arial"/>
                <a:ea typeface="Arial"/>
                <a:cs typeface="Arial"/>
                <a:sym typeface="Arial"/>
              </a:rPr>
              <a:t>Motivation</a:t>
            </a:r>
            <a:endParaRPr/>
          </a:p>
          <a:p>
            <a:pPr indent="-342900" lvl="0" marL="342900" marR="0" rtl="0" algn="l">
              <a:lnSpc>
                <a:spcPct val="100000"/>
              </a:lnSpc>
              <a:spcBef>
                <a:spcPts val="640"/>
              </a:spcBef>
              <a:spcAft>
                <a:spcPts val="0"/>
              </a:spcAft>
              <a:buClr>
                <a:schemeClr val="accent2"/>
              </a:buClr>
              <a:buSzPts val="2880"/>
              <a:buFont typeface="Noto Sans Symbols"/>
              <a:buChar char="●"/>
            </a:pPr>
            <a:r>
              <a:rPr b="0" i="0" lang="en-US" sz="3200" u="none" cap="none" strike="noStrike">
                <a:solidFill>
                  <a:schemeClr val="dk1"/>
                </a:solidFill>
                <a:latin typeface="Arial"/>
                <a:ea typeface="Arial"/>
                <a:cs typeface="Arial"/>
                <a:sym typeface="Arial"/>
              </a:rPr>
              <a:t>literature  Survey</a:t>
            </a:r>
            <a:endParaRPr/>
          </a:p>
          <a:p>
            <a:pPr indent="-342900" lvl="0" marL="342900" marR="0" rtl="0" algn="l">
              <a:lnSpc>
                <a:spcPct val="100000"/>
              </a:lnSpc>
              <a:spcBef>
                <a:spcPts val="640"/>
              </a:spcBef>
              <a:spcAft>
                <a:spcPts val="0"/>
              </a:spcAft>
              <a:buClr>
                <a:schemeClr val="accent2"/>
              </a:buClr>
              <a:buSzPts val="2880"/>
              <a:buFont typeface="Noto Sans Symbols"/>
              <a:buChar char="●"/>
            </a:pPr>
            <a:r>
              <a:rPr b="0" i="0" lang="en-US" sz="3200" u="none" cap="none" strike="noStrike">
                <a:solidFill>
                  <a:schemeClr val="dk1"/>
                </a:solidFill>
                <a:latin typeface="Arial"/>
                <a:ea typeface="Arial"/>
                <a:cs typeface="Arial"/>
                <a:sym typeface="Arial"/>
              </a:rPr>
              <a:t>Hypothesis </a:t>
            </a:r>
            <a:endParaRPr/>
          </a:p>
          <a:p>
            <a:pPr indent="-342900" lvl="0" marL="342900" marR="0" rtl="0" algn="l">
              <a:lnSpc>
                <a:spcPct val="100000"/>
              </a:lnSpc>
              <a:spcBef>
                <a:spcPts val="640"/>
              </a:spcBef>
              <a:spcAft>
                <a:spcPts val="0"/>
              </a:spcAft>
              <a:buClr>
                <a:schemeClr val="accent2"/>
              </a:buClr>
              <a:buSzPts val="2880"/>
              <a:buFont typeface="Noto Sans Symbols"/>
              <a:buChar char="●"/>
            </a:pPr>
            <a:r>
              <a:rPr b="0" i="0" lang="en-US" sz="3200" u="none" cap="none" strike="noStrike">
                <a:solidFill>
                  <a:schemeClr val="dk1"/>
                </a:solidFill>
                <a:latin typeface="Arial"/>
                <a:ea typeface="Arial"/>
                <a:cs typeface="Arial"/>
                <a:sym typeface="Arial"/>
              </a:rPr>
              <a:t>Alternatives  </a:t>
            </a:r>
            <a:endParaRPr/>
          </a:p>
        </p:txBody>
      </p:sp>
      <p:pic>
        <p:nvPicPr>
          <p:cNvPr id="89" name="Google Shape;89;p6"/>
          <p:cNvPicPr preferRelativeResize="0"/>
          <p:nvPr/>
        </p:nvPicPr>
        <p:blipFill rotWithShape="1">
          <a:blip r:embed="rId3">
            <a:alphaModFix/>
          </a:blip>
          <a:srcRect b="0" l="0" r="0" t="0"/>
          <a:stretch/>
        </p:blipFill>
        <p:spPr>
          <a:xfrm>
            <a:off x="6858000" y="685800"/>
            <a:ext cx="1524000" cy="857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7"/>
          <p:cNvSpPr txBox="1"/>
          <p:nvPr>
            <p:ph type="title"/>
          </p:nvPr>
        </p:nvSpPr>
        <p:spPr>
          <a:xfrm>
            <a:off x="304800" y="457200"/>
            <a:ext cx="77724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Background	</a:t>
            </a:r>
            <a:endParaRPr/>
          </a:p>
        </p:txBody>
      </p:sp>
      <p:sp>
        <p:nvSpPr>
          <p:cNvPr id="97" name="Google Shape;97;p7"/>
          <p:cNvSpPr txBox="1"/>
          <p:nvPr>
            <p:ph idx="1" type="body"/>
          </p:nvPr>
        </p:nvSpPr>
        <p:spPr>
          <a:xfrm>
            <a:off x="685800" y="1981200"/>
            <a:ext cx="7772400" cy="4114800"/>
          </a:xfrm>
          <a:prstGeom prst="rect">
            <a:avLst/>
          </a:prstGeom>
        </p:spPr>
        <p:txBody>
          <a:bodyPr anchorCtr="0" anchor="t" bIns="45700" lIns="91425" spcFirstLastPara="1" rIns="91425" wrap="square" tIns="45700">
            <a:noAutofit/>
          </a:bodyPr>
          <a:lstStyle/>
          <a:p>
            <a:pPr indent="-331470" lvl="0" marL="457200" rtl="0" algn="l">
              <a:lnSpc>
                <a:spcPct val="115000"/>
              </a:lnSpc>
              <a:spcBef>
                <a:spcPts val="0"/>
              </a:spcBef>
              <a:spcAft>
                <a:spcPts val="0"/>
              </a:spcAft>
              <a:buSzPts val="1620"/>
              <a:buChar char="●"/>
            </a:pPr>
            <a:r>
              <a:rPr lang="en-US"/>
              <a:t>GPS for outdoor navigation</a:t>
            </a:r>
            <a:endParaRPr/>
          </a:p>
          <a:p>
            <a:pPr indent="-331470" lvl="0" marL="457200" rtl="0" algn="l">
              <a:lnSpc>
                <a:spcPct val="115000"/>
              </a:lnSpc>
              <a:spcBef>
                <a:spcPts val="0"/>
              </a:spcBef>
              <a:spcAft>
                <a:spcPts val="0"/>
              </a:spcAft>
              <a:buSzPts val="1620"/>
              <a:buChar char="●"/>
            </a:pPr>
            <a:r>
              <a:rPr lang="en-US"/>
              <a:t>Bluetooth for indoor navigation</a:t>
            </a:r>
            <a:endParaRPr/>
          </a:p>
          <a:p>
            <a:pPr indent="-331470" lvl="0" marL="457200" rtl="0" algn="l">
              <a:lnSpc>
                <a:spcPct val="115000"/>
              </a:lnSpc>
              <a:spcBef>
                <a:spcPts val="0"/>
              </a:spcBef>
              <a:spcAft>
                <a:spcPts val="0"/>
              </a:spcAft>
              <a:buSzPts val="1620"/>
              <a:buChar char="●"/>
            </a:pPr>
            <a:r>
              <a:rPr lang="en-US"/>
              <a:t>Bluetooth Low Energy</a:t>
            </a:r>
            <a:endParaRPr/>
          </a:p>
          <a:p>
            <a:pPr indent="-331470" lvl="0" marL="457200" rtl="0" algn="l">
              <a:lnSpc>
                <a:spcPct val="115000"/>
              </a:lnSpc>
              <a:spcBef>
                <a:spcPts val="0"/>
              </a:spcBef>
              <a:spcAft>
                <a:spcPts val="0"/>
              </a:spcAft>
              <a:buSzPts val="1620"/>
              <a:buChar char="●"/>
            </a:pPr>
            <a:r>
              <a:rPr lang="en-US"/>
              <a:t>Image processing as an </a:t>
            </a:r>
            <a:r>
              <a:rPr lang="en-US"/>
              <a:t>auxiliary</a:t>
            </a:r>
            <a:r>
              <a:rPr lang="en-US"/>
              <a:t> tool</a:t>
            </a:r>
            <a:endParaRPr/>
          </a:p>
          <a:p>
            <a:pPr indent="-331470" lvl="0" marL="457200" rtl="0" algn="l">
              <a:lnSpc>
                <a:spcPct val="115000"/>
              </a:lnSpc>
              <a:spcBef>
                <a:spcPts val="0"/>
              </a:spcBef>
              <a:spcAft>
                <a:spcPts val="0"/>
              </a:spcAft>
              <a:buSzPts val="1620"/>
              <a:buChar char="●"/>
            </a:pPr>
            <a:r>
              <a:rPr lang="en-US"/>
              <a:t>Vuforia</a:t>
            </a:r>
            <a:endParaRPr/>
          </a:p>
          <a:p>
            <a:pPr indent="0" lvl="0" marL="457200" rtl="0" algn="l">
              <a:lnSpc>
                <a:spcPct val="115000"/>
              </a:lnSpc>
              <a:spcBef>
                <a:spcPts val="0"/>
              </a:spcBef>
              <a:spcAft>
                <a:spcPts val="0"/>
              </a:spcAft>
              <a:buNone/>
            </a:pPr>
            <a:r>
              <a:t/>
            </a:r>
            <a:endParaRPr/>
          </a:p>
          <a:p>
            <a:pPr indent="0" lvl="0" marL="0" rtl="0" algn="l">
              <a:lnSpc>
                <a:spcPct val="115000"/>
              </a:lnSpc>
              <a:spcBef>
                <a:spcPts val="0"/>
              </a:spcBef>
              <a:spcAft>
                <a:spcPts val="0"/>
              </a:spcAft>
              <a:buClr>
                <a:schemeClr val="lt1"/>
              </a:buClr>
              <a:buSzPts val="1100"/>
              <a:buFont typeface="Arial"/>
              <a:buNone/>
            </a:pPr>
            <a:r>
              <a:t/>
            </a:r>
            <a:endParaRPr/>
          </a:p>
          <a:p>
            <a:pPr indent="0" lvl="0" marL="0" rtl="0" algn="l">
              <a:spcBef>
                <a:spcPts val="360"/>
              </a:spcBef>
              <a:spcAft>
                <a:spcPts val="0"/>
              </a:spcAft>
              <a:buNone/>
            </a:pPr>
            <a:r>
              <a:t/>
            </a:r>
            <a:endParaRPr/>
          </a:p>
        </p:txBody>
      </p:sp>
      <p:pic>
        <p:nvPicPr>
          <p:cNvPr id="98" name="Google Shape;98;p7"/>
          <p:cNvPicPr preferRelativeResize="0"/>
          <p:nvPr/>
        </p:nvPicPr>
        <p:blipFill>
          <a:blip r:embed="rId3">
            <a:alphaModFix/>
          </a:blip>
          <a:stretch>
            <a:fillRect/>
          </a:stretch>
        </p:blipFill>
        <p:spPr>
          <a:xfrm rot="-1667322">
            <a:off x="7451366" y="1286839"/>
            <a:ext cx="1128945" cy="1128945"/>
          </a:xfrm>
          <a:prstGeom prst="rect">
            <a:avLst/>
          </a:prstGeom>
          <a:noFill/>
          <a:ln>
            <a:noFill/>
          </a:ln>
        </p:spPr>
      </p:pic>
      <p:pic>
        <p:nvPicPr>
          <p:cNvPr id="99" name="Google Shape;99;p7"/>
          <p:cNvPicPr preferRelativeResize="0"/>
          <p:nvPr/>
        </p:nvPicPr>
        <p:blipFill>
          <a:blip r:embed="rId4">
            <a:alphaModFix/>
          </a:blip>
          <a:stretch>
            <a:fillRect/>
          </a:stretch>
        </p:blipFill>
        <p:spPr>
          <a:xfrm rot="1915474">
            <a:off x="7249738" y="4966088"/>
            <a:ext cx="1406249" cy="14062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8"/>
          <p:cNvSpPr txBox="1"/>
          <p:nvPr>
            <p:ph type="title"/>
          </p:nvPr>
        </p:nvSpPr>
        <p:spPr>
          <a:xfrm>
            <a:off x="304800" y="457200"/>
            <a:ext cx="77724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Motivation</a:t>
            </a:r>
            <a:endParaRPr/>
          </a:p>
        </p:txBody>
      </p:sp>
      <p:sp>
        <p:nvSpPr>
          <p:cNvPr id="107" name="Google Shape;107;p8"/>
          <p:cNvSpPr txBox="1"/>
          <p:nvPr>
            <p:ph idx="1" type="body"/>
          </p:nvPr>
        </p:nvSpPr>
        <p:spPr>
          <a:xfrm>
            <a:off x="685800" y="1981200"/>
            <a:ext cx="7772400" cy="4114800"/>
          </a:xfrm>
          <a:prstGeom prst="rect">
            <a:avLst/>
          </a:prstGeom>
        </p:spPr>
        <p:txBody>
          <a:bodyPr anchorCtr="0" anchor="t" bIns="45700" lIns="91425" spcFirstLastPara="1" rIns="91425" wrap="square" tIns="45700">
            <a:noAutofit/>
          </a:bodyPr>
          <a:lstStyle/>
          <a:p>
            <a:pPr indent="-331470" lvl="0" marL="457200" rtl="0" algn="l">
              <a:lnSpc>
                <a:spcPct val="115000"/>
              </a:lnSpc>
              <a:spcBef>
                <a:spcPts val="0"/>
              </a:spcBef>
              <a:spcAft>
                <a:spcPts val="0"/>
              </a:spcAft>
              <a:buSzPts val="1620"/>
              <a:buChar char="●"/>
            </a:pPr>
            <a:r>
              <a:rPr lang="en-US"/>
              <a:t>Navigation in malls and office buildings</a:t>
            </a:r>
            <a:endParaRPr/>
          </a:p>
          <a:p>
            <a:pPr indent="-331470" lvl="0" marL="457200" rtl="0" algn="l">
              <a:lnSpc>
                <a:spcPct val="115000"/>
              </a:lnSpc>
              <a:spcBef>
                <a:spcPts val="0"/>
              </a:spcBef>
              <a:spcAft>
                <a:spcPts val="0"/>
              </a:spcAft>
              <a:buSzPts val="1620"/>
              <a:buChar char="●"/>
            </a:pPr>
            <a:r>
              <a:rPr lang="en-US"/>
              <a:t>Help app for blind people</a:t>
            </a:r>
            <a:endParaRPr/>
          </a:p>
          <a:p>
            <a:pPr indent="-331470" lvl="0" marL="457200" rtl="0" algn="l">
              <a:lnSpc>
                <a:spcPct val="115000"/>
              </a:lnSpc>
              <a:spcBef>
                <a:spcPts val="0"/>
              </a:spcBef>
              <a:spcAft>
                <a:spcPts val="0"/>
              </a:spcAft>
              <a:buSzPts val="1620"/>
              <a:buChar char="●"/>
            </a:pPr>
            <a:r>
              <a:rPr lang="en-US"/>
              <a:t>Interactive games</a:t>
            </a:r>
            <a:endParaRPr/>
          </a:p>
          <a:p>
            <a:pPr indent="0" lvl="0" marL="0" rtl="0" algn="l">
              <a:spcBef>
                <a:spcPts val="360"/>
              </a:spcBef>
              <a:spcAft>
                <a:spcPts val="0"/>
              </a:spcAft>
              <a:buNone/>
            </a:pPr>
            <a:r>
              <a:t/>
            </a:r>
            <a:endParaRPr/>
          </a:p>
        </p:txBody>
      </p:sp>
      <p:pic>
        <p:nvPicPr>
          <p:cNvPr id="108" name="Google Shape;108;p8"/>
          <p:cNvPicPr preferRelativeResize="0"/>
          <p:nvPr/>
        </p:nvPicPr>
        <p:blipFill>
          <a:blip r:embed="rId3">
            <a:alphaModFix/>
          </a:blip>
          <a:stretch>
            <a:fillRect/>
          </a:stretch>
        </p:blipFill>
        <p:spPr>
          <a:xfrm>
            <a:off x="999425" y="4058175"/>
            <a:ext cx="3865325" cy="2187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9"/>
          <p:cNvSpPr txBox="1"/>
          <p:nvPr>
            <p:ph type="title"/>
          </p:nvPr>
        </p:nvSpPr>
        <p:spPr>
          <a:xfrm>
            <a:off x="304800" y="457200"/>
            <a:ext cx="77724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Literature Survey</a:t>
            </a:r>
            <a:endParaRPr/>
          </a:p>
        </p:txBody>
      </p:sp>
      <p:sp>
        <p:nvSpPr>
          <p:cNvPr id="116" name="Google Shape;116;p9"/>
          <p:cNvSpPr txBox="1"/>
          <p:nvPr>
            <p:ph idx="1" type="body"/>
          </p:nvPr>
        </p:nvSpPr>
        <p:spPr>
          <a:xfrm>
            <a:off x="685800" y="1981200"/>
            <a:ext cx="7772400" cy="4114800"/>
          </a:xfrm>
          <a:prstGeom prst="rect">
            <a:avLst/>
          </a:prstGeom>
        </p:spPr>
        <p:txBody>
          <a:bodyPr anchorCtr="0" anchor="t" bIns="45700" lIns="91425" spcFirstLastPara="1" rIns="91425" wrap="square" tIns="45700">
            <a:noAutofit/>
          </a:bodyPr>
          <a:lstStyle/>
          <a:p>
            <a:pPr indent="-331470" lvl="0" marL="457200" rtl="0" algn="l">
              <a:spcBef>
                <a:spcPts val="360"/>
              </a:spcBef>
              <a:spcAft>
                <a:spcPts val="0"/>
              </a:spcAft>
              <a:buSzPts val="1620"/>
              <a:buChar char="●"/>
            </a:pPr>
            <a:r>
              <a:rPr lang="en-US"/>
              <a:t>Navigation using </a:t>
            </a:r>
            <a:r>
              <a:rPr lang="en-US"/>
              <a:t>accelerometer and the compass only </a:t>
            </a:r>
            <a:r>
              <a:rPr lang="en-US" u="sng">
                <a:solidFill>
                  <a:schemeClr val="hlink"/>
                </a:solidFill>
                <a:hlinkClick action="ppaction://hlinksldjump" r:id="rId3"/>
              </a:rPr>
              <a:t>[1]</a:t>
            </a:r>
            <a:endParaRPr/>
          </a:p>
          <a:p>
            <a:pPr indent="-331470" lvl="0" marL="457200" rtl="0" algn="l">
              <a:spcBef>
                <a:spcPts val="0"/>
              </a:spcBef>
              <a:spcAft>
                <a:spcPts val="0"/>
              </a:spcAft>
              <a:buSzPts val="1620"/>
              <a:buChar char="●"/>
            </a:pPr>
            <a:r>
              <a:rPr lang="en-US"/>
              <a:t>Indoor Positioning Based on Bluetooth Low-Energy </a:t>
            </a:r>
            <a:r>
              <a:rPr lang="en-US"/>
              <a:t> </a:t>
            </a:r>
            <a:r>
              <a:rPr lang="en-US" u="sng">
                <a:solidFill>
                  <a:schemeClr val="hlink"/>
                </a:solidFill>
                <a:hlinkClick action="ppaction://hlinksldjump" r:id="rId4"/>
              </a:rPr>
              <a:t>[2]</a:t>
            </a:r>
            <a:endParaRPr/>
          </a:p>
          <a:p>
            <a:pPr indent="-331470" lvl="0" marL="457200" rtl="0" algn="l">
              <a:spcBef>
                <a:spcPts val="0"/>
              </a:spcBef>
              <a:spcAft>
                <a:spcPts val="0"/>
              </a:spcAft>
              <a:buSzPts val="1620"/>
              <a:buChar char="●"/>
            </a:pPr>
            <a:r>
              <a:rPr lang="en-US"/>
              <a:t>Augmented Reality Approach for Indoor Navigation  </a:t>
            </a:r>
            <a:r>
              <a:rPr lang="en-US" u="sng">
                <a:solidFill>
                  <a:schemeClr val="hlink"/>
                </a:solidFill>
                <a:hlinkClick action="ppaction://hlinksldjump" r:id="rId5"/>
              </a:rPr>
              <a:t>[3]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0"/>
          <p:cNvSpPr txBox="1"/>
          <p:nvPr>
            <p:ph type="title"/>
          </p:nvPr>
        </p:nvSpPr>
        <p:spPr>
          <a:xfrm>
            <a:off x="304800" y="457200"/>
            <a:ext cx="77724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Hypothesis</a:t>
            </a:r>
            <a:endParaRPr/>
          </a:p>
        </p:txBody>
      </p:sp>
      <p:sp>
        <p:nvSpPr>
          <p:cNvPr id="124" name="Google Shape;124;p10"/>
          <p:cNvSpPr txBox="1"/>
          <p:nvPr>
            <p:ph idx="1" type="body"/>
          </p:nvPr>
        </p:nvSpPr>
        <p:spPr>
          <a:xfrm>
            <a:off x="685800" y="1981200"/>
            <a:ext cx="7772400" cy="4114800"/>
          </a:xfrm>
          <a:prstGeom prst="rect">
            <a:avLst/>
          </a:prstGeom>
        </p:spPr>
        <p:txBody>
          <a:bodyPr anchorCtr="0" anchor="t" bIns="45700" lIns="91425" spcFirstLastPara="1" rIns="91425" wrap="square" tIns="45700">
            <a:noAutofit/>
          </a:bodyPr>
          <a:lstStyle/>
          <a:p>
            <a:pPr indent="0" lvl="0" marL="457200" rtl="0" algn="l">
              <a:spcBef>
                <a:spcPts val="360"/>
              </a:spcBef>
              <a:spcAft>
                <a:spcPts val="0"/>
              </a:spcAft>
              <a:buNone/>
            </a:pPr>
            <a:r>
              <a:rPr lang="en-US"/>
              <a:t>We will install several beacon devices in the corridor. We will construct a map of the corridor and the beacon locations. Using the BLE signals we calculate the user’s location and show the direction  </a:t>
            </a:r>
            <a:endParaRPr/>
          </a:p>
        </p:txBody>
      </p:sp>
      <p:pic>
        <p:nvPicPr>
          <p:cNvPr id="125" name="Google Shape;125;p10"/>
          <p:cNvPicPr preferRelativeResize="0"/>
          <p:nvPr/>
        </p:nvPicPr>
        <p:blipFill>
          <a:blip r:embed="rId3">
            <a:alphaModFix/>
          </a:blip>
          <a:stretch>
            <a:fillRect/>
          </a:stretch>
        </p:blipFill>
        <p:spPr>
          <a:xfrm rot="2292875">
            <a:off x="6171596" y="4873771"/>
            <a:ext cx="1585158" cy="158515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11"/>
          <p:cNvSpPr txBox="1"/>
          <p:nvPr>
            <p:ph type="title"/>
          </p:nvPr>
        </p:nvSpPr>
        <p:spPr>
          <a:xfrm>
            <a:off x="304800" y="457200"/>
            <a:ext cx="77724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Alternatives</a:t>
            </a:r>
            <a:endParaRPr/>
          </a:p>
        </p:txBody>
      </p:sp>
      <p:sp>
        <p:nvSpPr>
          <p:cNvPr id="133" name="Google Shape;133;p11"/>
          <p:cNvSpPr txBox="1"/>
          <p:nvPr>
            <p:ph idx="1" type="body"/>
          </p:nvPr>
        </p:nvSpPr>
        <p:spPr>
          <a:xfrm>
            <a:off x="685800" y="1981200"/>
            <a:ext cx="7772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There are several possible alternatives : </a:t>
            </a:r>
            <a:endParaRPr/>
          </a:p>
          <a:p>
            <a:pPr indent="-331470" lvl="0" marL="457200" rtl="0" algn="l">
              <a:spcBef>
                <a:spcPts val="360"/>
              </a:spcBef>
              <a:spcAft>
                <a:spcPts val="0"/>
              </a:spcAft>
              <a:buSzPts val="1620"/>
              <a:buAutoNum type="arabicPeriod"/>
            </a:pPr>
            <a:r>
              <a:rPr lang="en-US"/>
              <a:t>Accelerometer</a:t>
            </a:r>
            <a:r>
              <a:rPr lang="en-US"/>
              <a:t> + compass </a:t>
            </a:r>
            <a:endParaRPr/>
          </a:p>
          <a:p>
            <a:pPr indent="-331470" lvl="0" marL="457200" rtl="0" algn="l">
              <a:spcBef>
                <a:spcPts val="0"/>
              </a:spcBef>
              <a:spcAft>
                <a:spcPts val="0"/>
              </a:spcAft>
              <a:buSzPts val="1620"/>
              <a:buAutoNum type="arabicPeriod"/>
            </a:pPr>
            <a:r>
              <a:rPr lang="en-US"/>
              <a:t>WI-FI</a:t>
            </a:r>
            <a:endParaRPr/>
          </a:p>
          <a:p>
            <a:pPr indent="-331470" lvl="0" marL="457200" rtl="0" algn="l">
              <a:spcBef>
                <a:spcPts val="0"/>
              </a:spcBef>
              <a:spcAft>
                <a:spcPts val="0"/>
              </a:spcAft>
              <a:buSzPts val="1620"/>
              <a:buAutoNum type="arabicPeriod"/>
            </a:pPr>
            <a:r>
              <a:rPr lang="en-US"/>
              <a:t>Image processing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8" name="Shape 138"/>
        <p:cNvGrpSpPr/>
        <p:nvPr/>
      </p:nvGrpSpPr>
      <p:grpSpPr>
        <a:xfrm>
          <a:off x="0" y="0"/>
          <a:ext cx="0" cy="0"/>
          <a:chOff x="0" y="0"/>
          <a:chExt cx="0" cy="0"/>
        </a:xfrm>
      </p:grpSpPr>
      <p:sp>
        <p:nvSpPr>
          <p:cNvPr id="139" name="Google Shape;139;p12"/>
          <p:cNvSpPr txBox="1"/>
          <p:nvPr>
            <p:ph type="title"/>
          </p:nvPr>
        </p:nvSpPr>
        <p:spPr>
          <a:xfrm>
            <a:off x="304800" y="457200"/>
            <a:ext cx="77724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Arial Narrow"/>
              <a:buNone/>
            </a:pPr>
            <a:r>
              <a:rPr b="0" i="1" lang="en-US" sz="4400" u="none">
                <a:solidFill>
                  <a:schemeClr val="dk2"/>
                </a:solidFill>
                <a:latin typeface="Arial Narrow"/>
                <a:ea typeface="Arial Narrow"/>
                <a:cs typeface="Arial Narrow"/>
                <a:sym typeface="Arial Narrow"/>
              </a:rPr>
              <a:t>Project Objectives </a:t>
            </a:r>
            <a:endParaRPr/>
          </a:p>
        </p:txBody>
      </p:sp>
      <p:sp>
        <p:nvSpPr>
          <p:cNvPr id="140" name="Google Shape;140;p12"/>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331470" lvl="0" marL="457200" rtl="0" algn="l">
              <a:lnSpc>
                <a:spcPct val="115000"/>
              </a:lnSpc>
              <a:spcBef>
                <a:spcPts val="0"/>
              </a:spcBef>
              <a:spcAft>
                <a:spcPts val="0"/>
              </a:spcAft>
              <a:buSzPts val="1620"/>
              <a:buChar char="●"/>
            </a:pPr>
            <a:r>
              <a:rPr lang="en-US"/>
              <a:t>High accuracy</a:t>
            </a:r>
            <a:endParaRPr/>
          </a:p>
          <a:p>
            <a:pPr indent="-331470" lvl="0" marL="457200" rtl="0" algn="l">
              <a:lnSpc>
                <a:spcPct val="115000"/>
              </a:lnSpc>
              <a:spcBef>
                <a:spcPts val="0"/>
              </a:spcBef>
              <a:spcAft>
                <a:spcPts val="0"/>
              </a:spcAft>
              <a:buSzPts val="1620"/>
              <a:buChar char="●"/>
            </a:pPr>
            <a:r>
              <a:rPr lang="en-US"/>
              <a:t>Effective navigation</a:t>
            </a:r>
            <a:endParaRPr/>
          </a:p>
          <a:p>
            <a:pPr indent="-331470" lvl="0" marL="457200" rtl="0" algn="l">
              <a:lnSpc>
                <a:spcPct val="115000"/>
              </a:lnSpc>
              <a:spcBef>
                <a:spcPts val="0"/>
              </a:spcBef>
              <a:spcAft>
                <a:spcPts val="0"/>
              </a:spcAft>
              <a:buSzPts val="1620"/>
              <a:buChar char="●"/>
            </a:pPr>
            <a:r>
              <a:rPr lang="en-US"/>
              <a:t>Easy adaptation to additional buildings</a:t>
            </a:r>
            <a:endParaRPr/>
          </a:p>
          <a:p>
            <a:pPr indent="-331470" lvl="0" marL="457200" marR="0" rtl="0" algn="l">
              <a:lnSpc>
                <a:spcPct val="100000"/>
              </a:lnSpc>
              <a:spcBef>
                <a:spcPts val="0"/>
              </a:spcBef>
              <a:spcAft>
                <a:spcPts val="0"/>
              </a:spcAft>
              <a:buSzPts val="1620"/>
              <a:buChar char="●"/>
            </a:pPr>
            <a:r>
              <a:rPr lang="en-US"/>
              <a:t>User-friendly companion app</a:t>
            </a:r>
            <a:endParaRPr/>
          </a:p>
        </p:txBody>
      </p:sp>
      <p:pic>
        <p:nvPicPr>
          <p:cNvPr id="141" name="Google Shape;141;p12"/>
          <p:cNvPicPr preferRelativeResize="0"/>
          <p:nvPr/>
        </p:nvPicPr>
        <p:blipFill rotWithShape="1">
          <a:blip r:embed="rId3">
            <a:alphaModFix/>
          </a:blip>
          <a:srcRect b="0" l="0" r="0" t="0"/>
          <a:stretch/>
        </p:blipFill>
        <p:spPr>
          <a:xfrm>
            <a:off x="7086600" y="685800"/>
            <a:ext cx="1524000" cy="857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MOTION">
  <a:themeElements>
    <a:clrScheme name="default">
      <a:dk1>
        <a:srgbClr val="FFFFFF"/>
      </a:dk1>
      <a:lt1>
        <a:srgbClr val="000000"/>
      </a:lt1>
      <a:dk2>
        <a:srgbClr val="FFCC00"/>
      </a:dk2>
      <a:lt2>
        <a:srgbClr val="000000"/>
      </a:lt2>
      <a:accent1>
        <a:srgbClr val="33CCCC"/>
      </a:accent1>
      <a:accent2>
        <a:srgbClr val="FF00FF"/>
      </a:accent2>
      <a:accent3>
        <a:srgbClr val="000000"/>
      </a:accent3>
      <a:accent4>
        <a:srgbClr val="33CCCC"/>
      </a:accent4>
      <a:accent5>
        <a:srgbClr val="FF00FF"/>
      </a:accent5>
      <a:accent6>
        <a:srgbClr val="000000"/>
      </a:accent6>
      <a:hlink>
        <a:srgbClr val="6702FC"/>
      </a:hlink>
      <a:folHlink>
        <a:srgbClr val="1D92F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