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35" r:id="rId1"/>
  </p:sldMasterIdLst>
  <p:notesMasterIdLst>
    <p:notesMasterId r:id="rId41"/>
  </p:notesMasterIdLst>
  <p:sldIdLst>
    <p:sldId id="256" r:id="rId2"/>
    <p:sldId id="273" r:id="rId3"/>
    <p:sldId id="257" r:id="rId4"/>
    <p:sldId id="310" r:id="rId5"/>
    <p:sldId id="281" r:id="rId6"/>
    <p:sldId id="283" r:id="rId7"/>
    <p:sldId id="311" r:id="rId8"/>
    <p:sldId id="287" r:id="rId9"/>
    <p:sldId id="291" r:id="rId10"/>
    <p:sldId id="312" r:id="rId11"/>
    <p:sldId id="313" r:id="rId12"/>
    <p:sldId id="314" r:id="rId13"/>
    <p:sldId id="315" r:id="rId14"/>
    <p:sldId id="336" r:id="rId15"/>
    <p:sldId id="316" r:id="rId16"/>
    <p:sldId id="337" r:id="rId17"/>
    <p:sldId id="317" r:id="rId18"/>
    <p:sldId id="318" r:id="rId19"/>
    <p:sldId id="320" r:id="rId20"/>
    <p:sldId id="322" r:id="rId21"/>
    <p:sldId id="323" r:id="rId22"/>
    <p:sldId id="324" r:id="rId23"/>
    <p:sldId id="325" r:id="rId24"/>
    <p:sldId id="326" r:id="rId25"/>
    <p:sldId id="327" r:id="rId26"/>
    <p:sldId id="338" r:id="rId27"/>
    <p:sldId id="328" r:id="rId28"/>
    <p:sldId id="332" r:id="rId29"/>
    <p:sldId id="334" r:id="rId30"/>
    <p:sldId id="331" r:id="rId31"/>
    <p:sldId id="288" r:id="rId32"/>
    <p:sldId id="290" r:id="rId33"/>
    <p:sldId id="289" r:id="rId34"/>
    <p:sldId id="321" r:id="rId35"/>
    <p:sldId id="285" r:id="rId36"/>
    <p:sldId id="286" r:id="rId37"/>
    <p:sldId id="299" r:id="rId38"/>
    <p:sldId id="300" r:id="rId39"/>
    <p:sldId id="335" r:id="rId4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Calibri" panose="020F050202020403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0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34608" autoAdjust="0"/>
    <p:restoredTop sz="85266" autoAdjust="0"/>
  </p:normalViewPr>
  <p:slideViewPr>
    <p:cSldViewPr>
      <p:cViewPr varScale="1">
        <p:scale>
          <a:sx n="95" d="100"/>
          <a:sy n="95" d="100"/>
        </p:scale>
        <p:origin x="941" y="67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100" d="100"/>
          <a:sy n="100" d="100"/>
        </p:scale>
        <p:origin x="-442" y="792"/>
      </p:cViewPr>
      <p:guideLst>
        <p:guide orient="horz" pos="2880"/>
        <p:guide pos="216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microsoft.com/office/2015/10/relationships/revisionInfo" Target="revisionInfo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5058" name="Rectangle 2">
            <a:extLst>
              <a:ext uri="{FF2B5EF4-FFF2-40B4-BE49-F238E27FC236}">
                <a16:creationId xmlns:a16="http://schemas.microsoft.com/office/drawing/2014/main" id="{B969C70A-9BE6-4379-A724-B54097EFF9A5}"/>
              </a:ext>
            </a:extLst>
          </p:cNvPr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59" name="Rectangle 3">
            <a:extLst>
              <a:ext uri="{FF2B5EF4-FFF2-40B4-BE49-F238E27FC236}">
                <a16:creationId xmlns:a16="http://schemas.microsoft.com/office/drawing/2014/main" id="{2FDB5ED5-C80B-4837-A15B-89F78A32CC07}"/>
              </a:ext>
            </a:extLst>
          </p:cNvPr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2052" name="Rectangle 4">
            <a:extLst>
              <a:ext uri="{FF2B5EF4-FFF2-40B4-BE49-F238E27FC236}">
                <a16:creationId xmlns:a16="http://schemas.microsoft.com/office/drawing/2014/main" id="{F5FE762D-8BC2-4755-B59C-8FF7C114C105}"/>
              </a:ext>
            </a:extLst>
          </p:cNvPr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45061" name="Rectangle 5">
            <a:extLst>
              <a:ext uri="{FF2B5EF4-FFF2-40B4-BE49-F238E27FC236}">
                <a16:creationId xmlns:a16="http://schemas.microsoft.com/office/drawing/2014/main" id="{0EA014C3-1B01-46AB-9B09-62C3DFED3570}"/>
              </a:ext>
            </a:extLst>
          </p:cNvPr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noProof="0"/>
              <a:t>Click to edit Master text styles</a:t>
            </a:r>
          </a:p>
          <a:p>
            <a:pPr lvl="1"/>
            <a:r>
              <a:rPr lang="en-US" altLang="en-US" noProof="0"/>
              <a:t>Second level</a:t>
            </a:r>
          </a:p>
          <a:p>
            <a:pPr lvl="2"/>
            <a:r>
              <a:rPr lang="en-US" altLang="en-US" noProof="0"/>
              <a:t>Third level</a:t>
            </a:r>
          </a:p>
          <a:p>
            <a:pPr lvl="3"/>
            <a:r>
              <a:rPr lang="en-US" altLang="en-US" noProof="0"/>
              <a:t>Fourth level</a:t>
            </a:r>
          </a:p>
          <a:p>
            <a:pPr lvl="4"/>
            <a:r>
              <a:rPr lang="en-US" altLang="en-US" noProof="0"/>
              <a:t>Fifth level</a:t>
            </a:r>
          </a:p>
        </p:txBody>
      </p:sp>
      <p:sp>
        <p:nvSpPr>
          <p:cNvPr id="45062" name="Rectangle 6">
            <a:extLst>
              <a:ext uri="{FF2B5EF4-FFF2-40B4-BE49-F238E27FC236}">
                <a16:creationId xmlns:a16="http://schemas.microsoft.com/office/drawing/2014/main" id="{854024D9-A8BD-4E58-B315-83802EC7D677}"/>
              </a:ext>
            </a:extLst>
          </p:cNvPr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5063" name="Rectangle 7">
            <a:extLst>
              <a:ext uri="{FF2B5EF4-FFF2-40B4-BE49-F238E27FC236}">
                <a16:creationId xmlns:a16="http://schemas.microsoft.com/office/drawing/2014/main" id="{8EAAB682-9048-4779-B2B4-B0D69AE21AB2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</a:defRPr>
            </a:lvl1pPr>
          </a:lstStyle>
          <a:p>
            <a:pPr>
              <a:defRPr/>
            </a:pPr>
            <a:fld id="{E48073EA-8D21-4849-9836-6D751592497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7">
            <a:extLst>
              <a:ext uri="{FF2B5EF4-FFF2-40B4-BE49-F238E27FC236}">
                <a16:creationId xmlns:a16="http://schemas.microsoft.com/office/drawing/2014/main" id="{3ED34306-889D-4341-85E4-892BFB7F3BA0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C756500-ACED-418D-99D5-3E88DADC23E5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1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4099" name="Rectangle 2">
            <a:extLst>
              <a:ext uri="{FF2B5EF4-FFF2-40B4-BE49-F238E27FC236}">
                <a16:creationId xmlns:a16="http://schemas.microsoft.com/office/drawing/2014/main" id="{97C8A5A8-2432-4B9E-BF33-9EECB00F45FB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100" name="Rectangle 3">
            <a:extLst>
              <a:ext uri="{FF2B5EF4-FFF2-40B4-BE49-F238E27FC236}">
                <a16:creationId xmlns:a16="http://schemas.microsoft.com/office/drawing/2014/main" id="{059C47A8-8D17-4B0E-AFCE-AE29B2B23556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277230066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13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699409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15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78693868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3126791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17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81022686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18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931862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19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7009355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20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7084802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21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636717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22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08723814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7">
            <a:extLst>
              <a:ext uri="{FF2B5EF4-FFF2-40B4-BE49-F238E27FC236}">
                <a16:creationId xmlns:a16="http://schemas.microsoft.com/office/drawing/2014/main" id="{B0CDDAC6-A2DE-49AA-ADB6-6ECAD26C5F2A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032D0CB3-75B8-450F-B4E7-2F6F3A021829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2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147" name="Rectangle 2">
            <a:extLst>
              <a:ext uri="{FF2B5EF4-FFF2-40B4-BE49-F238E27FC236}">
                <a16:creationId xmlns:a16="http://schemas.microsoft.com/office/drawing/2014/main" id="{08462F4B-FB64-49A7-A797-F0223EB10EE8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8" name="Rectangle 3">
            <a:extLst>
              <a:ext uri="{FF2B5EF4-FFF2-40B4-BE49-F238E27FC236}">
                <a16:creationId xmlns:a16="http://schemas.microsoft.com/office/drawing/2014/main" id="{B59F728F-6AF5-4175-9EDA-7A1D92A8227A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23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95838508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24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50425482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28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84641458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31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8860151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32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3887606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33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63075959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34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10387982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37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71403169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38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468214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7">
            <a:extLst>
              <a:ext uri="{FF2B5EF4-FFF2-40B4-BE49-F238E27FC236}">
                <a16:creationId xmlns:a16="http://schemas.microsoft.com/office/drawing/2014/main" id="{81699C35-38E3-4CF5-BB6E-9DC3B76E6C07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20D8D9E4-CFE2-4408-91BE-2B251A77F69D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3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195" name="Rectangle 2">
            <a:extLst>
              <a:ext uri="{FF2B5EF4-FFF2-40B4-BE49-F238E27FC236}">
                <a16:creationId xmlns:a16="http://schemas.microsoft.com/office/drawing/2014/main" id="{7387EC0A-163B-44E9-B406-6B740B397064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8196" name="Rectangle 3">
            <a:extLst>
              <a:ext uri="{FF2B5EF4-FFF2-40B4-BE49-F238E27FC236}">
                <a16:creationId xmlns:a16="http://schemas.microsoft.com/office/drawing/2014/main" id="{F238BA6D-03BE-421A-AFE0-E197953536F7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7">
            <a:extLst>
              <a:ext uri="{FF2B5EF4-FFF2-40B4-BE49-F238E27FC236}">
                <a16:creationId xmlns:a16="http://schemas.microsoft.com/office/drawing/2014/main" id="{4EF971CB-CA79-4581-91FD-CCB521A28B0B}"/>
              </a:ext>
            </a:extLst>
          </p:cNvPr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fontAlgn="base">
              <a:spcBef>
                <a:spcPct val="0"/>
              </a:spcBef>
              <a:spcAft>
                <a:spcPct val="0"/>
              </a:spcAft>
            </a:pPr>
            <a:fld id="{9278C75B-2DF5-4AA6-91AF-211D8987C82A}" type="slidenum">
              <a:rPr lang="en-US" altLang="en-US" smtClean="0">
                <a:latin typeface="Arial" panose="020B0604020202020204" pitchFamily="34" charset="0"/>
                <a:cs typeface="Arial" panose="020B0604020202020204" pitchFamily="34" charset="0"/>
              </a:rPr>
              <a:pPr fontAlgn="base">
                <a:spcBef>
                  <a:spcPct val="0"/>
                </a:spcBef>
                <a:spcAft>
                  <a:spcPct val="0"/>
                </a:spcAft>
              </a:pPr>
              <a:t>4</a:t>
            </a:fld>
            <a:endParaRPr lang="en-US" alt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243" name="Rectangle 2">
            <a:extLst>
              <a:ext uri="{FF2B5EF4-FFF2-40B4-BE49-F238E27FC236}">
                <a16:creationId xmlns:a16="http://schemas.microsoft.com/office/drawing/2014/main" id="{93BBF512-6509-4D03-B92B-C36773F57F15}"/>
              </a:ext>
            </a:extLst>
          </p:cNvPr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0244" name="Rectangle 3">
            <a:extLst>
              <a:ext uri="{FF2B5EF4-FFF2-40B4-BE49-F238E27FC236}">
                <a16:creationId xmlns:a16="http://schemas.microsoft.com/office/drawing/2014/main" id="{AED208F4-E77C-448A-8F79-73211B687F45}"/>
              </a:ext>
            </a:extLst>
          </p:cNvPr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2725050202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5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79763892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9489218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61089941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8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40018018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E48073EA-8D21-4849-9836-6D751592497E}" type="slidenum">
              <a:rPr lang="en-US" altLang="en-US" smtClean="0"/>
              <a:pPr>
                <a:defRPr/>
              </a:pPr>
              <a:t>10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8104162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E829C54-E227-4A98-A6F5-B14CE74180A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43000" y="1122363"/>
            <a:ext cx="6858000" cy="2387600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CA5E029F-3736-4D9F-81C2-92DE6645084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D082087-5919-4CFB-9854-E4E17D756530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3FD6DB2B-A617-43B7-9242-3B735FBC570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ECEC329B-8300-413D-AF7E-67CAE011F19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7C23A7-C31D-4479-A2A0-0E76E5BD421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3766138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FA5340-3770-40D2-9C1B-1BE63B72CDC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55880D2B-E9B6-4F1B-B87E-1C4ADF9352F2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129D175-9A7E-45D9-B377-2AE5D09090F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FE1B98F4-1F00-45A6-ADA6-8F564D11DBC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24469551-9BD4-4C85-80D7-AAB1332B3CD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1EEFF73-13EB-489F-A52B-E40BB62B71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4677542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E0EEE6EC-BEB6-4DF5-8EF2-253F9FE08751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0E21FD72-CB07-4EBE-AE52-5E2FE89D98E5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A942D47-9C9B-4506-BB5C-4194B92B357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D10E79BD-070D-427A-9D50-E317ABE8133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E5947F-C2CB-4AF1-9ADD-2632D02AC70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F3CA1-86BD-44EA-9C53-D2540E6FC5AA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6617910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9B0C4A5-B141-4FDE-84CE-6CAA921D5E5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6AFF39F-6468-4B62-B70B-894A554A43FF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32A5005F-8AEA-4286-8B9D-18B05AEA135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F7EC160-7B44-4369-9845-CBB1C98591F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D752F9A-5E5F-4DCA-8921-0569D247CEF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DC007028-85C3-4BD7-A3A2-3A4F3E07906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861214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438DC8-C64B-4481-ADD0-3FB0DC40E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A9A6472C-3D93-414B-AF1B-634E316F8BB5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44D63BD-445E-47CA-AF8C-8F75AF6D0A5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66B7F52-341F-49AB-B3EF-1DD7381D998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7A691E80-455C-433F-9273-075B23FA88CB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5D8A5DF-6E00-4569-BCE7-F1463A7042F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386269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148AA66-DC6E-404C-86B6-CCC35A7FD85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3E1A7C0-D545-4C89-BEFF-4CA161F950B1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0E4948AA-AF1B-46B8-92A7-C5AF339FD8A6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34709628-41B8-474C-89C9-F4EC6A6026D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27A9DFD8-93C2-42FB-AB35-9B058BDFF19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737F6C43-CA9C-44F1-8288-387E439AB1B0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B11B1FD-DE25-44F3-B57E-1C9546BA2D1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1779791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55CC9D0-E92E-478A-A4FF-1635A6EAD25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DEEC471E-F0F8-42A8-A0BE-96B5B5DF731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63A36156-19E9-46C5-90FB-5F5D9E51BCD9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54C46C3E-EEE4-4564-8F54-9FA45F920B90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AFC71343-7EF1-4DED-826B-FE984BEF08F6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3">
            <a:extLst>
              <a:ext uri="{FF2B5EF4-FFF2-40B4-BE49-F238E27FC236}">
                <a16:creationId xmlns:a16="http://schemas.microsoft.com/office/drawing/2014/main" id="{B0E4BA9E-8626-44E3-9B4C-FDCE06488E1A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8" name="Footer Placeholder 4">
            <a:extLst>
              <a:ext uri="{FF2B5EF4-FFF2-40B4-BE49-F238E27FC236}">
                <a16:creationId xmlns:a16="http://schemas.microsoft.com/office/drawing/2014/main" id="{313B2CF2-1138-47CE-B950-09718AFB6BA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9" name="Slide Number Placeholder 5">
            <a:extLst>
              <a:ext uri="{FF2B5EF4-FFF2-40B4-BE49-F238E27FC236}">
                <a16:creationId xmlns:a16="http://schemas.microsoft.com/office/drawing/2014/main" id="{EBB5FE5F-1063-48E4-A59C-666492F2CF3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9A2F2A4-FB06-4C35-B971-4A3541DBB4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20365376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56EB141-CC47-4082-BDD1-79B377F5CD6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3">
            <a:extLst>
              <a:ext uri="{FF2B5EF4-FFF2-40B4-BE49-F238E27FC236}">
                <a16:creationId xmlns:a16="http://schemas.microsoft.com/office/drawing/2014/main" id="{5D12789A-E7FA-49D0-BED6-F077B5AC2427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Footer Placeholder 4">
            <a:extLst>
              <a:ext uri="{FF2B5EF4-FFF2-40B4-BE49-F238E27FC236}">
                <a16:creationId xmlns:a16="http://schemas.microsoft.com/office/drawing/2014/main" id="{14897F08-FDB1-443C-9A12-A7244697E54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Slide Number Placeholder 5">
            <a:extLst>
              <a:ext uri="{FF2B5EF4-FFF2-40B4-BE49-F238E27FC236}">
                <a16:creationId xmlns:a16="http://schemas.microsoft.com/office/drawing/2014/main" id="{09D67710-C3AB-4F25-B9FD-68C91A793FB4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3A1ABEB6-A7C7-4178-AB22-10E130F8EC5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7951384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3">
            <a:extLst>
              <a:ext uri="{FF2B5EF4-FFF2-40B4-BE49-F238E27FC236}">
                <a16:creationId xmlns:a16="http://schemas.microsoft.com/office/drawing/2014/main" id="{E147C3F1-93EB-41FF-8E63-F6AED06B10D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3" name="Footer Placeholder 4">
            <a:extLst>
              <a:ext uri="{FF2B5EF4-FFF2-40B4-BE49-F238E27FC236}">
                <a16:creationId xmlns:a16="http://schemas.microsoft.com/office/drawing/2014/main" id="{CB2BD057-0B63-4913-8AE3-8DF239B0D73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4" name="Slide Number Placeholder 5">
            <a:extLst>
              <a:ext uri="{FF2B5EF4-FFF2-40B4-BE49-F238E27FC236}">
                <a16:creationId xmlns:a16="http://schemas.microsoft.com/office/drawing/2014/main" id="{4392D4D7-2CA9-495D-BD8E-042E267DAB2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14C7F003-1F32-43A5-A762-3F5E9FEA58A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658591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044481-E556-456D-8AC0-2F2DF59A86A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72C4E7EF-5B9C-4A03-8AD9-A927FFEE77C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565CE8D-244D-4D81-81B4-03AFE6D7D0C0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0765A54E-B4F5-4F97-9B88-C7343A667B1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C4247234-2BE5-41C1-8495-C085C1FC1F5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5F134E83-CE4E-4C45-98F8-2318E56205D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AE37265-7498-4489-A1E9-EF1EDC4B40D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2043832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C578E5-078B-4503-8D93-608F8A79A6B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BF43A24-7C66-4D54-9BA3-54349B99A5D9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pPr lvl="0"/>
            <a:endParaRPr lang="en-US" noProof="0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E14C121B-2F99-4E05-985E-C45AEE97A20F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3">
            <a:extLst>
              <a:ext uri="{FF2B5EF4-FFF2-40B4-BE49-F238E27FC236}">
                <a16:creationId xmlns:a16="http://schemas.microsoft.com/office/drawing/2014/main" id="{9FFCCA05-D9A8-4749-B74D-BAA3403732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Footer Placeholder 4">
            <a:extLst>
              <a:ext uri="{FF2B5EF4-FFF2-40B4-BE49-F238E27FC236}">
                <a16:creationId xmlns:a16="http://schemas.microsoft.com/office/drawing/2014/main" id="{6B44B022-CDE2-4900-9AEC-AADEEFA6ECEE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7" name="Slide Number Placeholder 5">
            <a:extLst>
              <a:ext uri="{FF2B5EF4-FFF2-40B4-BE49-F238E27FC236}">
                <a16:creationId xmlns:a16="http://schemas.microsoft.com/office/drawing/2014/main" id="{F60EE74B-2186-402F-9700-A44F77FDEE9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7E2931A4-5975-4F29-A63D-80953696BAB2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0315178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>
            <a:extLst>
              <a:ext uri="{FF2B5EF4-FFF2-40B4-BE49-F238E27FC236}">
                <a16:creationId xmlns:a16="http://schemas.microsoft.com/office/drawing/2014/main" id="{6186469D-9C70-4EB5-A783-CF44CA5814DF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 bwMode="auto">
          <a:xfrm>
            <a:off x="628650" y="365125"/>
            <a:ext cx="7886700" cy="13255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/>
              <a:t>Click to edit Master title style</a:t>
            </a:r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23B5B384-4064-4063-BEE6-46847C94D9C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D955050-29CA-400B-AD89-620E9FA4E734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6286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893500F8-6761-400C-8EE1-5BBBB966DAB2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3028950" y="6356350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 eaLnBrk="1" fontAlgn="auto" hangingPunct="1">
              <a:spcBef>
                <a:spcPts val="0"/>
              </a:spcBef>
              <a:spcAft>
                <a:spcPts val="0"/>
              </a:spcAft>
              <a:defRPr sz="90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endParaRPr lang="en-US" altLang="en-US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F0BD3FDD-EFD9-4FBA-AC03-A98C3D24F2EB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6457950" y="6356350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900" smtClean="0">
                <a:solidFill>
                  <a:schemeClr val="tx1">
                    <a:tint val="75000"/>
                  </a:schemeClr>
                </a:solidFill>
                <a:latin typeface="+mn-lt"/>
              </a:defRPr>
            </a:lvl1pPr>
          </a:lstStyle>
          <a:p>
            <a:pPr>
              <a:defRPr/>
            </a:pPr>
            <a:fld id="{0A3B218A-3001-4F8B-A7D9-EA355371585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6" r:id="rId1"/>
    <p:sldLayoutId id="2147483737" r:id="rId2"/>
    <p:sldLayoutId id="2147483738" r:id="rId3"/>
    <p:sldLayoutId id="2147483739" r:id="rId4"/>
    <p:sldLayoutId id="2147483740" r:id="rId5"/>
    <p:sldLayoutId id="2147483741" r:id="rId6"/>
    <p:sldLayoutId id="2147483742" r:id="rId7"/>
    <p:sldLayoutId id="2147483743" r:id="rId8"/>
    <p:sldLayoutId id="2147483744" r:id="rId9"/>
    <p:sldLayoutId id="2147483745" r:id="rId10"/>
    <p:sldLayoutId id="2147483746" r:id="rId11"/>
  </p:sldLayoutIdLst>
  <p:hf sldNum="0" hdr="0" ftr="0" dt="0"/>
  <p:txStyles>
    <p:titleStyle>
      <a:lvl1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  <a:lvl2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2pPr>
      <a:lvl3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3pPr>
      <a:lvl4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4pPr>
      <a:lvl5pPr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5pPr>
      <a:lvl6pPr marL="4572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6pPr>
      <a:lvl7pPr marL="9144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7pPr>
      <a:lvl8pPr marL="13716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8pPr>
      <a:lvl9pPr marL="1828800" algn="l" defTabSz="685800" rtl="0" fontAlgn="base">
        <a:lnSpc>
          <a:spcPct val="90000"/>
        </a:lnSpc>
        <a:spcBef>
          <a:spcPct val="0"/>
        </a:spcBef>
        <a:spcAft>
          <a:spcPct val="0"/>
        </a:spcAft>
        <a:defRPr sz="3300">
          <a:solidFill>
            <a:schemeClr val="tx1"/>
          </a:solidFill>
          <a:latin typeface="Calibri Light" panose="020F0302020204030204" pitchFamily="34" charset="0"/>
        </a:defRPr>
      </a:lvl9pPr>
    </p:titleStyle>
    <p:bodyStyle>
      <a:lvl1pPr marL="171450" indent="-171450" algn="l" defTabSz="685800" rtl="0" fontAlgn="base">
        <a:lnSpc>
          <a:spcPct val="90000"/>
        </a:lnSpc>
        <a:spcBef>
          <a:spcPts val="750"/>
        </a:spcBef>
        <a:spcAft>
          <a:spcPct val="0"/>
        </a:spcAft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fontAlgn="base">
        <a:lnSpc>
          <a:spcPct val="90000"/>
        </a:lnSpc>
        <a:spcBef>
          <a:spcPts val="375"/>
        </a:spcBef>
        <a:spcAft>
          <a:spcPct val="0"/>
        </a:spcAft>
        <a:buFont typeface="Arial" panose="020B0604020202020204" pitchFamily="34" charset="0"/>
        <a:buChar char="•"/>
        <a:defRPr sz="130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2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png"/><Relationship Id="rId5" Type="http://schemas.openxmlformats.org/officeDocument/2006/relationships/image" Target="../media/image26.png"/><Relationship Id="rId4" Type="http://schemas.openxmlformats.org/officeDocument/2006/relationships/image" Target="../media/image25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4.jpg"/><Relationship Id="rId4" Type="http://schemas.openxmlformats.org/officeDocument/2006/relationships/image" Target="../media/image23.jp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7.jpg"/><Relationship Id="rId5" Type="http://schemas.openxmlformats.org/officeDocument/2006/relationships/image" Target="../media/image26.jpg"/><Relationship Id="rId4" Type="http://schemas.openxmlformats.org/officeDocument/2006/relationships/image" Target="../media/image25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2.png"/><Relationship Id="rId5" Type="http://schemas.openxmlformats.org/officeDocument/2006/relationships/image" Target="../media/image31.png"/><Relationship Id="rId4" Type="http://schemas.openxmlformats.org/officeDocument/2006/relationships/image" Target="../media/image29.pn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43.png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4.png"/><Relationship Id="rId4" Type="http://schemas.openxmlformats.org/officeDocument/2006/relationships/image" Target="../media/image35.png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jp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4.jp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jpg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8" Type="http://schemas.openxmlformats.org/officeDocument/2006/relationships/image" Target="../media/image46.png"/><Relationship Id="rId3" Type="http://schemas.openxmlformats.org/officeDocument/2006/relationships/image" Target="../media/image50.png"/><Relationship Id="rId7" Type="http://schemas.openxmlformats.org/officeDocument/2006/relationships/image" Target="../media/image45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0.png"/><Relationship Id="rId5" Type="http://schemas.openxmlformats.org/officeDocument/2006/relationships/image" Target="../media/image39.png"/><Relationship Id="rId4" Type="http://schemas.openxmlformats.org/officeDocument/2006/relationships/image" Target="../media/image1.png"/><Relationship Id="rId9" Type="http://schemas.openxmlformats.org/officeDocument/2006/relationships/image" Target="../media/image47.png"/></Relationships>
</file>

<file path=ppt/slides/_rels/slide3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4.png"/><Relationship Id="rId3" Type="http://schemas.openxmlformats.org/officeDocument/2006/relationships/image" Target="../media/image1.png"/><Relationship Id="rId7" Type="http://schemas.openxmlformats.org/officeDocument/2006/relationships/image" Target="../media/image53.png"/><Relationship Id="rId12" Type="http://schemas.openxmlformats.org/officeDocument/2006/relationships/image" Target="../media/image600.png"/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2.png"/><Relationship Id="rId11" Type="http://schemas.openxmlformats.org/officeDocument/2006/relationships/image" Target="../media/image590.png"/><Relationship Id="rId5" Type="http://schemas.openxmlformats.org/officeDocument/2006/relationships/image" Target="../media/image51.png"/><Relationship Id="rId10" Type="http://schemas.openxmlformats.org/officeDocument/2006/relationships/image" Target="../media/image62.png"/><Relationship Id="rId4" Type="http://schemas.openxmlformats.org/officeDocument/2006/relationships/image" Target="../media/image49.png"/><Relationship Id="rId9" Type="http://schemas.openxmlformats.org/officeDocument/2006/relationships/image" Target="../media/image55.png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3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png"/></Relationships>
</file>

<file path=ppt/slides/_rels/slide34.xml.rels><?xml version="1.0" encoding="UTF-8" standalone="yes"?>
<Relationships xmlns="http://schemas.openxmlformats.org/package/2006/relationships"><Relationship Id="rId8" Type="http://schemas.openxmlformats.org/officeDocument/2006/relationships/image" Target="../media/image60.png"/><Relationship Id="rId3" Type="http://schemas.openxmlformats.org/officeDocument/2006/relationships/image" Target="../media/image1.png"/><Relationship Id="rId7" Type="http://schemas.openxmlformats.org/officeDocument/2006/relationships/image" Target="../media/image59.png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58.png"/><Relationship Id="rId5" Type="http://schemas.openxmlformats.org/officeDocument/2006/relationships/image" Target="../media/image57.png"/><Relationship Id="rId10" Type="http://schemas.openxmlformats.org/officeDocument/2006/relationships/image" Target="../media/image311.png"/><Relationship Id="rId4" Type="http://schemas.openxmlformats.org/officeDocument/2006/relationships/image" Target="../media/image56.png"/><Relationship Id="rId9" Type="http://schemas.openxmlformats.org/officeDocument/2006/relationships/image" Target="../media/image69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7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0.png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0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10.png"/><Relationship Id="rId5" Type="http://schemas.openxmlformats.org/officeDocument/2006/relationships/image" Target="../media/image300.png"/><Relationship Id="rId4" Type="http://schemas.openxmlformats.org/officeDocument/2006/relationships/image" Target="../media/image290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80.png"/><Relationship Id="rId4" Type="http://schemas.openxmlformats.org/officeDocument/2006/relationships/image" Target="../media/image690.png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66.png"/><Relationship Id="rId4" Type="http://schemas.openxmlformats.org/officeDocument/2006/relationships/image" Target="../media/image670.png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7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png"/><Relationship Id="rId5" Type="http://schemas.openxmlformats.org/officeDocument/2006/relationships/image" Target="../media/image3.jpg"/><Relationship Id="rId4" Type="http://schemas.openxmlformats.org/officeDocument/2006/relationships/image" Target="../media/image2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png"/><Relationship Id="rId3" Type="http://schemas.openxmlformats.org/officeDocument/2006/relationships/image" Target="../media/image1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gif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6.png"/><Relationship Id="rId3" Type="http://schemas.openxmlformats.org/officeDocument/2006/relationships/image" Target="../media/image1.png"/><Relationship Id="rId7" Type="http://schemas.openxmlformats.org/officeDocument/2006/relationships/image" Target="../media/image15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4.png"/><Relationship Id="rId5" Type="http://schemas.openxmlformats.org/officeDocument/2006/relationships/image" Target="../media/image13.png"/><Relationship Id="rId4" Type="http://schemas.openxmlformats.org/officeDocument/2006/relationships/image" Target="../media/image12.png"/><Relationship Id="rId9" Type="http://schemas.openxmlformats.org/officeDocument/2006/relationships/image" Target="../media/image17.pn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1.png"/><Relationship Id="rId7" Type="http://schemas.openxmlformats.org/officeDocument/2006/relationships/image" Target="../media/image20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Relationship Id="rId10" Type="http://schemas.openxmlformats.org/officeDocument/2006/relationships/image" Target="../media/image21.png"/><Relationship Id="rId9" Type="http://schemas.openxmlformats.org/officeDocument/2006/relationships/image" Target="../media/image18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gif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jpg"/><Relationship Id="rId4" Type="http://schemas.openxmlformats.org/officeDocument/2006/relationships/image" Target="../media/image20.gif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>
            <a:extLst>
              <a:ext uri="{FF2B5EF4-FFF2-40B4-BE49-F238E27FC236}">
                <a16:creationId xmlns:a16="http://schemas.microsoft.com/office/drawing/2014/main" id="{06E84FA8-1123-4975-8B6A-E57C60B25B91}"/>
              </a:ext>
            </a:extLst>
          </p:cNvPr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r>
              <a:rPr lang="en-US" altLang="en-US" sz="4000" dirty="0"/>
              <a:t>An Extrapolated Dynamic String Averaging Method</a:t>
            </a:r>
            <a:r>
              <a:rPr lang="en-US" altLang="en-US" sz="3600" baseline="30000" dirty="0"/>
              <a:t>[1]</a:t>
            </a:r>
          </a:p>
        </p:txBody>
      </p:sp>
      <p:sp>
        <p:nvSpPr>
          <p:cNvPr id="3075" name="Rectangle 3">
            <a:extLst>
              <a:ext uri="{FF2B5EF4-FFF2-40B4-BE49-F238E27FC236}">
                <a16:creationId xmlns:a16="http://schemas.microsoft.com/office/drawing/2014/main" id="{0CA4070F-5284-4C5A-957E-C090C2CE7357}"/>
              </a:ext>
            </a:extLst>
          </p:cNvPr>
          <p:cNvSpPr>
            <a:spLocks noGrp="1" noChangeArrowheads="1"/>
          </p:cNvSpPr>
          <p:nvPr>
            <p:ph type="subTitle" idx="1"/>
          </p:nvPr>
        </p:nvSpPr>
        <p:spPr bwMode="auto">
          <a:xfrm>
            <a:off x="1143000" y="3602038"/>
            <a:ext cx="6858000" cy="2265362"/>
          </a:xfrm>
        </p:spPr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u="sng" dirty="0"/>
              <a:t>By</a:t>
            </a:r>
            <a:r>
              <a:rPr lang="en-US" altLang="en-US" dirty="0"/>
              <a:t>: Victor </a:t>
            </a:r>
            <a:r>
              <a:rPr lang="en-US" altLang="en-US" dirty="0" err="1"/>
              <a:t>Kolobov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u="sng" dirty="0"/>
              <a:t>Supervisors</a:t>
            </a:r>
            <a:r>
              <a:rPr lang="en-US" altLang="en-US" dirty="0"/>
              <a:t>: </a:t>
            </a:r>
            <a:br>
              <a:rPr lang="en-US" altLang="en-US" dirty="0"/>
            </a:br>
            <a:r>
              <a:rPr lang="en-US" altLang="en-US" sz="800" dirty="0"/>
              <a:t> </a:t>
            </a:r>
            <a:br>
              <a:rPr lang="en-US" altLang="en-US" dirty="0"/>
            </a:br>
            <a:r>
              <a:rPr lang="en-US" altLang="en-US" dirty="0"/>
              <a:t>Simeon Reich</a:t>
            </a:r>
            <a:br>
              <a:rPr lang="en-US" altLang="en-US" dirty="0"/>
            </a:br>
            <a:r>
              <a:rPr lang="en-US" altLang="en-US" sz="800" dirty="0"/>
              <a:t> </a:t>
            </a:r>
            <a:br>
              <a:rPr lang="en-US" altLang="en-US" dirty="0"/>
            </a:br>
            <a:r>
              <a:rPr lang="en-US" altLang="en-US" dirty="0" err="1"/>
              <a:t>Rafał</a:t>
            </a:r>
            <a:r>
              <a:rPr lang="en-US" altLang="en-US" dirty="0"/>
              <a:t> </a:t>
            </a:r>
            <a:r>
              <a:rPr lang="en-US" altLang="en-US" dirty="0" err="1"/>
              <a:t>Zalas</a:t>
            </a:r>
            <a:endParaRPr lang="en-US" altLang="en-US" dirty="0"/>
          </a:p>
        </p:txBody>
      </p:sp>
      <p:pic>
        <p:nvPicPr>
          <p:cNvPr id="3076" name="Picture 5">
            <a:extLst>
              <a:ext uri="{FF2B5EF4-FFF2-40B4-BE49-F238E27FC236}">
                <a16:creationId xmlns:a16="http://schemas.microsoft.com/office/drawing/2014/main" id="{769540D9-2120-4CCF-93F8-F2FE356BF15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extBox 1">
            <a:extLst>
              <a:ext uri="{FF2B5EF4-FFF2-40B4-BE49-F238E27FC236}">
                <a16:creationId xmlns:a16="http://schemas.microsoft.com/office/drawing/2014/main" id="{412F7C9E-EAE8-4EC3-BC1A-92624E3DA32F}"/>
              </a:ext>
            </a:extLst>
          </p:cNvPr>
          <p:cNvSpPr txBox="1"/>
          <p:nvPr/>
        </p:nvSpPr>
        <p:spPr>
          <a:xfrm>
            <a:off x="117764" y="6211669"/>
            <a:ext cx="7848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[1] C. </a:t>
            </a:r>
            <a:r>
              <a:rPr lang="en-US" dirty="0" err="1"/>
              <a:t>Bargetz</a:t>
            </a:r>
            <a:r>
              <a:rPr lang="en-US" dirty="0"/>
              <a:t>, V. I. </a:t>
            </a:r>
            <a:r>
              <a:rPr lang="en-US" dirty="0" err="1"/>
              <a:t>Kolobov</a:t>
            </a:r>
            <a:r>
              <a:rPr lang="en-US" dirty="0"/>
              <a:t>, S. Reich, R. </a:t>
            </a:r>
            <a:r>
              <a:rPr lang="en-US" dirty="0" err="1"/>
              <a:t>Zalas</a:t>
            </a:r>
            <a:r>
              <a:rPr lang="en-US" dirty="0"/>
              <a:t>, Linear convergence rate of     extrapolated fixed point algorithms (2018), submitted, </a:t>
            </a:r>
            <a:r>
              <a:rPr lang="en-US" dirty="0" err="1"/>
              <a:t>arXiv</a:t>
            </a:r>
            <a:r>
              <a:rPr lang="en-US" dirty="0"/>
              <a:t>.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BF6E6CB-3314-4031-869E-998A4E773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Extrapolated Fixed Point Algorithm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4E4711E0-8920-4E14-B7D3-938998F7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7D5A9F-B90D-4C7C-9FB4-84AB8DE8EEDB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/>
              <a:lstStyle/>
              <a:p>
                <a:r>
                  <a:rPr lang="en-US" dirty="0"/>
                  <a:t>Defined by the following general recursion: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:=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+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𝑇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−</m:t>
                        </m:r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</m:oMath>
                </a14:m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where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/>
                  <a:t>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∉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1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100" dirty="0"/>
                  <a:t> for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pPr lvl="1"/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𝐼𝑑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(⋅)(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𝐼𝑑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2100" dirty="0"/>
                  <a:t> preserves certain properties of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FB7D5A9F-B90D-4C7C-9FB4-84AB8DE8EEDB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4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0" name="Oval 9">
            <a:extLst>
              <a:ext uri="{FF2B5EF4-FFF2-40B4-BE49-F238E27FC236}">
                <a16:creationId xmlns:a16="http://schemas.microsoft.com/office/drawing/2014/main" id="{059181C5-380B-4349-B224-BE73D67D7032}"/>
              </a:ext>
            </a:extLst>
          </p:cNvPr>
          <p:cNvSpPr/>
          <p:nvPr/>
        </p:nvSpPr>
        <p:spPr>
          <a:xfrm>
            <a:off x="4523798" y="5828411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1E6066B4-664A-451D-BA8E-F0248154B01D}"/>
              </a:ext>
            </a:extLst>
          </p:cNvPr>
          <p:cNvCxnSpPr>
            <a:cxnSpLocks/>
          </p:cNvCxnSpPr>
          <p:nvPr/>
        </p:nvCxnSpPr>
        <p:spPr>
          <a:xfrm>
            <a:off x="3841173" y="4916692"/>
            <a:ext cx="990600" cy="1308763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12" name="Oval 11">
            <a:extLst>
              <a:ext uri="{FF2B5EF4-FFF2-40B4-BE49-F238E27FC236}">
                <a16:creationId xmlns:a16="http://schemas.microsoft.com/office/drawing/2014/main" id="{A895C144-E473-48F1-BEB8-B655ECF7897F}"/>
              </a:ext>
            </a:extLst>
          </p:cNvPr>
          <p:cNvSpPr/>
          <p:nvPr/>
        </p:nvSpPr>
        <p:spPr>
          <a:xfrm>
            <a:off x="3801486" y="4884942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E0E706-A239-462C-83F8-9B09060DDCA9}"/>
                  </a:ext>
                </a:extLst>
              </p:cNvPr>
              <p:cNvSpPr txBox="1"/>
              <p:nvPr/>
            </p:nvSpPr>
            <p:spPr>
              <a:xfrm>
                <a:off x="3453344" y="4884942"/>
                <a:ext cx="367986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5" name="TextBox 4">
                <a:extLst>
                  <a:ext uri="{FF2B5EF4-FFF2-40B4-BE49-F238E27FC236}">
                    <a16:creationId xmlns:a16="http://schemas.microsoft.com/office/drawing/2014/main" id="{2DE0E706-A239-462C-83F8-9B09060DDCA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453344" y="4884942"/>
                <a:ext cx="367986" cy="369332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4ED4D7-8EF9-4613-9E18-6F0E565E8A4F}"/>
                  </a:ext>
                </a:extLst>
              </p:cNvPr>
              <p:cNvSpPr txBox="1"/>
              <p:nvPr/>
            </p:nvSpPr>
            <p:spPr>
              <a:xfrm>
                <a:off x="4523798" y="5490335"/>
                <a:ext cx="505844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𝑇𝑥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8" name="TextBox 47">
                <a:extLst>
                  <a:ext uri="{FF2B5EF4-FFF2-40B4-BE49-F238E27FC236}">
                    <a16:creationId xmlns:a16="http://schemas.microsoft.com/office/drawing/2014/main" id="{C84ED4D7-8EF9-4613-9E18-6F0E565E8A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23798" y="5490335"/>
                <a:ext cx="505844" cy="369332"/>
              </a:xfrm>
              <a:prstGeom prst="rect">
                <a:avLst/>
              </a:prstGeom>
              <a:blipFill>
                <a:blip r:embed="rId6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5DCDFEA-B488-46C0-A2E1-34C86F182F42}"/>
                  </a:ext>
                </a:extLst>
              </p:cNvPr>
              <p:cNvSpPr txBox="1"/>
              <p:nvPr/>
            </p:nvSpPr>
            <p:spPr>
              <a:xfrm>
                <a:off x="4909152" y="5968651"/>
                <a:ext cx="598177" cy="369332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𝑇</m:t>
                          </m:r>
                        </m:e>
                        <m:sub>
                          <m:r>
                            <a:rPr lang="en-US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</m:sub>
                      </m:sSub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dirty="0"/>
              </a:p>
            </p:txBody>
          </p:sp>
        </mc:Choice>
        <mc:Fallback xmlns="">
          <p:sp>
            <p:nvSpPr>
              <p:cNvPr id="49" name="TextBox 48">
                <a:extLst>
                  <a:ext uri="{FF2B5EF4-FFF2-40B4-BE49-F238E27FC236}">
                    <a16:creationId xmlns:a16="http://schemas.microsoft.com/office/drawing/2014/main" id="{E5DCDFEA-B488-46C0-A2E1-34C86F182F4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909152" y="5968651"/>
                <a:ext cx="598177" cy="369332"/>
              </a:xfrm>
              <a:prstGeom prst="rect">
                <a:avLst/>
              </a:prstGeom>
              <a:blipFill>
                <a:blip r:embed="rId7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FE7AA455-95BD-4A46-9B37-D0838A75AB4C}"/>
              </a:ext>
            </a:extLst>
          </p:cNvPr>
          <p:cNvSpPr txBox="1"/>
          <p:nvPr/>
        </p:nvSpPr>
        <p:spPr>
          <a:xfrm>
            <a:off x="425925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9/28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7757BDA0-7248-4DDB-BE1A-F6E8867FB4A7}"/>
              </a:ext>
            </a:extLst>
          </p:cNvPr>
          <p:cNvCxnSpPr>
            <a:cxnSpLocks/>
            <a:stCxn id="12" idx="5"/>
          </p:cNvCxnSpPr>
          <p:nvPr/>
        </p:nvCxnSpPr>
        <p:spPr>
          <a:xfrm>
            <a:off x="3866527" y="4949983"/>
            <a:ext cx="695371" cy="916528"/>
          </a:xfrm>
          <a:prstGeom prst="straightConnector1">
            <a:avLst/>
          </a:prstGeom>
          <a:ln>
            <a:tailEnd type="triangle"/>
          </a:ln>
        </p:spPr>
        <p:style>
          <a:lnRef idx="3">
            <a:schemeClr val="dk1"/>
          </a:lnRef>
          <a:fillRef idx="0">
            <a:schemeClr val="dk1"/>
          </a:fillRef>
          <a:effectRef idx="2">
            <a:schemeClr val="dk1"/>
          </a:effectRef>
          <a:fontRef idx="minor">
            <a:schemeClr val="tx1"/>
          </a:fontRef>
        </p:style>
      </p:cxnSp>
      <p:sp>
        <p:nvSpPr>
          <p:cNvPr id="17" name="Oval 16">
            <a:extLst>
              <a:ext uri="{FF2B5EF4-FFF2-40B4-BE49-F238E27FC236}">
                <a16:creationId xmlns:a16="http://schemas.microsoft.com/office/drawing/2014/main" id="{0404326F-DA09-4F27-820B-8AB6DC536BFD}"/>
              </a:ext>
            </a:extLst>
          </p:cNvPr>
          <p:cNvSpPr/>
          <p:nvPr/>
        </p:nvSpPr>
        <p:spPr>
          <a:xfrm>
            <a:off x="4765964" y="6152677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43194886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95E518B-3179-4D39-B21E-E77CB08F5EC1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Motivation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7F27C6-DE65-46C1-BD44-30A65ECF098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727576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sz="2300" dirty="0"/>
                  <a:t>Let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300" dirty="0"/>
                  <a:t> be an operator with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𝐹𝑖𝑥𝑇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300" dirty="0"/>
                  <a:t> which satisfies:</a:t>
                </a:r>
              </a:p>
              <a:p>
                <a:pPr lvl="1">
                  <a:lnSpc>
                    <a:spcPct val="100000"/>
                  </a:lnSpc>
                </a:pP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300" dirty="0"/>
                  <a:t> is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300" dirty="0"/>
                  <a:t>-</a:t>
                </a:r>
                <a:r>
                  <a:rPr lang="en-US" sz="2300" i="1" dirty="0"/>
                  <a:t>SQNE,</a:t>
                </a:r>
                <a:br>
                  <a:rPr lang="en-US" sz="2300" i="1" dirty="0"/>
                </a:br>
                <a:r>
                  <a:rPr lang="en-US" sz="1300" i="1" dirty="0"/>
                  <a:t> </a:t>
                </a:r>
                <a:br>
                  <a:rPr lang="en-US" sz="2300" i="1" dirty="0"/>
                </a:b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sz="23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sz="2300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3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23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2300" i="1">
                                    <a:latin typeface="Cambria Math" panose="02040503050406030204" pitchFamily="18" charset="0"/>
                                  </a:rPr>
                                  <m:t>𝑧</m:t>
                                </m:r>
                              </m:e>
                            </m:d>
                          </m:e>
                        </m:d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  <m:r>
                      <m:rPr>
                        <m:lit/>
                      </m:rPr>
                      <a:rPr lang="en-US" sz="2300" i="1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2300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sz="23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sz="2300" i="1" dirty="0"/>
                </a:br>
                <a:r>
                  <a:rPr lang="en-US" sz="1400" i="1" dirty="0"/>
                  <a:t> </a:t>
                </a:r>
              </a:p>
              <a:p>
                <a:pPr lvl="1"/>
                <a:r>
                  <a:rPr lang="en-US" sz="2300" i="1" dirty="0"/>
                  <a:t>T is linearly regular, </a:t>
                </a:r>
                <a:br>
                  <a:rPr lang="en-US" sz="2300" i="1" dirty="0"/>
                </a:br>
                <a:br>
                  <a:rPr lang="en-US" sz="2300" i="1" dirty="0"/>
                </a:b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chemeClr val="accent1"/>
                        </a:solidFill>
                        <a:latin typeface="Cambria Math" panose="02040503050406030204" pitchFamily="18" charset="0"/>
                      </a:rPr>
                      <m:t>𝜹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 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sz="2300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𝑇𝑥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sz="2300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br>
                  <a:rPr lang="en-US" sz="2300" dirty="0"/>
                </a:br>
                <a:endParaRPr lang="en-US" sz="2300" dirty="0"/>
              </a:p>
              <a:p>
                <a:pPr lvl="1"/>
                <a:endParaRPr lang="en-US" sz="2300" dirty="0"/>
              </a:p>
              <a:p>
                <a:r>
                  <a:rPr lang="en-US" sz="2300" dirty="0"/>
                  <a:t>For the Fixed point algorithm it holds that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:=</m:t>
                    </m:r>
                    <m:sSup>
                      <m:sSup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𝑇𝑥</m:t>
                        </m:r>
                      </m:e>
                      <m: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300" dirty="0"/>
                  <a:t>):</a:t>
                </a:r>
                <a:br>
                  <a:rPr lang="en-US" sz="2300" dirty="0"/>
                </a:br>
                <a:br>
                  <a:rPr lang="en-US" sz="2300" dirty="0"/>
                </a:b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≤</m:t>
                    </m:r>
                    <m:rad>
                      <m:radPr>
                        <m:degHide m:val="on"/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radPr>
                      <m:deg/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sz="2300" b="1" i="1" smtClean="0">
                            <a:solidFill>
                              <a:srgbClr val="FF0000"/>
                            </a:solidFill>
                            <a:latin typeface="Cambria Math" panose="02040503050406030204" pitchFamily="18" charset="0"/>
                          </a:rPr>
                          <m:t>𝝆</m:t>
                        </m:r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1" i="1" smtClean="0">
                                <a:solidFill>
                                  <a:schemeClr val="accent1"/>
                                </a:solidFill>
                                <a:latin typeface="Cambria Math" panose="02040503050406030204" pitchFamily="18" charset="0"/>
                              </a:rPr>
                              <m:t>𝜹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e>
                    </m:rad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</m:oMath>
                </a14:m>
                <a:br>
                  <a:rPr lang="en-US" sz="2300" dirty="0"/>
                </a:br>
                <a:r>
                  <a:rPr lang="en-US" sz="2300" dirty="0"/>
                  <a:t> </a:t>
                </a:r>
              </a:p>
              <a:p>
                <a:r>
                  <a:rPr lang="en-US" sz="2300" dirty="0"/>
                  <a:t>For the extrapolated algorithm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sz="2300" i="1">
                        <a:latin typeface="Cambria Math" panose="02040503050406030204" pitchFamily="18" charset="0"/>
                      </a:rPr>
                      <m:t>:=</m:t>
                    </m:r>
                    <m:sSup>
                      <m:sSupPr>
                        <m:ctrlPr>
                          <a:rPr lang="en-US" sz="2300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sSub>
                          <m:sSubPr>
                            <m:ctrlP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300" i="1">
                                <a:latin typeface="Cambria Math" panose="02040503050406030204" pitchFamily="18" charset="0"/>
                              </a:rPr>
                              <m:t>𝑇</m:t>
                            </m:r>
                          </m:e>
                          <m:sub>
                            <m:r>
                              <a:rPr lang="en-US" sz="2300" b="0" i="1" smtClean="0">
                                <a:latin typeface="Cambria Math" panose="02040503050406030204" pitchFamily="18" charset="0"/>
                              </a:rPr>
                              <m:t>𝜎</m:t>
                            </m:r>
                          </m:sub>
                        </m:sSub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2300" i="1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r>
                  <a:rPr lang="en-US" sz="2300" dirty="0"/>
                  <a:t>) whenever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3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2300" b="0" i="1" smtClean="0">
                            <a:latin typeface="Cambria Math" panose="02040503050406030204" pitchFamily="18" charset="0"/>
                          </a:rPr>
                          <m:t>𝜎</m:t>
                        </m:r>
                      </m:sub>
                    </m:sSub>
                  </m:oMath>
                </a14:m>
                <a:r>
                  <a:rPr lang="en-US" sz="2300" dirty="0"/>
                  <a:t> is also </a:t>
                </a:r>
                <a14:m>
                  <m:oMath xmlns:m="http://schemas.openxmlformats.org/officeDocument/2006/math">
                    <m:r>
                      <a:rPr lang="en-US" sz="2300" b="1" i="1" smtClean="0">
                        <a:solidFill>
                          <a:srgbClr val="FF0000"/>
                        </a:solidFill>
                        <a:latin typeface="Cambria Math" panose="02040503050406030204" pitchFamily="18" charset="0"/>
                      </a:rPr>
                      <m:t>𝝆</m:t>
                    </m:r>
                  </m:oMath>
                </a14:m>
                <a:r>
                  <a:rPr lang="en-US" sz="2300" dirty="0"/>
                  <a:t>-</a:t>
                </a:r>
                <a:r>
                  <a:rPr lang="en-US" sz="2300" i="1" dirty="0"/>
                  <a:t>SQNE with </a:t>
                </a:r>
                <a14:m>
                  <m:oMath xmlns:m="http://schemas.openxmlformats.org/officeDocument/2006/math"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3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sz="2300" dirty="0"/>
                  <a:t> it holds that</a:t>
                </a:r>
              </a:p>
              <a:p>
                <a:pPr marL="0" indent="0">
                  <a:buNone/>
                </a:pPr>
                <a:br>
                  <a:rPr lang="en-US" sz="2300" b="0" i="1" dirty="0">
                    <a:latin typeface="Cambria Math" panose="02040503050406030204" pitchFamily="18" charset="0"/>
                  </a:rPr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p>
                            <m:s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+</m:t>
                              </m:r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p>
                          </m:s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≤</m:t>
                      </m:r>
                      <m:rad>
                        <m:radPr>
                          <m:degHide m:val="on"/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radPr>
                        <m:deg/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sSup>
                            <m:s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𝑘</m:t>
                              </m:r>
                            </m:sup>
                          </m:s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  <m:r>
                            <a:rPr lang="en-US" sz="2300" b="1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𝝆</m:t>
                          </m:r>
                          <m:sSup>
                            <m:sSupPr>
                              <m:ctrlP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2300" b="1" i="1" smtClean="0">
                                  <a:solidFill>
                                    <a:schemeClr val="accent1"/>
                                  </a:solidFill>
                                  <a:latin typeface="Cambria Math" panose="02040503050406030204" pitchFamily="18" charset="0"/>
                                </a:rPr>
                                <m:t>𝜹</m:t>
                              </m:r>
                            </m:e>
                            <m:sup>
                              <m:r>
                                <a:rPr lang="en-US" sz="23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e>
                      </m:rad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𝑑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sz="23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sz="2300" b="0" i="1" smtClean="0">
                              <a:latin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,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𝐶</m:t>
                      </m:r>
                      <m:r>
                        <a:rPr lang="en-US" sz="2300" b="0" i="1" smtClean="0">
                          <a:latin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endParaRPr lang="en-US" sz="2300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87F27C6-DE65-46C1-BD44-30A65ECF098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727576"/>
              </a:xfrm>
              <a:blipFill>
                <a:blip r:embed="rId3"/>
                <a:stretch>
                  <a:fillRect l="-773" t="-244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3F95528-ECA4-4B2C-A238-27DA8C31871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5F9D05ED-B3E2-480F-B35E-58BDE9B3AFFF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10/28</a:t>
            </a:r>
          </a:p>
        </p:txBody>
      </p:sp>
    </p:spTree>
    <p:extLst>
      <p:ext uri="{BB962C8B-B14F-4D97-AF65-F5344CB8AC3E}">
        <p14:creationId xmlns:p14="http://schemas.microsoft.com/office/powerpoint/2010/main" val="69968062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CDB79D-B08F-452E-A7E4-AA99953CFB23}"/>
                  </a:ext>
                </a:extLst>
              </p:cNvPr>
              <p:cNvSpPr>
                <a:spLocks noGrp="1"/>
              </p:cNvSpPr>
              <p:nvPr>
                <p:ph type="title"/>
              </p:nvPr>
            </p:nvSpPr>
            <p:spPr>
              <a:xfrm>
                <a:off x="2438400" y="2743200"/>
                <a:ext cx="7886700" cy="1325563"/>
              </a:xfrm>
            </p:spPr>
            <p:txBody>
              <a:bodyPr/>
              <a:lstStyle/>
              <a:p>
                <a:r>
                  <a:rPr lang="en-US" dirty="0"/>
                  <a:t>How to define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?</a:t>
                </a:r>
              </a:p>
            </p:txBody>
          </p:sp>
        </mc:Choice>
        <mc:Fallback xmlns="">
          <p:sp>
            <p:nvSpPr>
              <p:cNvPr id="2" name="Title 1">
                <a:extLst>
                  <a:ext uri="{FF2B5EF4-FFF2-40B4-BE49-F238E27FC236}">
                    <a16:creationId xmlns:a16="http://schemas.microsoft.com/office/drawing/2014/main" id="{96CDB79D-B08F-452E-A7E4-AA99953CFB23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type="title"/>
              </p:nvPr>
            </p:nvSpPr>
            <p:spPr>
              <a:xfrm>
                <a:off x="2438400" y="2743200"/>
                <a:ext cx="7886700" cy="1325563"/>
              </a:xfrm>
              <a:blipFill>
                <a:blip r:embed="rId2"/>
                <a:stretch>
                  <a:fillRect l="-2087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F9B50E0B-EC62-4CFF-AF5B-199F6C7C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BB695AD-8872-40A4-8542-03A3EC326AAC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11/28</a:t>
            </a:r>
          </a:p>
        </p:txBody>
      </p:sp>
    </p:spTree>
    <p:extLst>
      <p:ext uri="{BB962C8B-B14F-4D97-AF65-F5344CB8AC3E}">
        <p14:creationId xmlns:p14="http://schemas.microsoft.com/office/powerpoint/2010/main" val="10991653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D89-614C-428D-AC31-081FE7D4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Extrapolation for sim. methods</a:t>
            </a:r>
            <a:endParaRPr lang="en-US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725C0-72FC-4245-B7D3-224E78E504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4"/>
                <a:ext cx="7886700" cy="4663043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Let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sSub>
                                          <m:sSub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b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𝑃</m:t>
                                            </m:r>
                                          </m:e>
                                          <m:sub>
                                            <m:r>
                                              <a:rPr lang="en-US" b="0" i="1" smtClean="0">
                                                <a:latin typeface="Cambria Math" panose="02040503050406030204" pitchFamily="18" charset="0"/>
                                              </a:rPr>
                                              <m:t>𝑖</m:t>
                                            </m:r>
                                          </m:sub>
                                        </m:sSub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p>
                                        </m:sSup>
                                        <m:r>
                                          <a:rPr lang="en-US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sSup>
                                          <m:sSupPr>
                                            <m:ctrlP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sSupPr>
                                          <m:e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  <m:sup>
                                            <m:r>
                                              <a:rPr lang="en-US" i="1">
                                                <a:latin typeface="Cambria Math" panose="02040503050406030204" pitchFamily="18" charset="0"/>
                                              </a:rPr>
                                              <m:t>𝑘</m:t>
                                            </m:r>
                                          </m:sup>
                                        </m:sSup>
                                      </m:e>
                                    </m:d>
                                  </m:e>
                                </m:d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200" dirty="0"/>
              </a:p>
              <a:p>
                <a:r>
                  <a:rPr lang="en-US" dirty="0"/>
                  <a:t>First proposed for projections by </a:t>
                </a:r>
                <a:r>
                  <a:rPr lang="en-US" dirty="0" err="1"/>
                  <a:t>Pierra</a:t>
                </a:r>
                <a:r>
                  <a:rPr lang="en-US" dirty="0"/>
                  <a:t> 1984.</a:t>
                </a:r>
              </a:p>
              <a:p>
                <a:r>
                  <a:rPr lang="en-US" dirty="0"/>
                  <a:t>Further studied by Dos Santos 1987, </a:t>
                </a:r>
                <a:r>
                  <a:rPr lang="en-US" dirty="0" err="1"/>
                  <a:t>Combettes</a:t>
                </a:r>
                <a:r>
                  <a:rPr lang="en-US" dirty="0"/>
                  <a:t> 1997, </a:t>
                </a:r>
                <a:r>
                  <a:rPr lang="en-US" dirty="0" err="1"/>
                  <a:t>Cegielski</a:t>
                </a:r>
                <a:r>
                  <a:rPr lang="en-US" dirty="0"/>
                  <a:t> 2012, just to name a few.</a:t>
                </a:r>
              </a:p>
              <a:p>
                <a:r>
                  <a:rPr lang="en-US" b="1" dirty="0"/>
                  <a:t>Linear rate of convergence</a:t>
                </a:r>
                <a:r>
                  <a:rPr lang="en-US" dirty="0"/>
                  <a:t> - </a:t>
                </a:r>
                <a:r>
                  <a:rPr lang="en-US" dirty="0" err="1"/>
                  <a:t>Xiaopeng</a:t>
                </a:r>
                <a:r>
                  <a:rPr lang="en-US" dirty="0"/>
                  <a:t> Zhao, Kung Fu Ng, Chong Li, Jen-</a:t>
                </a:r>
                <a:r>
                  <a:rPr lang="en-US" dirty="0" err="1"/>
                  <a:t>Chih</a:t>
                </a:r>
                <a:r>
                  <a:rPr lang="en-US" dirty="0"/>
                  <a:t> Yao 2017.</a:t>
                </a:r>
                <a:endParaRPr lang="en-US" b="1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725C0-72FC-4245-B7D3-224E78E50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4"/>
                <a:ext cx="7886700" cy="4663043"/>
              </a:xfrm>
              <a:blipFill>
                <a:blip r:embed="rId3"/>
                <a:stretch>
                  <a:fillRect l="-773" r="-1159" b="-65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6DD8E34-200E-4554-AE32-A8120BC2932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584D366-EE8D-4BE7-A7C7-66CA5CC3D37D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12/28</a:t>
            </a:r>
          </a:p>
        </p:txBody>
      </p:sp>
    </p:spTree>
    <p:extLst>
      <p:ext uri="{BB962C8B-B14F-4D97-AF65-F5344CB8AC3E}">
        <p14:creationId xmlns:p14="http://schemas.microsoft.com/office/powerpoint/2010/main" val="99335084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FDF9CBDD-CB76-4669-A025-5DED9608E95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B346FF0B-C5C8-43FF-AD7C-FF526C6DE4F8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13/28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A570ADCD-776E-4A1A-BF82-86C18244BC5A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752600"/>
            <a:ext cx="7239000" cy="3314105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B267C5A5-3476-429B-913F-529923E9764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7" y="1981200"/>
            <a:ext cx="1219200" cy="1219200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6CE2691C-123F-4779-8067-3051016B910E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7" y="354127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3540456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D89-614C-428D-AC31-081FE7D4795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Extrapolation for cyclic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725C0-72FC-4245-B7D3-224E78E504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9277350" cy="4351338"/>
              </a:xfrm>
            </p:spPr>
            <p:txBody>
              <a:bodyPr>
                <a:norm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𝜆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𝜎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Let</a:t>
                </a:r>
                <a:br>
                  <a:rPr lang="en-US" dirty="0"/>
                </a:br>
                <a:r>
                  <a:rPr lang="en-US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Para xmlns:m="http://schemas.openxmlformats.org/officeDocument/2006/math">
                    <m:oMathParaPr>
                      <m:jc m:val="left"/>
                    </m:oMathParaPr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  <m:oMath xmlns:m="http://schemas.openxmlformats.org/officeDocument/2006/math"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b="0" dirty="0"/>
                </a:br>
                <a:r>
                  <a:rPr lang="en-US" b="0" dirty="0"/>
                  <a:t>	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𝜎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nary>
                          <m:naryPr>
                            <m:chr m:val="∑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m:rPr>
                                <m:brk m:alnAt="23"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 </m:t>
                            </m:r>
                          </m:sub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𝑀</m:t>
                            </m:r>
                          </m:sup>
                          <m:e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||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⋯</m:t>
                                </m:r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</m:sSub>
                              </m:e>
                            </m:d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𝑘</m:t>
                                </m:r>
                              </m:sup>
                            </m:sSup>
                            <m:r>
                              <m:rPr>
                                <m:lit/>
                              </m:rP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  <m:sSup>
                              <m:sSup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pPr>
                              <m:e>
                                <m:r>
                                  <m:rPr>
                                    <m:lit/>
                                  </m:r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e>
                              <m:sup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2</m:t>
                                </m:r>
                              </m:sup>
                            </m:sSup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𝑇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−</m:t>
                                    </m:r>
                                    <m:sSup>
                                      <m:sSup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  <m:sup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𝑘</m:t>
                                        </m:r>
                                      </m:sup>
                                    </m:sSup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, 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𝜆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den>
                    </m:f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First proposed by </a:t>
                </a:r>
                <a:r>
                  <a:rPr lang="en-US" dirty="0" err="1"/>
                  <a:t>Cegielski</a:t>
                </a:r>
                <a:r>
                  <a:rPr lang="en-US" dirty="0"/>
                  <a:t>, Censor 2012.</a:t>
                </a:r>
              </a:p>
              <a:p>
                <a:r>
                  <a:rPr lang="en-US" dirty="0"/>
                  <a:t>Further studied by </a:t>
                </a:r>
                <a:r>
                  <a:rPr lang="en-US" dirty="0" err="1"/>
                  <a:t>Nikazad</a:t>
                </a:r>
                <a:r>
                  <a:rPr lang="en-US" dirty="0"/>
                  <a:t>, </a:t>
                </a:r>
                <a:r>
                  <a:rPr lang="en-US" dirty="0" err="1"/>
                  <a:t>Mirzapour</a:t>
                </a:r>
                <a:r>
                  <a:rPr lang="en-US" dirty="0"/>
                  <a:t> 2015.</a:t>
                </a:r>
              </a:p>
              <a:p>
                <a:r>
                  <a:rPr lang="en-US" b="1" dirty="0"/>
                  <a:t>Linear convergence was not known.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725C0-72FC-4245-B7D3-224E78E50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9277350" cy="4351338"/>
              </a:xfrm>
              <a:blipFill>
                <a:blip r:embed="rId3"/>
                <a:stretch>
                  <a:fillRect l="-78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E8377B-C431-47DE-9B27-CAEBC704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8E2F7824-5B37-47F7-BBC1-A427D2E62B8D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14/28</a:t>
            </a:r>
          </a:p>
        </p:txBody>
      </p:sp>
    </p:spTree>
    <p:extLst>
      <p:ext uri="{BB962C8B-B14F-4D97-AF65-F5344CB8AC3E}">
        <p14:creationId xmlns:p14="http://schemas.microsoft.com/office/powerpoint/2010/main" val="2955627390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Picture 7">
            <a:extLst>
              <a:ext uri="{FF2B5EF4-FFF2-40B4-BE49-F238E27FC236}">
                <a16:creationId xmlns:a16="http://schemas.microsoft.com/office/drawing/2014/main" id="{E2495ABC-D9C1-43A0-ABDA-70DDD0A3610E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9" name="TextBox 8">
            <a:extLst>
              <a:ext uri="{FF2B5EF4-FFF2-40B4-BE49-F238E27FC236}">
                <a16:creationId xmlns:a16="http://schemas.microsoft.com/office/drawing/2014/main" id="{38BBE516-CB31-4E02-B2ED-DE8FD9E863BA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15/28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9D557C5A-5E12-450D-9353-4CFD1CD287E8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901" y="1754386"/>
            <a:ext cx="7235099" cy="3312319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4B1D560E-70BF-444C-9546-C849390C5878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7" y="1981200"/>
            <a:ext cx="1219200" cy="1219200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294FA5-22B4-4204-9A34-5001FE5993D3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00527" y="3541270"/>
            <a:ext cx="1219200" cy="12192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24543278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D89-614C-428D-AC31-081FE7D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String averaging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970725C0-72FC-4245-B7D3-224E78E5041A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8800"/>
            <a:ext cx="7886700" cy="4351338"/>
          </a:xfrm>
        </p:spPr>
        <p:txBody>
          <a:bodyPr/>
          <a:lstStyle/>
          <a:p>
            <a:r>
              <a:rPr lang="en-US" dirty="0"/>
              <a:t>The string averaging method generalizes the simultaneous and cyclic methods as particular cases.</a:t>
            </a:r>
          </a:p>
          <a:p>
            <a:r>
              <a:rPr lang="en-US" dirty="0"/>
              <a:t>Allows for additional flexibility in the trade-off between the two methods.</a:t>
            </a:r>
          </a:p>
          <a:p>
            <a:r>
              <a:rPr lang="en-US" dirty="0"/>
              <a:t>In the string averaging perspective, the simultaneous and cyclic methods are composed of strings.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8377B-C431-47DE-9B27-CAEBC704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53B36040-0371-4145-9429-025248C090A1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16/28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3B683CD-BE1F-4B04-BA45-D5434945FBD3}"/>
              </a:ext>
            </a:extLst>
          </p:cNvPr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72954" y="4303990"/>
            <a:ext cx="2286000" cy="202882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107C8C3B-5286-4A7C-B08C-A6BC00A1D4D0}"/>
              </a:ext>
            </a:extLst>
          </p:cNvPr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5618246" y="4300526"/>
            <a:ext cx="3352800" cy="1666115"/>
          </a:xfrm>
          <a:prstGeom prst="rect">
            <a:avLst/>
          </a:prstGeom>
        </p:spPr>
      </p:pic>
      <p:pic>
        <p:nvPicPr>
          <p:cNvPr id="12" name="Picture 11">
            <a:extLst>
              <a:ext uri="{FF2B5EF4-FFF2-40B4-BE49-F238E27FC236}">
                <a16:creationId xmlns:a16="http://schemas.microsoft.com/office/drawing/2014/main" id="{FBBFC55F-9C9A-48DC-AB88-11977BD71C48}"/>
              </a:ext>
            </a:extLst>
          </p:cNvPr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2513096" y="4871645"/>
            <a:ext cx="3105150" cy="5238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31431251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D89-614C-428D-AC31-081FE7D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String averaging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725C0-72FC-4245-B7D3-224E78E504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Back to our (non-extrapolated) recursion: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b="0" dirty="0">
                    <a:ea typeface="Cambria Math" panose="02040503050406030204" pitchFamily="18" charset="0"/>
                  </a:rPr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>
                  <a:ea typeface="Cambria Math" panose="02040503050406030204" pitchFamily="18" charset="0"/>
                </a:endParaRPr>
              </a:p>
              <a:p>
                <a:r>
                  <a:rPr lang="en-US" dirty="0"/>
                  <a:t>There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𝑁</m:t>
                    </m:r>
                  </m:oMath>
                </a14:m>
                <a:r>
                  <a:rPr lang="en-US" dirty="0"/>
                  <a:t> strings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⊆{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∏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𝐽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nary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First SA projection method proposed by Censor, </a:t>
                </a:r>
                <a:r>
                  <a:rPr lang="en-US" dirty="0" err="1"/>
                  <a:t>Elfving</a:t>
                </a:r>
                <a:r>
                  <a:rPr lang="en-US" dirty="0"/>
                  <a:t>, Herman 2001.</a:t>
                </a:r>
              </a:p>
              <a:p>
                <a:r>
                  <a:rPr lang="en-US" b="1" dirty="0"/>
                  <a:t>Linear rate for SA projection methods </a:t>
                </a:r>
                <a:r>
                  <a:rPr lang="en-US" dirty="0"/>
                  <a:t> - </a:t>
                </a:r>
                <a:r>
                  <a:rPr lang="en-US" dirty="0" err="1"/>
                  <a:t>Bargetz</a:t>
                </a:r>
                <a:r>
                  <a:rPr lang="en-US" dirty="0"/>
                  <a:t>, Reich, </a:t>
                </a:r>
                <a:r>
                  <a:rPr lang="en-US" dirty="0" err="1"/>
                  <a:t>Zalas</a:t>
                </a:r>
                <a:r>
                  <a:rPr lang="en-US" dirty="0"/>
                  <a:t> 2017.</a:t>
                </a:r>
              </a:p>
              <a:p>
                <a:r>
                  <a:rPr lang="en-US" b="1" dirty="0"/>
                  <a:t>Linear rate for SA with more general operators was not known.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725C0-72FC-4245-B7D3-224E78E50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E8377B-C431-47DE-9B27-CAEBC704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E17F904B-5149-4659-A1C6-CF230316C39E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17/28</a:t>
            </a:r>
          </a:p>
        </p:txBody>
      </p:sp>
    </p:spTree>
    <p:extLst>
      <p:ext uri="{BB962C8B-B14F-4D97-AF65-F5344CB8AC3E}">
        <p14:creationId xmlns:p14="http://schemas.microsoft.com/office/powerpoint/2010/main" val="35880500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D89-614C-428D-AC31-081FE7D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Extrapolation for str. avg. methods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725C0-72FC-4245-B7D3-224E78E5041A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8210550" cy="4351338"/>
              </a:xfrm>
            </p:spPr>
            <p:txBody>
              <a:bodyPr>
                <a:noAutofit/>
              </a:bodyPr>
              <a:lstStyle/>
              <a:p>
                <a:pPr marL="0" indent="0">
                  <a:buNone/>
                </a:pP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p>
                        <m:sSupPr>
                          <m:ctrlPr>
                            <a:rPr lang="en-US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0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ℋ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;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1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:=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+</m:t>
                      </m:r>
                      <m:r>
                        <a:rPr lang="en-US" b="0" i="1" smtClean="0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𝜏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(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)(</m:t>
                      </m:r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𝑇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−</m:t>
                      </m:r>
                      <m:sSup>
                        <m:sSupPr>
                          <m:ctrlP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𝑥</m:t>
                          </m:r>
                        </m:e>
                        <m:sup>
                          <m:r>
                            <a:rPr lang="en-US" i="1">
                              <a:latin typeface="Cambria Math" panose="02040503050406030204" pitchFamily="18" charset="0"/>
                              <a:ea typeface="Cambria Math" panose="02040503050406030204" pitchFamily="18" charset="0"/>
                            </a:rPr>
                            <m:t>𝑘</m:t>
                          </m:r>
                        </m:sup>
                      </m:sSup>
                      <m:r>
                        <a:rPr lang="en-US" i="1">
                          <a:latin typeface="Cambria Math" panose="02040503050406030204" pitchFamily="18" charset="0"/>
                          <a:ea typeface="Cambria Math" panose="02040503050406030204" pitchFamily="18" charset="0"/>
                        </a:rPr>
                        <m:t>)</m:t>
                      </m:r>
                    </m:oMath>
                  </m:oMathPara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Let</a:t>
                </a:r>
                <a:br>
                  <a:rPr lang="en-US" dirty="0"/>
                </a:br>
                <a:r>
                  <a:rPr lang="en-US" sz="1200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∑"/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𝑁</m:t>
                        </m:r>
                      </m:sup>
                      <m:e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𝜔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b>
                          <m:sSub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𝑆</m:t>
                            </m:r>
                          </m:e>
                          <m:sub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𝑛</m:t>
                            </m:r>
                          </m:sub>
                        </m:sSub>
                        <m:sSup>
                          <m:sSupPr>
                            <m:ctrlP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sz="1800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</m:sup>
                        </m:sSup>
                      </m:e>
                    </m:nary>
                  </m:oMath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sz="1800" b="0" dirty="0"/>
                </a:br>
                <a14:m>
                  <m:oMath xmlns:m="http://schemas.openxmlformats.org/officeDocument/2006/math">
                    <m:r>
                      <a:rPr lang="en-US" sz="1800" i="1">
                        <a:latin typeface="Cambria Math" panose="02040503050406030204" pitchFamily="18" charset="0"/>
                      </a:rPr>
                      <m:t>𝜏</m:t>
                    </m:r>
                    <m:d>
                      <m:d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sz="1800" i="1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limLow>
                      <m:limLow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limLowPr>
                      <m:e>
                        <m:groupChr>
                          <m:groupChrPr>
                            <m:chr m:val="⏟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groupChrPr>
                          <m:e>
                            <m:f>
                              <m:f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fPr>
                              <m:num>
                                <m:nary>
                                  <m:naryPr>
                                    <m:chr m:val="∑"/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naryPr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=</m:t>
                                    </m:r>
                                    <m:r>
                                      <m:rPr>
                                        <m:brk m:alnAt="23"/>
                                      </m:r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1</m:t>
                                    </m:r>
                                  </m:sub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𝑁</m:t>
                                    </m:r>
                                  </m:sup>
                                  <m:e>
                                    <m:sSub>
                                      <m:sSub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𝜔</m:t>
                                        </m:r>
                                      </m:e>
                                      <m:sub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𝑛</m:t>
                                        </m:r>
                                      </m:sub>
                                    </m:sSub>
                                    <m:sSup>
                                      <m:sSupPr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p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>
                                              <m:sSub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</m:sSub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|</m:t>
                                        </m:r>
                                      </m:e>
                                      <m:sup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2</m:t>
                                        </m:r>
                                      </m:sup>
                                    </m:sSup>
                                  </m:e>
                                </m:nary>
                              </m:num>
                              <m:den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𝑇𝑥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−</m:t>
                                        </m:r>
                                        <m: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|</m:t>
                                    </m:r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den>
                            </m:f>
                          </m:e>
                        </m:groupChr>
                      </m:e>
                      <m:lim>
                        <m:sSub>
                          <m:sSub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𝜎</m:t>
                            </m:r>
                          </m:e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𝑠𝑖𝑚</m:t>
                            </m:r>
                          </m:sub>
                        </m:sSub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)</m:t>
                        </m:r>
                      </m:lim>
                    </m:limLow>
                    <m:r>
                      <a:rPr lang="en-US" sz="1800" i="1">
                        <a:latin typeface="Cambria Math" panose="02040503050406030204" pitchFamily="18" charset="0"/>
                      </a:rPr>
                      <m:t>+</m:t>
                    </m:r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</m:num>
                      <m:den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𝑚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800" i="1">
                            <a:latin typeface="Cambria Math" panose="02040503050406030204" pitchFamily="18" charset="0"/>
                          </a:rPr>
                          <m:t>1</m:t>
                        </m:r>
                      </m:den>
                    </m:f>
                    <m:f>
                      <m:fPr>
                        <m:ctrlPr>
                          <a:rPr lang="en-US" sz="1800" i="1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nary>
                          <m:naryPr>
                            <m:chr m:val="∑"/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naryPr>
                          <m:sub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𝑛</m:t>
                            </m:r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=</m:t>
                            </m:r>
                            <m:r>
                              <m:rPr>
                                <m:brk m:alnAt="23"/>
                              </m:rPr>
                              <a:rPr lang="en-US" sz="1800" i="1">
                                <a:latin typeface="Cambria Math" panose="02040503050406030204" pitchFamily="18" charset="0"/>
                              </a:rPr>
                              <m:t>1</m:t>
                            </m:r>
                          </m:sub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𝑁</m:t>
                            </m:r>
                          </m:sup>
                          <m:e>
                            <m:sSub>
                              <m:sSubPr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𝜔</m:t>
                                </m:r>
                              </m:e>
                              <m: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𝑛</m:t>
                                </m:r>
                              </m:sub>
                            </m:sSub>
                            <m:nary>
                              <m:naryPr>
                                <m:chr m:val="∑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naryPr>
                              <m:sub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=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1</m:t>
                                </m:r>
                                <m:r>
                                  <m:rPr>
                                    <m:brk m:alnAt="23"/>
                                  </m:r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 </m:t>
                                </m:r>
                              </m:sub>
                              <m:sup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𝐽</m:t>
                                    </m:r>
                                  </m:e>
                                  <m:sub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𝑛</m:t>
                                    </m:r>
                                  </m:sub>
                                </m:sSub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</m:sup>
                              <m:e>
                                <m:sSup>
                                  <m:sSupPr>
                                    <m:ctrlP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</m:ctrlPr>
                                  </m:sSupPr>
                                  <m:e>
                                    <m:d>
                                      <m:dPr>
                                        <m:begChr m:val="|"/>
                                        <m:endChr m:val="|"/>
                                        <m:ctrlPr>
                                          <a:rPr lang="en-US" sz="1800" i="1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d>
                                          <m:dPr>
                                            <m:begChr m:val="|"/>
                                            <m:endChr m:val="|"/>
                                            <m:ctrlP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</m:ctrlPr>
                                          </m:dPr>
                                          <m:e>
                                            <m:sSubSup>
                                              <m:sSubSup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−</m:t>
                                            </m:r>
                                            <m:sSubSup>
                                              <m:sSubSupPr>
                                                <m:ctrlP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</m:ctrlPr>
                                              </m:sSubSupPr>
                                              <m:e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𝑆</m:t>
                                                </m:r>
                                              </m:e>
                                              <m:sub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𝑛</m:t>
                                                </m:r>
                                              </m:sub>
                                              <m:sup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𝑖</m:t>
                                                </m:r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−</m:t>
                                                </m:r>
                                                <m:r>
                                                  <a:rPr lang="en-US" sz="1800" i="1">
                                                    <a:latin typeface="Cambria Math" panose="02040503050406030204" pitchFamily="18" charset="0"/>
                                                  </a:rPr>
                                                  <m:t>1</m:t>
                                                </m:r>
                                              </m:sup>
                                            </m:sSubSup>
                                            <m:r>
                                              <a:rPr lang="en-US" sz="1800" i="1">
                                                <a:latin typeface="Cambria Math" panose="02040503050406030204" pitchFamily="18" charset="0"/>
                                              </a:rPr>
                                              <m:t>𝑥</m:t>
                                            </m:r>
                                          </m:e>
                                        </m:d>
                                      </m:e>
                                    </m:d>
                                  </m:e>
                                  <m:sup>
                                    <m:r>
                                      <a:rPr lang="en-US" sz="1800" i="1">
                                        <a:latin typeface="Cambria Math" panose="02040503050406030204" pitchFamily="18" charset="0"/>
                                      </a:rPr>
                                      <m:t>2</m:t>
                                    </m:r>
                                  </m:sup>
                                </m:sSup>
                              </m:e>
                            </m:nary>
                          </m:e>
                        </m:nary>
                      </m:num>
                      <m:den>
                        <m:sSup>
                          <m:sSupPr>
                            <m:ctrlPr>
                              <a:rPr lang="en-US" sz="1800" i="1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  <m:d>
                              <m:dPr>
                                <m:begChr m:val="|"/>
                                <m:endChr m:val="|"/>
                                <m:ctrlPr>
                                  <a:rPr lang="en-US" sz="1800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𝑇𝑥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−</m:t>
                                </m:r>
                                <m:r>
                                  <a:rPr lang="en-US" sz="1800" i="1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sz="1800" i="1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p>
                    </m:sSubSup>
                  </m:oMath>
                </a14:m>
                <a:r>
                  <a:rPr lang="en-US" dirty="0"/>
                  <a:t> is the product of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</m:oMath>
                </a14:m>
                <a:r>
                  <a:rPr lang="en-US" dirty="0"/>
                  <a:t> first operators from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𝐽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 is the length of the longest string.</a:t>
                </a:r>
              </a:p>
              <a:p>
                <a:r>
                  <a:rPr lang="en-US" dirty="0"/>
                  <a:t>Can be deduced from </a:t>
                </a:r>
                <a:r>
                  <a:rPr lang="en-US" dirty="0" err="1"/>
                  <a:t>Nikazad</a:t>
                </a:r>
                <a:r>
                  <a:rPr lang="en-US" dirty="0"/>
                  <a:t>, </a:t>
                </a:r>
                <a:r>
                  <a:rPr lang="en-US" dirty="0" err="1"/>
                  <a:t>Mirzapour</a:t>
                </a:r>
                <a:r>
                  <a:rPr lang="en-US" dirty="0"/>
                  <a:t> 2017.</a:t>
                </a:r>
              </a:p>
              <a:p>
                <a:r>
                  <a:rPr lang="en-US" b="1" dirty="0"/>
                  <a:t>Linear rate of convergence was not known.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70725C0-72FC-4245-B7D3-224E78E5041A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8210550" cy="4351338"/>
              </a:xfrm>
              <a:blipFill>
                <a:blip r:embed="rId3"/>
                <a:stretch>
                  <a:fillRect l="-742" b="-532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23E8377B-C431-47DE-9B27-CAEBC704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0E39B633-9072-4F81-ABD9-E99300FCD1EC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18/28</a:t>
            </a:r>
          </a:p>
        </p:txBody>
      </p:sp>
    </p:spTree>
    <p:extLst>
      <p:ext uri="{BB962C8B-B14F-4D97-AF65-F5344CB8AC3E}">
        <p14:creationId xmlns:p14="http://schemas.microsoft.com/office/powerpoint/2010/main" val="331039580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>
            <a:extLst>
              <a:ext uri="{FF2B5EF4-FFF2-40B4-BE49-F238E27FC236}">
                <a16:creationId xmlns:a16="http://schemas.microsoft.com/office/drawing/2014/main" id="{241EAEA5-AF35-4236-93B4-4D7F2006C53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Goals</a:t>
            </a:r>
          </a:p>
        </p:txBody>
      </p:sp>
      <p:sp>
        <p:nvSpPr>
          <p:cNvPr id="5123" name="Rectangle 3">
            <a:extLst>
              <a:ext uri="{FF2B5EF4-FFF2-40B4-BE49-F238E27FC236}">
                <a16:creationId xmlns:a16="http://schemas.microsoft.com/office/drawing/2014/main" id="{E31512F8-F963-4B4F-9464-F083CFF0F98C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pPr>
              <a:buFont typeface="Arial" panose="020B0604020202020204" pitchFamily="34" charset="0"/>
              <a:buNone/>
            </a:pPr>
            <a:r>
              <a:rPr lang="en-US" altLang="en-US" dirty="0"/>
              <a:t>The project deals with fixed point algorithms. The goal of the project is twofold: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Investigate theoretically "</a:t>
            </a:r>
            <a:r>
              <a:rPr lang="en-US" altLang="en-US" b="1" dirty="0"/>
              <a:t>extrapolation</a:t>
            </a:r>
            <a:r>
              <a:rPr lang="en-US" altLang="en-US" dirty="0"/>
              <a:t>" - allows</a:t>
            </a:r>
            <a:br>
              <a:rPr lang="en-US" altLang="en-US" dirty="0"/>
            </a:br>
            <a:r>
              <a:rPr lang="en-US" altLang="en-US" dirty="0"/>
              <a:t>the algorithms to take bigger steps and hopefully accelerate their convergence.</a:t>
            </a:r>
            <a:br>
              <a:rPr lang="en-US" altLang="en-US" dirty="0"/>
            </a:b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Develop a library for MATLAB which will allow researchers in the field to devise and experiment with different projection methods.</a:t>
            </a:r>
            <a:br>
              <a:rPr lang="en-US" altLang="en-US" dirty="0"/>
            </a:br>
            <a:endParaRPr lang="en-US" altLang="en-US" dirty="0"/>
          </a:p>
        </p:txBody>
      </p:sp>
      <p:pic>
        <p:nvPicPr>
          <p:cNvPr id="5124" name="Picture 4">
            <a:extLst>
              <a:ext uri="{FF2B5EF4-FFF2-40B4-BE49-F238E27FC236}">
                <a16:creationId xmlns:a16="http://schemas.microsoft.com/office/drawing/2014/main" id="{E71C4282-4E8E-4ADA-AB59-1ED3A2342FD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ED4D0234-E9F8-499B-9028-80E9C46DFC4F}"/>
              </a:ext>
            </a:extLst>
          </p:cNvPr>
          <p:cNvSpPr txBox="1"/>
          <p:nvPr/>
        </p:nvSpPr>
        <p:spPr>
          <a:xfrm>
            <a:off x="425925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1/28</a:t>
            </a:r>
          </a:p>
        </p:txBody>
      </p:sp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D89-614C-428D-AC31-081FE7D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Main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8377B-C431-47DE-9B27-CAEBC704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D04E4-752E-4E34-AFC3-3317822C6C33}"/>
              </a:ext>
            </a:extLst>
          </p:cNvPr>
          <p:cNvSpPr txBox="1"/>
          <p:nvPr/>
        </p:nvSpPr>
        <p:spPr>
          <a:xfrm>
            <a:off x="457200" y="1600200"/>
            <a:ext cx="8828507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b="0" i="1" dirty="0">
              <a:latin typeface="Cambria Math" panose="02040503050406030204" pitchFamily="18" charset="0"/>
            </a:endParaRPr>
          </a:p>
          <a:p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50343C-EC31-4DDA-8810-74AFBB835931}"/>
                  </a:ext>
                </a:extLst>
              </p:cNvPr>
              <p:cNvSpPr/>
              <p:nvPr/>
            </p:nvSpPr>
            <p:spPr>
              <a:xfrm>
                <a:off x="685800" y="2910641"/>
                <a:ext cx="7886700" cy="318535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>
                <a:spAutoFit/>
              </a:bodyPr>
              <a:lstStyle/>
              <a:p>
                <a:pPr/>
                <a:r>
                  <a:rPr lang="en-US" b="1" dirty="0"/>
                  <a:t>Theorem 1:</a:t>
                </a:r>
                <a:r>
                  <a:rPr lang="en-US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𝑇𝑥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where</a:t>
                </a:r>
                <a:br>
                  <a:rPr lang="en-US" dirty="0"/>
                </a:br>
                <a:br>
                  <a:rPr lang="en-US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i="1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limLow>
                        <m:limLow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sSub>
                            <m:sSubPr>
                              <m:ctrlP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𝜎</m:t>
                              </m:r>
                            </m:e>
                            <m:sub>
                              <m:r>
                                <a:rPr lang="en-US" b="0" i="1" smtClean="0">
                                  <a:latin typeface="Cambria Math" panose="02040503050406030204" pitchFamily="18" charset="0"/>
                                </a:rPr>
                                <m:t>𝑠𝑖𝑚</m:t>
                              </m:r>
                            </m:sub>
                          </m:sSub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en-US" i="1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i="1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𝑇𝑥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i="1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US" b="1" dirty="0"/>
                </a:br>
                <a:br>
                  <a:rPr lang="en-US" b="1" dirty="0"/>
                </a:br>
                <a:r>
                  <a:rPr lang="en-US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b="1" dirty="0"/>
                  <a:t> </a:t>
                </a:r>
                <a:r>
                  <a:rPr lang="en-US" dirty="0"/>
                  <a:t>is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dirty="0"/>
                  <a:t>-SQNE, where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𝐹𝑖𝑥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b="1" dirty="0"/>
                  <a:t>. </a:t>
                </a:r>
                <a:r>
                  <a:rPr lang="en-US" dirty="0"/>
                  <a:t>That is, we have</a:t>
                </a:r>
                <a:br>
                  <a:rPr lang="en-US" dirty="0"/>
                </a:br>
                <a:br>
                  <a:rPr lang="en-US" dirty="0"/>
                </a:br>
                <a:r>
                  <a:rPr lang="en-US" dirty="0"/>
                  <a:t>                         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0" smtClean="0">
                        <a:latin typeface="Cambria Math" panose="02040503050406030204" pitchFamily="18" charset="0"/>
                      </a:rPr>
                      <m:t> 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 −</m:t>
                    </m:r>
                    <m:f>
                      <m:f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𝑚</m:t>
                        </m:r>
                      </m:den>
                    </m:f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,         ∀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3" name="Rectangle 2">
                <a:extLst>
                  <a:ext uri="{FF2B5EF4-FFF2-40B4-BE49-F238E27FC236}">
                    <a16:creationId xmlns:a16="http://schemas.microsoft.com/office/drawing/2014/main" id="{2A50343C-EC31-4DDA-8810-74AFBB83593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85800" y="2910641"/>
                <a:ext cx="7886700" cy="3185359"/>
              </a:xfrm>
              <a:prstGeom prst="rect">
                <a:avLst/>
              </a:prstGeom>
              <a:blipFill>
                <a:blip r:embed="rId4"/>
                <a:stretch>
                  <a:fillRect l="-618" t="-76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DE9A7DD-324C-48A8-A3D4-09FF17709693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19/28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3CB976-D9C7-4756-A99F-48636534D9D1}"/>
                  </a:ext>
                </a:extLst>
              </p:cNvPr>
              <p:cNvSpPr/>
              <p:nvPr/>
            </p:nvSpPr>
            <p:spPr>
              <a:xfrm>
                <a:off x="609600" y="1426987"/>
                <a:ext cx="8032024" cy="134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100" dirty="0"/>
                  <a:t>Setting: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100" dirty="0"/>
                  <a:t> -projections,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⋂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100" dirty="0"/>
                  <a:t>,</a:t>
                </a:r>
                <a:br>
                  <a:rPr lang="en-US" sz="2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≔ </m:t>
                      </m:r>
                      <m:nary>
                        <m:naryPr>
                          <m:chr m:val="∑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863CB976-D9C7-4756-A99F-48636534D9D1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6987"/>
                <a:ext cx="8032024" cy="1341842"/>
              </a:xfrm>
              <a:prstGeom prst="rect">
                <a:avLst/>
              </a:prstGeom>
              <a:blipFill>
                <a:blip r:embed="rId5"/>
                <a:stretch>
                  <a:fillRect l="-910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10545828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D89-614C-428D-AC31-081FE7D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Main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8377B-C431-47DE-9B27-CAEBC704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70D04E4-752E-4E34-AFC3-3317822C6C33}"/>
              </a:ext>
            </a:extLst>
          </p:cNvPr>
          <p:cNvSpPr txBox="1"/>
          <p:nvPr/>
        </p:nvSpPr>
        <p:spPr>
          <a:xfrm>
            <a:off x="1447800" y="2225500"/>
            <a:ext cx="8828507" cy="332398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en-US" sz="2100" dirty="0"/>
          </a:p>
          <a:p>
            <a:endParaRPr lang="en-US" sz="2100" b="0" i="1" dirty="0">
              <a:latin typeface="Cambria Math" panose="02040503050406030204" pitchFamily="18" charset="0"/>
            </a:endParaRPr>
          </a:p>
          <a:p>
            <a:endParaRPr lang="en-US" sz="2100" i="1" dirty="0">
              <a:latin typeface="Cambria Math" panose="02040503050406030204" pitchFamily="18" charset="0"/>
            </a:endParaRPr>
          </a:p>
          <a:p>
            <a:endParaRPr lang="en-US" sz="2100" b="0" i="1" dirty="0">
              <a:latin typeface="Cambria Math" panose="02040503050406030204" pitchFamily="18" charset="0"/>
            </a:endParaRPr>
          </a:p>
          <a:p>
            <a:endParaRPr lang="en-US" sz="2100" i="1" dirty="0">
              <a:latin typeface="Cambria Math" panose="02040503050406030204" pitchFamily="18" charset="0"/>
            </a:endParaRPr>
          </a:p>
          <a:p>
            <a:endParaRPr lang="en-US" sz="2100" b="0" i="1" dirty="0">
              <a:latin typeface="Cambria Math" panose="02040503050406030204" pitchFamily="18" charset="0"/>
            </a:endParaRPr>
          </a:p>
          <a:p>
            <a:endParaRPr lang="en-US" sz="2100" i="1" dirty="0">
              <a:latin typeface="Cambria Math" panose="02040503050406030204" pitchFamily="18" charset="0"/>
            </a:endParaRPr>
          </a:p>
          <a:p>
            <a:endParaRPr lang="en-US" sz="2100" b="0" i="1" dirty="0">
              <a:latin typeface="Cambria Math" panose="02040503050406030204" pitchFamily="18" charset="0"/>
            </a:endParaRPr>
          </a:p>
          <a:p>
            <a:r>
              <a:rPr lang="en-US" sz="2100" b="1" dirty="0">
                <a:latin typeface="Cambria Math" panose="02040503050406030204" pitchFamily="18" charset="0"/>
              </a:rPr>
              <a:t>Corollary:</a:t>
            </a:r>
            <a:r>
              <a:rPr lang="en-US" sz="2100" dirty="0">
                <a:latin typeface="Cambria Math" panose="02040503050406030204" pitchFamily="18" charset="0"/>
              </a:rPr>
              <a:t> extrapolated SA methods converge linearly!</a:t>
            </a:r>
            <a:endParaRPr lang="en-US" sz="2100" b="1" dirty="0">
              <a:latin typeface="Cambria Math" panose="02040503050406030204" pitchFamily="18" charset="0"/>
            </a:endParaRPr>
          </a:p>
          <a:p>
            <a:endParaRPr lang="en-US" sz="2100" dirty="0"/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D9F12D-25AF-40CD-B5DB-53D9A7E1884A}"/>
                  </a:ext>
                </a:extLst>
              </p:cNvPr>
              <p:cNvSpPr txBox="1"/>
              <p:nvPr/>
            </p:nvSpPr>
            <p:spPr>
              <a:xfrm>
                <a:off x="609600" y="2868652"/>
                <a:ext cx="8032024" cy="18306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pPr/>
                <a:r>
                  <a:rPr lang="en-US" sz="1800" b="1" dirty="0"/>
                  <a:t>Theorem 2:</a:t>
                </a:r>
                <a:r>
                  <a:rPr lang="en-US" sz="1800" dirty="0"/>
                  <a:t> Assume that the family </a:t>
                </a:r>
                <a14:m>
                  <m:oMath xmlns:m="http://schemas.openxmlformats.org/officeDocument/2006/math">
                    <m:r>
                      <a:rPr lang="en-US" i="1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i="1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satisfies some regularity conditions. </a:t>
                </a:r>
                <a:r>
                  <a:rPr lang="en-US" sz="1800" dirty="0"/>
                  <a:t>Then for any bounded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800" dirty="0"/>
                  <a:t>,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such that</a:t>
                </a:r>
                <a:br>
                  <a:rPr lang="en-US" sz="1800" dirty="0"/>
                </a:b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sz="180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d>
                            <m:dPr>
                              <m:begChr m:val="|"/>
                              <m:endChr m:val="|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𝑇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𝜏</m:t>
                                  </m:r>
                                </m:sub>
                              </m:s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</m:e>
                          </m:d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,  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 </m:t>
                      </m:r>
                    </m:oMath>
                  </m:oMathPara>
                </a14:m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D9F12D-25AF-40CD-B5DB-53D9A7E18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2868652"/>
                <a:ext cx="8032024" cy="1830629"/>
              </a:xfrm>
              <a:prstGeom prst="rect">
                <a:avLst/>
              </a:prstGeom>
              <a:blipFill>
                <a:blip r:embed="rId4"/>
                <a:stretch>
                  <a:fillRect l="-530" t="-1656" r="-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431B82-CD66-4C90-A987-D08A8E3535EA}"/>
                  </a:ext>
                </a:extLst>
              </p:cNvPr>
              <p:cNvSpPr/>
              <p:nvPr/>
            </p:nvSpPr>
            <p:spPr>
              <a:xfrm>
                <a:off x="609600" y="1426987"/>
                <a:ext cx="8032024" cy="1341842"/>
              </a:xfrm>
              <a:prstGeom prst="rect">
                <a:avLst/>
              </a:prstGeom>
            </p:spPr>
            <p:txBody>
              <a:bodyPr wrap="square">
                <a:spAutoFit/>
              </a:bodyPr>
              <a:lstStyle/>
              <a:p>
                <a:pPr/>
                <a:r>
                  <a:rPr lang="en-US" sz="2100" dirty="0"/>
                  <a:t>Setting: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100" dirty="0"/>
                  <a:t> -projections, </a:t>
                </a:r>
                <a14:m>
                  <m:oMath xmlns:m="http://schemas.openxmlformats.org/officeDocument/2006/math">
                    <m:r>
                      <a:rPr lang="en-US" sz="2100" i="1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⋂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100" i="1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100" i="1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100" i="1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100" dirty="0"/>
                  <a:t>,</a:t>
                </a:r>
                <a:br>
                  <a:rPr lang="en-US" sz="2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i="1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i="1">
                          <a:latin typeface="Cambria Math" panose="02040503050406030204" pitchFamily="18" charset="0"/>
                        </a:rPr>
                        <m:t>≔ </m:t>
                      </m:r>
                      <m:nary>
                        <m:naryPr>
                          <m:chr m:val="∑"/>
                          <m:ctrlPr>
                            <a:rPr lang="en-US" sz="2100" i="1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sz="2100" i="1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100" i="1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i="1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i="1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9" name="Rectangle 8">
                <a:extLst>
                  <a:ext uri="{FF2B5EF4-FFF2-40B4-BE49-F238E27FC236}">
                    <a16:creationId xmlns:a16="http://schemas.microsoft.com/office/drawing/2014/main" id="{25431B82-CD66-4C90-A987-D08A8E3535EA}"/>
                  </a:ext>
                </a:extLst>
              </p:cNvPr>
              <p:cNvSpPr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09600" y="1426987"/>
                <a:ext cx="8032024" cy="1341842"/>
              </a:xfrm>
              <a:prstGeom prst="rect">
                <a:avLst/>
              </a:prstGeom>
              <a:blipFill>
                <a:blip r:embed="rId5"/>
                <a:stretch>
                  <a:fillRect l="-910" t="-136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8" name="TextBox 7">
            <a:extLst>
              <a:ext uri="{FF2B5EF4-FFF2-40B4-BE49-F238E27FC236}">
                <a16:creationId xmlns:a16="http://schemas.microsoft.com/office/drawing/2014/main" id="{C43A46E3-DBF7-487C-952F-8DDA964B697B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20/28</a:t>
            </a:r>
          </a:p>
        </p:txBody>
      </p:sp>
    </p:spTree>
    <p:extLst>
      <p:ext uri="{BB962C8B-B14F-4D97-AF65-F5344CB8AC3E}">
        <p14:creationId xmlns:p14="http://schemas.microsoft.com/office/powerpoint/2010/main" val="355302238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CC173F5-1500-4548-B982-F99980D3F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MATLAB Library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BDDA6CE5-7ABD-4247-88B3-B88C42A4CA5B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4"/>
            <a:ext cx="7886700" cy="4663044"/>
          </a:xfrm>
        </p:spPr>
        <p:txBody>
          <a:bodyPr>
            <a:normAutofit/>
          </a:bodyPr>
          <a:lstStyle/>
          <a:p>
            <a:r>
              <a:rPr lang="en-US" altLang="en-US" dirty="0"/>
              <a:t>Goal: Develop a library for MATLAB which will allow researchers in the field to devise and experiment with different projection methods.</a:t>
            </a:r>
            <a:br>
              <a:rPr lang="en-US" altLang="en-US" dirty="0"/>
            </a:br>
            <a:endParaRPr lang="en-US" altLang="en-US" dirty="0"/>
          </a:p>
          <a:p>
            <a:r>
              <a:rPr lang="en-US" altLang="en-US" dirty="0"/>
              <a:t>Design philosophy: </a:t>
            </a:r>
            <a:br>
              <a:rPr lang="en-US" altLang="en-US" dirty="0"/>
            </a:br>
            <a:r>
              <a:rPr lang="en-US" altLang="en-US" sz="1200" dirty="0"/>
              <a:t> </a:t>
            </a:r>
          </a:p>
          <a:p>
            <a:pPr lvl="1"/>
            <a:r>
              <a:rPr lang="en-US" altLang="en-US" sz="1700" u="sng" dirty="0"/>
              <a:t>Modularity:</a:t>
            </a:r>
            <a:r>
              <a:rPr lang="en-US" altLang="en-US" sz="1700" dirty="0"/>
              <a:t> Independent modules.</a:t>
            </a:r>
            <a:br>
              <a:rPr lang="en-US" altLang="en-US" sz="1700" dirty="0"/>
            </a:br>
            <a:r>
              <a:rPr lang="en-US" altLang="en-US" sz="1200" dirty="0"/>
              <a:t> </a:t>
            </a:r>
          </a:p>
          <a:p>
            <a:pPr lvl="1"/>
            <a:r>
              <a:rPr lang="en-US" altLang="en-US" sz="1700" u="sng" dirty="0"/>
              <a:t>Abstraction:</a:t>
            </a:r>
            <a:r>
              <a:rPr lang="en-US" altLang="en-US" sz="1700" dirty="0"/>
              <a:t>  Simple API.</a:t>
            </a:r>
            <a:br>
              <a:rPr lang="en-US" altLang="en-US" sz="1700" dirty="0"/>
            </a:br>
            <a:r>
              <a:rPr lang="en-US" altLang="en-US" sz="1200" dirty="0"/>
              <a:t> </a:t>
            </a:r>
          </a:p>
          <a:p>
            <a:pPr lvl="1"/>
            <a:r>
              <a:rPr lang="en-US" altLang="en-US" sz="1700" u="sng" dirty="0"/>
              <a:t>Ease of use:</a:t>
            </a:r>
            <a:r>
              <a:rPr lang="en-US" altLang="en-US" sz="1700" dirty="0"/>
              <a:t> Mild learning curve for using and extending the library.</a:t>
            </a:r>
            <a:br>
              <a:rPr lang="en-US" altLang="en-US" sz="1700" dirty="0"/>
            </a:br>
            <a:endParaRPr lang="en-US" altLang="en-US" sz="1700" dirty="0"/>
          </a:p>
          <a:p>
            <a:r>
              <a:rPr lang="en-US" altLang="en-US" dirty="0"/>
              <a:t>Separation of concerns. Two layers: “Theory” and “Experiment”.</a:t>
            </a:r>
            <a:br>
              <a:rPr lang="en-US" altLang="en-US" dirty="0"/>
            </a:br>
            <a:r>
              <a:rPr lang="en-US" altLang="en-US" sz="1200" dirty="0"/>
              <a:t> </a:t>
            </a:r>
          </a:p>
          <a:p>
            <a:pPr lvl="1"/>
            <a:r>
              <a:rPr lang="en-US" altLang="en-US" sz="1700" u="sng" dirty="0"/>
              <a:t>Theory:</a:t>
            </a:r>
            <a:r>
              <a:rPr lang="en-US" altLang="en-US" sz="1700" dirty="0"/>
              <a:t> Mathematical Objects, Plotting.</a:t>
            </a:r>
            <a:br>
              <a:rPr lang="en-US" altLang="en-US" sz="1700" dirty="0"/>
            </a:br>
            <a:r>
              <a:rPr lang="en-US" altLang="en-US" sz="1200" dirty="0"/>
              <a:t> </a:t>
            </a:r>
          </a:p>
          <a:p>
            <a:pPr lvl="1"/>
            <a:r>
              <a:rPr lang="en-US" altLang="en-US" sz="1700" u="sng" dirty="0"/>
              <a:t>Experiment:</a:t>
            </a:r>
            <a:r>
              <a:rPr lang="en-US" altLang="en-US" sz="1700" dirty="0"/>
              <a:t> Problems, Algorithms, Data management</a:t>
            </a:r>
            <a:r>
              <a:rPr lang="en-US" altLang="en-US" sz="1400" dirty="0"/>
              <a:t>.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C25289C-F94A-402F-98C4-EAEC9B1BFCB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B3A04A83-E98B-4D5A-9A36-C92BBDBA0C54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21/28</a:t>
            </a:r>
          </a:p>
        </p:txBody>
      </p:sp>
    </p:spTree>
    <p:extLst>
      <p:ext uri="{BB962C8B-B14F-4D97-AF65-F5344CB8AC3E}">
        <p14:creationId xmlns:p14="http://schemas.microsoft.com/office/powerpoint/2010/main" val="260644051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AF6DE695-82E3-41C4-8FA0-4F975BC7B708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Architecture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BE4439BA-5ED7-4CDC-B748-25C28643AFF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7673C6C4-DD88-4D77-8D93-A04C1F3CFF9C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22/28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F62D71B9-5A1B-4232-9F51-D187C0236951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95350" y="1416627"/>
            <a:ext cx="7353300" cy="4867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289693392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488A9715-3F4B-4E06-ADA3-31E190AEFBDA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Workflow: Scripts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FD19FD6-E3B7-4469-8514-85C2309B19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EAA4E94-F6D7-4F6A-BC15-F3D7E0C040C1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23/28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00BADFC7-CC9C-4BEA-9AC7-F774672838F0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05100" y="1732829"/>
            <a:ext cx="3733800" cy="466434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84821447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72FD-6A94-4DB6-B7DF-F9572458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4F4E87-0F2C-4730-8122-70880B1E5B59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28650" y="1825625"/>
            <a:ext cx="7886700" cy="3815882"/>
          </a:xfrm>
        </p:spPr>
        <p:txBody>
          <a:bodyPr>
            <a:normAutofit/>
          </a:bodyPr>
          <a:lstStyle/>
          <a:p>
            <a:r>
              <a:rPr lang="en-US" dirty="0"/>
              <a:t>We study performance on image reconstruction from projections.</a:t>
            </a:r>
            <a:br>
              <a:rPr lang="en-US" dirty="0"/>
            </a:br>
            <a:endParaRPr lang="en-US" dirty="0"/>
          </a:p>
          <a:p>
            <a:r>
              <a:rPr lang="en-US" dirty="0"/>
              <a:t>Data – 30 rescaled images from [1,2].</a:t>
            </a:r>
            <a:br>
              <a:rPr lang="en-US" dirty="0"/>
            </a:br>
            <a:endParaRPr lang="en-US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C732323C-BD32-4847-9461-64FF0061F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52FF9A8-A995-4668-8677-4E3D453D8FB4}"/>
              </a:ext>
            </a:extLst>
          </p:cNvPr>
          <p:cNvSpPr txBox="1"/>
          <p:nvPr/>
        </p:nvSpPr>
        <p:spPr>
          <a:xfrm>
            <a:off x="13855" y="5641507"/>
            <a:ext cx="7242495" cy="95410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sz="1400" dirty="0"/>
              <a:t>[1] N. </a:t>
            </a:r>
            <a:r>
              <a:rPr lang="en-US" sz="1400" dirty="0" err="1"/>
              <a:t>Asuni</a:t>
            </a:r>
            <a:r>
              <a:rPr lang="en-US" sz="1400" dirty="0"/>
              <a:t> and A. </a:t>
            </a:r>
            <a:r>
              <a:rPr lang="en-US" sz="1400" dirty="0" err="1"/>
              <a:t>Giachetti</a:t>
            </a:r>
            <a:r>
              <a:rPr lang="en-US" sz="1400" dirty="0"/>
              <a:t>, </a:t>
            </a:r>
            <a:r>
              <a:rPr lang="en-US" sz="1400" dirty="0" err="1"/>
              <a:t>Testimages</a:t>
            </a:r>
            <a:r>
              <a:rPr lang="en-US" sz="1400" dirty="0"/>
              <a:t>: a large-scale archive for testing visual devices and basic</a:t>
            </a:r>
          </a:p>
          <a:p>
            <a:r>
              <a:rPr lang="en-US" sz="1400" dirty="0"/>
              <a:t>image processing algorithms, </a:t>
            </a:r>
            <a:r>
              <a:rPr lang="en-US" sz="1400" i="1" dirty="0"/>
              <a:t>STAG - Smart Tools &amp; Apps for Graphics Conference </a:t>
            </a:r>
            <a:r>
              <a:rPr lang="en-US" sz="1400" dirty="0"/>
              <a:t>(2014).</a:t>
            </a:r>
          </a:p>
          <a:p>
            <a:r>
              <a:rPr lang="en-US" sz="1400" dirty="0"/>
              <a:t>[2] N. </a:t>
            </a:r>
            <a:r>
              <a:rPr lang="en-US" sz="1400" dirty="0" err="1"/>
              <a:t>Asuni</a:t>
            </a:r>
            <a:r>
              <a:rPr lang="en-US" sz="1400" dirty="0"/>
              <a:t> and A. </a:t>
            </a:r>
            <a:r>
              <a:rPr lang="en-US" sz="1400" dirty="0" err="1"/>
              <a:t>Giachetti</a:t>
            </a:r>
            <a:r>
              <a:rPr lang="en-US" sz="1400" dirty="0"/>
              <a:t>, </a:t>
            </a:r>
            <a:r>
              <a:rPr lang="en-US" sz="1400" dirty="0" err="1"/>
              <a:t>Testimages</a:t>
            </a:r>
            <a:r>
              <a:rPr lang="en-US" sz="1400" dirty="0"/>
              <a:t>: A large data archive for display and algorithm testing,</a:t>
            </a:r>
          </a:p>
          <a:p>
            <a:r>
              <a:rPr lang="en-US" sz="1400" i="1" dirty="0"/>
              <a:t>Journal of Graphics Tools </a:t>
            </a:r>
            <a:r>
              <a:rPr lang="en-US" sz="1400" b="1" dirty="0"/>
              <a:t>17 </a:t>
            </a:r>
            <a:r>
              <a:rPr lang="en-US" sz="1400" dirty="0"/>
              <a:t>(2015), 113-125.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40F3C58-405A-4B26-9E7D-D474B0E9C453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24/28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CD070306-EA0E-4C2D-AD4E-01DAD1C286CD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3070649"/>
            <a:ext cx="4518821" cy="257085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03333876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72FD-6A94-4DB6-B7DF-F9572458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F4E87-0F2C-4730-8122-70880B1E5B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3815882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Images are given by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𝑓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["/>
                            <m:endChr m:val="]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32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→</m:t>
                    </m:r>
                    <m:d>
                      <m:dPr>
                        <m:begChr m:val="["/>
                        <m:endChr m:val="]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angles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and displacements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we compute the discrete Radon transform:</a:t>
                </a:r>
                <a:br>
                  <a:rPr lang="en-US" dirty="0"/>
                </a:b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sz="1600" i="1">
                        <a:latin typeface="Cambria Math" panose="02040503050406030204" pitchFamily="18" charset="0"/>
                      </a:rPr>
                      <m:t>𝑅𝑓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</m:t>
                        </m:r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𝐿</m:t>
                        </m:r>
                      </m:sub>
                      <m:sup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d>
                          <m:d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𝑑𝑥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nary>
                    <m:r>
                      <a:rPr lang="en-US" sz="1600" i="1" smtClean="0">
                        <a:latin typeface="Cambria Math" panose="02040503050406030204" pitchFamily="18" charset="0"/>
                      </a:rPr>
                      <m:t>⟹</m:t>
                    </m:r>
                    <m:r>
                      <a:rPr lang="en-US" sz="1600" i="1">
                        <a:latin typeface="Cambria Math" panose="02040503050406030204" pitchFamily="18" charset="0"/>
                      </a:rPr>
                      <m:t>𝑅𝑓</m:t>
                    </m:r>
                    <m:d>
                      <m:dPr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</m:e>
                    </m:d>
                    <m:r>
                      <a:rPr lang="en-US" sz="1600" i="1">
                        <a:latin typeface="Cambria Math" panose="02040503050406030204" pitchFamily="18" charset="0"/>
                      </a:rPr>
                      <m:t>=</m:t>
                    </m:r>
                    <m:nary>
                      <m:naryPr>
                        <m:chr m:val="∑"/>
                        <m:supHide m:val="on"/>
                        <m:ctrlPr>
                          <a:rPr lang="en-US" sz="1600" i="1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7"/>
                          </m:rPr>
                          <a:rPr lang="en-US" sz="1600" i="1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(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𝑡𝑠𝑖𝑛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,−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𝑑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𝑗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𝑐𝑜𝑠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𝑡𝑠𝑖𝑛</m:t>
                        </m:r>
                        <m:sSub>
                          <m:sSubPr>
                            <m:ctrlPr>
                              <a:rPr lang="en-US" sz="1600" i="1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𝜃</m:t>
                            </m:r>
                          </m:e>
                          <m:sub>
                            <m:r>
                              <a:rPr lang="en-US" sz="1600" i="1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sz="1600" i="1">
                            <a:latin typeface="Cambria Math" panose="02040503050406030204" pitchFamily="18" charset="0"/>
                          </a:rPr>
                          <m:t>)</m:t>
                        </m:r>
                      </m:e>
                    </m:nary>
                  </m:oMath>
                </a14:m>
                <a:br>
                  <a:rPr lang="en-US" sz="1600" dirty="0"/>
                </a:br>
                <a14:m>
                  <m:oMath xmlns:m="http://schemas.openxmlformats.org/officeDocument/2006/math">
                    <m:r>
                      <a:rPr lang="en-US" sz="1600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sz="1600" dirty="0"/>
              </a:p>
              <a:p>
                <a:r>
                  <a:rPr lang="en-US" dirty="0"/>
                  <a:t>The feasibility problem is to compute the “inverse” of the Radon transform 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𝑅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F4E87-0F2C-4730-8122-70880B1E5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3815882"/>
              </a:xfrm>
              <a:blipFill>
                <a:blip r:embed="rId2"/>
                <a:stretch>
                  <a:fillRect l="-773" t="-1757" b="-846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32323C-BD32-4847-9461-64FF0061F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740F3C58-405A-4B26-9E7D-D474B0E9C453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25/28</a:t>
            </a:r>
          </a:p>
        </p:txBody>
      </p:sp>
    </p:spTree>
    <p:extLst>
      <p:ext uri="{BB962C8B-B14F-4D97-AF65-F5344CB8AC3E}">
        <p14:creationId xmlns:p14="http://schemas.microsoft.com/office/powerpoint/2010/main" val="422229877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EF672FD-6A94-4DB6-B7DF-F95724586EE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/>
              <a:t>Experiments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F4E87-0F2C-4730-8122-70880B1E5B59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</p:spPr>
            <p:txBody>
              <a:bodyPr>
                <a:normAutofit/>
              </a:bodyPr>
              <a:lstStyle/>
              <a:p>
                <a:r>
                  <a:rPr lang="en-US" dirty="0"/>
                  <a:t>Every sum </a:t>
                </a:r>
                <a14:m>
                  <m:oMath xmlns:m="http://schemas.openxmlformats.org/officeDocument/2006/math">
                    <m:nary>
                      <m:naryPr>
                        <m:chr m:val="∑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𝑡</m:t>
                        </m:r>
                      </m:sub>
                      <m:sup/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(…)</m:t>
                        </m:r>
                      </m:e>
                    </m:nary>
                  </m:oMath>
                </a14:m>
                <a:r>
                  <a:rPr lang="en-US" dirty="0"/>
                  <a:t> defines a linear equality constraint over the intensity of the image’s pixels.</a:t>
                </a:r>
              </a:p>
              <a:p>
                <a:endParaRPr lang="en-US" dirty="0"/>
              </a:p>
              <a:p>
                <a:r>
                  <a:rPr lang="en-US" dirty="0"/>
                  <a:t>An image can be cast as system of equalities: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𝐴𝑥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𝐴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835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×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1024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𝑏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835</m:t>
                        </m:r>
                      </m:sup>
                    </m:sSup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1024</m:t>
                        </m:r>
                      </m:sup>
                    </m:sSup>
                  </m:oMath>
                </a14:m>
                <a:r>
                  <a:rPr lang="en-US" dirty="0"/>
                  <a:t> is the unknown image.</a:t>
                </a:r>
              </a:p>
              <a:p>
                <a:endParaRPr lang="en-US" dirty="0"/>
              </a:p>
              <a:p>
                <a:r>
                  <a:rPr lang="en-US" dirty="0"/>
                  <a:t>To solve the system, we use projections: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𝑎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𝑏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|</m:t>
                                </m:r>
                                <m:sSub>
                                  <m:sSubPr>
                                    <m:ctrlP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𝑎</m:t>
                                    </m:r>
                                  </m:e>
                                  <m:sub>
                                    <m:r>
                                      <a:rPr lang="en-US" i="1">
                                        <a:latin typeface="Cambria Math" panose="02040503050406030204" pitchFamily="18" charset="0"/>
                                      </a:rPr>
                                      <m:t>𝑖</m:t>
                                    </m:r>
                                  </m:sub>
                                </m:sSub>
                              </m:e>
                            </m:d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|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𝑎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endParaRPr lang="en-US" dirty="0"/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824F4E87-0F2C-4730-8122-70880B1E5B59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4351338"/>
              </a:xfrm>
              <a:blipFill>
                <a:blip r:embed="rId2"/>
                <a:stretch>
                  <a:fillRect l="-773" t="-1260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4" name="Picture 3">
            <a:extLst>
              <a:ext uri="{FF2B5EF4-FFF2-40B4-BE49-F238E27FC236}">
                <a16:creationId xmlns:a16="http://schemas.microsoft.com/office/drawing/2014/main" id="{C732323C-BD32-4847-9461-64FF0061FF4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6D68B3B6-6197-4518-9E1A-19428FE28DF2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26/28</a:t>
            </a:r>
          </a:p>
        </p:txBody>
      </p:sp>
    </p:spTree>
    <p:extLst>
      <p:ext uri="{BB962C8B-B14F-4D97-AF65-F5344CB8AC3E}">
        <p14:creationId xmlns:p14="http://schemas.microsoft.com/office/powerpoint/2010/main" val="215842528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6716A-F806-4ED6-BE9F-C684843F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3A4725-E424-41F5-83AC-726B5399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361A305A-4CC7-440C-9FF4-533F0FDBAF87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27/28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CDF5B619-D22F-447B-84FE-B452EC1F85EC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881"/>
            <a:ext cx="9144000" cy="4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846469236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53F6716A-F806-4ED6-BE9F-C684843FF34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itle 1">
            <a:extLst>
              <a:ext uri="{FF2B5EF4-FFF2-40B4-BE49-F238E27FC236}">
                <a16:creationId xmlns:a16="http://schemas.microsoft.com/office/drawing/2014/main" id="{343A4725-E424-41F5-83AC-726B53997D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Experimental results</a:t>
            </a: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AEFE65A6-60FB-46E4-A28C-5C88EA227840}"/>
              </a:ext>
            </a:extLst>
          </p:cNvPr>
          <p:cNvSpPr txBox="1"/>
          <p:nvPr/>
        </p:nvSpPr>
        <p:spPr>
          <a:xfrm>
            <a:off x="4259254" y="6488668"/>
            <a:ext cx="74251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28/28</a:t>
            </a:r>
          </a:p>
        </p:txBody>
      </p:sp>
      <p:pic>
        <p:nvPicPr>
          <p:cNvPr id="9" name="Picture 8">
            <a:extLst>
              <a:ext uri="{FF2B5EF4-FFF2-40B4-BE49-F238E27FC236}">
                <a16:creationId xmlns:a16="http://schemas.microsoft.com/office/drawing/2014/main" id="{3420EB5D-3DE7-48E2-B8C9-F43874B318D7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335881"/>
            <a:ext cx="9144000" cy="418623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3624614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>
            <a:extLst>
              <a:ext uri="{FF2B5EF4-FFF2-40B4-BE49-F238E27FC236}">
                <a16:creationId xmlns:a16="http://schemas.microsoft.com/office/drawing/2014/main" id="{BB2883E7-B665-4DC3-B8F5-CDB9B433FB08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Talk plan</a:t>
            </a:r>
          </a:p>
        </p:txBody>
      </p:sp>
      <p:sp>
        <p:nvSpPr>
          <p:cNvPr id="7171" name="Rectangle 3">
            <a:extLst>
              <a:ext uri="{FF2B5EF4-FFF2-40B4-BE49-F238E27FC236}">
                <a16:creationId xmlns:a16="http://schemas.microsoft.com/office/drawing/2014/main" id="{5F4C15AC-A205-4785-B6EA-7A7C2A7CB5DB}"/>
              </a:ext>
            </a:extLst>
          </p:cNvPr>
          <p:cNvSpPr>
            <a:spLocks noGrp="1" noChangeArrowheads="1"/>
          </p:cNvSpPr>
          <p:nvPr>
            <p:ph idx="1"/>
          </p:nvPr>
        </p:nvSpPr>
        <p:spPr bwMode="auto"/>
        <p:txBody>
          <a:bodyPr wrap="square" numCol="1" anchor="t" anchorCtr="0" compatLnSpc="1">
            <a:prstTxWarp prst="textNoShape">
              <a:avLst/>
            </a:prstTxWarp>
            <a:normAutofit/>
          </a:bodyPr>
          <a:lstStyle/>
          <a:p>
            <a:r>
              <a:rPr lang="en-US" altLang="en-US" sz="2800" dirty="0"/>
              <a:t>Background</a:t>
            </a:r>
            <a:br>
              <a:rPr lang="en-US" altLang="en-US" sz="2800" dirty="0"/>
            </a:br>
            <a:endParaRPr lang="en-US" altLang="en-US" sz="2800" dirty="0"/>
          </a:p>
          <a:p>
            <a:r>
              <a:rPr lang="en-US" altLang="en-US" sz="2800" dirty="0"/>
              <a:t>Motivation</a:t>
            </a:r>
            <a:br>
              <a:rPr lang="en-US" altLang="en-US" sz="2800" dirty="0"/>
            </a:br>
            <a:endParaRPr lang="en-US" altLang="en-US" sz="2800" dirty="0"/>
          </a:p>
          <a:p>
            <a:r>
              <a:rPr lang="en-US" altLang="en-US" sz="2800" dirty="0"/>
              <a:t>Results</a:t>
            </a:r>
            <a:br>
              <a:rPr lang="en-US" altLang="en-US" sz="2800" dirty="0"/>
            </a:br>
            <a:endParaRPr lang="en-US" altLang="en-US" sz="2800" dirty="0"/>
          </a:p>
          <a:p>
            <a:r>
              <a:rPr lang="en-US" altLang="en-US" sz="2800" dirty="0"/>
              <a:t>MATLAB Library</a:t>
            </a:r>
            <a:br>
              <a:rPr lang="en-US" altLang="en-US" sz="2800" dirty="0"/>
            </a:br>
            <a:endParaRPr lang="en-US" altLang="en-US" sz="2800" dirty="0"/>
          </a:p>
          <a:p>
            <a:r>
              <a:rPr lang="en-US" altLang="en-US" sz="2800" dirty="0"/>
              <a:t>Experiments</a:t>
            </a:r>
          </a:p>
        </p:txBody>
      </p:sp>
      <p:pic>
        <p:nvPicPr>
          <p:cNvPr id="7172" name="Picture 4">
            <a:extLst>
              <a:ext uri="{FF2B5EF4-FFF2-40B4-BE49-F238E27FC236}">
                <a16:creationId xmlns:a16="http://schemas.microsoft.com/office/drawing/2014/main" id="{CC23B0D9-06E8-4B91-870C-F7D0E82D599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>
            <a:extLst>
              <a:ext uri="{FF2B5EF4-FFF2-40B4-BE49-F238E27FC236}">
                <a16:creationId xmlns:a16="http://schemas.microsoft.com/office/drawing/2014/main" id="{A8464FB0-00FF-4D3D-B4C7-AD82C8ECAA08}"/>
              </a:ext>
            </a:extLst>
          </p:cNvPr>
          <p:cNvSpPr txBox="1"/>
          <p:nvPr/>
        </p:nvSpPr>
        <p:spPr>
          <a:xfrm>
            <a:off x="425925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2/28</a:t>
            </a: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96CDB79D-B08F-452E-A7E4-AA99953CFB2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52800" y="2743200"/>
            <a:ext cx="7886700" cy="1325563"/>
          </a:xfrm>
        </p:spPr>
        <p:txBody>
          <a:bodyPr/>
          <a:lstStyle/>
          <a:p>
            <a:r>
              <a:rPr lang="en-US" dirty="0"/>
              <a:t>Appendix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F9B50E0B-EC62-4CFF-AF5B-199F6C7C7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86723079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A773480-C87C-49DE-A67C-DDE8CAC36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Cutters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3B9303-8A18-4AE4-A21C-0990CB843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904812"/>
              </a:xfrm>
            </p:spPr>
            <p:txBody>
              <a:bodyPr>
                <a:normAutofit fontScale="92500" lnSpcReduction="20000"/>
              </a:bodyPr>
              <a:lstStyle/>
              <a:p>
                <a:r>
                  <a:rPr lang="en-US" dirty="0"/>
                  <a:t>An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: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→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is a cutter if for all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it holds that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d>
                      <m:dPr>
                        <m:begChr m:val="⟨"/>
                        <m:endChr m:val="⟩"/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𝑈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Interpretation: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– metric projection onto half-space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)⊇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for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∉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Useful inequality: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3B9303-8A18-4AE4-A21C-0990CB843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904812"/>
              </a:xfrm>
              <a:blipFill>
                <a:blip r:embed="rId3"/>
                <a:stretch>
                  <a:fillRect l="-541" t="-5431" b="-27476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27">
            <a:extLst>
              <a:ext uri="{FF2B5EF4-FFF2-40B4-BE49-F238E27FC236}">
                <a16:creationId xmlns:a16="http://schemas.microsoft.com/office/drawing/2014/main" id="{0EE5BFF9-1CA9-44F2-8F05-323FBFA6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" name="Oval 28">
            <a:extLst>
              <a:ext uri="{FF2B5EF4-FFF2-40B4-BE49-F238E27FC236}">
                <a16:creationId xmlns:a16="http://schemas.microsoft.com/office/drawing/2014/main" id="{DFD7C6B0-D9AD-4D7A-9755-2FE07BD8EDF3}"/>
              </a:ext>
            </a:extLst>
          </p:cNvPr>
          <p:cNvSpPr/>
          <p:nvPr/>
        </p:nvSpPr>
        <p:spPr>
          <a:xfrm>
            <a:off x="5943600" y="4881563"/>
            <a:ext cx="2209800" cy="1981200"/>
          </a:xfrm>
          <a:prstGeom prst="ellipse">
            <a:avLst/>
          </a:prstGeom>
          <a:ln>
            <a:solidFill>
              <a:schemeClr val="tx1"/>
            </a:solidFill>
          </a:ln>
        </p:spPr>
        <p:style>
          <a:lnRef idx="1">
            <a:schemeClr val="accent6"/>
          </a:lnRef>
          <a:fillRef idx="2">
            <a:schemeClr val="accent6"/>
          </a:fillRef>
          <a:effectRef idx="1">
            <a:schemeClr val="accent6"/>
          </a:effectRef>
          <a:fontRef idx="minor">
            <a:schemeClr val="dk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8" name="Straight Connector 37">
            <a:extLst>
              <a:ext uri="{FF2B5EF4-FFF2-40B4-BE49-F238E27FC236}">
                <a16:creationId xmlns:a16="http://schemas.microsoft.com/office/drawing/2014/main" id="{C441AEA6-6EB4-45C4-A220-5C0FAF36C25F}"/>
              </a:ext>
            </a:extLst>
          </p:cNvPr>
          <p:cNvCxnSpPr>
            <a:cxnSpLocks/>
          </p:cNvCxnSpPr>
          <p:nvPr/>
        </p:nvCxnSpPr>
        <p:spPr>
          <a:xfrm flipV="1">
            <a:off x="2798763" y="3862388"/>
            <a:ext cx="3276600" cy="25781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39" name="Oval 38">
            <a:extLst>
              <a:ext uri="{FF2B5EF4-FFF2-40B4-BE49-F238E27FC236}">
                <a16:creationId xmlns:a16="http://schemas.microsoft.com/office/drawing/2014/main" id="{63A001A6-B655-4606-8E29-66B539486CC7}"/>
              </a:ext>
            </a:extLst>
          </p:cNvPr>
          <p:cNvSpPr/>
          <p:nvPr/>
        </p:nvSpPr>
        <p:spPr>
          <a:xfrm>
            <a:off x="4149725" y="5283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40" name="Straight Connector 39">
            <a:extLst>
              <a:ext uri="{FF2B5EF4-FFF2-40B4-BE49-F238E27FC236}">
                <a16:creationId xmlns:a16="http://schemas.microsoft.com/office/drawing/2014/main" id="{A8108B21-8F53-4034-8300-718C9760BE84}"/>
              </a:ext>
            </a:extLst>
          </p:cNvPr>
          <p:cNvCxnSpPr>
            <a:cxnSpLocks/>
            <a:endCxn id="39" idx="0"/>
          </p:cNvCxnSpPr>
          <p:nvPr/>
        </p:nvCxnSpPr>
        <p:spPr>
          <a:xfrm>
            <a:off x="3467100" y="4340225"/>
            <a:ext cx="720725" cy="942975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41" name="Oval 40">
            <a:extLst>
              <a:ext uri="{FF2B5EF4-FFF2-40B4-BE49-F238E27FC236}">
                <a16:creationId xmlns:a16="http://schemas.microsoft.com/office/drawing/2014/main" id="{94324FE1-62AE-4AA6-96CE-62BCBA5551AC}"/>
              </a:ext>
            </a:extLst>
          </p:cNvPr>
          <p:cNvSpPr/>
          <p:nvPr/>
        </p:nvSpPr>
        <p:spPr>
          <a:xfrm>
            <a:off x="3427413" y="43084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A4C08062-59C2-4505-87AB-C4B9F31DAACB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960460" y="4781939"/>
            <a:ext cx="598434" cy="3693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4" name="TextBox 43">
            <a:extLst>
              <a:ext uri="{FF2B5EF4-FFF2-40B4-BE49-F238E27FC236}">
                <a16:creationId xmlns:a16="http://schemas.microsoft.com/office/drawing/2014/main" id="{CFF5CCBB-9363-44DD-9680-508881EDE8C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824624" y="5687088"/>
            <a:ext cx="447751" cy="36933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45" name="TextBox 44">
            <a:extLst>
              <a:ext uri="{FF2B5EF4-FFF2-40B4-BE49-F238E27FC236}">
                <a16:creationId xmlns:a16="http://schemas.microsoft.com/office/drawing/2014/main" id="{B473715E-1D91-419C-94BA-9A54569351C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163103" y="3900466"/>
            <a:ext cx="379206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50" name="Oval 49">
            <a:extLst>
              <a:ext uri="{FF2B5EF4-FFF2-40B4-BE49-F238E27FC236}">
                <a16:creationId xmlns:a16="http://schemas.microsoft.com/office/drawing/2014/main" id="{7FC471ED-2880-4849-AA64-8FD71B4654F3}"/>
              </a:ext>
            </a:extLst>
          </p:cNvPr>
          <p:cNvSpPr/>
          <p:nvPr/>
        </p:nvSpPr>
        <p:spPr>
          <a:xfrm>
            <a:off x="6229350" y="56769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51" name="Straight Connector 50">
            <a:extLst>
              <a:ext uri="{FF2B5EF4-FFF2-40B4-BE49-F238E27FC236}">
                <a16:creationId xmlns:a16="http://schemas.microsoft.com/office/drawing/2014/main" id="{4C2B9AE8-CCB8-4DF8-BA39-1D5997146B57}"/>
              </a:ext>
            </a:extLst>
          </p:cNvPr>
          <p:cNvCxnSpPr>
            <a:cxnSpLocks/>
            <a:stCxn id="39" idx="6"/>
            <a:endCxn id="50" idx="6"/>
          </p:cNvCxnSpPr>
          <p:nvPr/>
        </p:nvCxnSpPr>
        <p:spPr>
          <a:xfrm>
            <a:off x="4225925" y="5321300"/>
            <a:ext cx="2079625" cy="3937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58" name="Rectangle 57">
            <a:extLst>
              <a:ext uri="{FF2B5EF4-FFF2-40B4-BE49-F238E27FC236}">
                <a16:creationId xmlns:a16="http://schemas.microsoft.com/office/drawing/2014/main" id="{DE01BA54-CD7A-4EE5-9093-29F45B359024}"/>
              </a:ext>
            </a:extLst>
          </p:cNvPr>
          <p:cNvSpPr/>
          <p:nvPr/>
        </p:nvSpPr>
        <p:spPr>
          <a:xfrm rot="19202426">
            <a:off x="4037013" y="5226050"/>
            <a:ext cx="152400" cy="171450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62" name="TextBox 61">
            <a:extLst>
              <a:ext uri="{FF2B5EF4-FFF2-40B4-BE49-F238E27FC236}">
                <a16:creationId xmlns:a16="http://schemas.microsoft.com/office/drawing/2014/main" id="{BCCDF9C6-2483-475B-9099-764525C5E115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178568" y="5345718"/>
            <a:ext cx="406458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63" name="TextBox 62">
            <a:extLst>
              <a:ext uri="{FF2B5EF4-FFF2-40B4-BE49-F238E27FC236}">
                <a16:creationId xmlns:a16="http://schemas.microsoft.com/office/drawing/2014/main" id="{FF8C7F85-A2E3-46FF-8248-48109B2B260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592029" y="4510744"/>
            <a:ext cx="789768" cy="369332"/>
          </a:xfrm>
          <a:prstGeom prst="rect">
            <a:avLst/>
          </a:prstGeom>
          <a:blipFill>
            <a:blip r:embed="rId9"/>
            <a:stretch>
              <a:fillRect b="-11475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cxnSp>
        <p:nvCxnSpPr>
          <p:cNvPr id="60" name="Straight Connector 59">
            <a:extLst>
              <a:ext uri="{FF2B5EF4-FFF2-40B4-BE49-F238E27FC236}">
                <a16:creationId xmlns:a16="http://schemas.microsoft.com/office/drawing/2014/main" id="{20A7A9EA-7F51-4620-9114-F379C9B0BCB1}"/>
              </a:ext>
            </a:extLst>
          </p:cNvPr>
          <p:cNvCxnSpPr>
            <a:cxnSpLocks/>
          </p:cNvCxnSpPr>
          <p:nvPr/>
        </p:nvCxnSpPr>
        <p:spPr>
          <a:xfrm>
            <a:off x="5784850" y="4106863"/>
            <a:ext cx="152400" cy="193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8" name="Straight Connector 67">
            <a:extLst>
              <a:ext uri="{FF2B5EF4-FFF2-40B4-BE49-F238E27FC236}">
                <a16:creationId xmlns:a16="http://schemas.microsoft.com/office/drawing/2014/main" id="{F6840227-FC5E-4DFD-93ED-A50280684BD6}"/>
              </a:ext>
            </a:extLst>
          </p:cNvPr>
          <p:cNvCxnSpPr>
            <a:cxnSpLocks/>
          </p:cNvCxnSpPr>
          <p:nvPr/>
        </p:nvCxnSpPr>
        <p:spPr>
          <a:xfrm>
            <a:off x="5719763" y="4152900"/>
            <a:ext cx="152400" cy="1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69" name="Straight Connector 68">
            <a:extLst>
              <a:ext uri="{FF2B5EF4-FFF2-40B4-BE49-F238E27FC236}">
                <a16:creationId xmlns:a16="http://schemas.microsoft.com/office/drawing/2014/main" id="{8E91611F-1EA9-4D88-91F3-D6EEEFA57D6A}"/>
              </a:ext>
            </a:extLst>
          </p:cNvPr>
          <p:cNvCxnSpPr>
            <a:cxnSpLocks/>
          </p:cNvCxnSpPr>
          <p:nvPr/>
        </p:nvCxnSpPr>
        <p:spPr>
          <a:xfrm>
            <a:off x="5856288" y="4051300"/>
            <a:ext cx="152400" cy="193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0" name="Straight Connector 69">
            <a:extLst>
              <a:ext uri="{FF2B5EF4-FFF2-40B4-BE49-F238E27FC236}">
                <a16:creationId xmlns:a16="http://schemas.microsoft.com/office/drawing/2014/main" id="{6F608FF9-F0DF-460E-826E-78AC4CD2AEC4}"/>
              </a:ext>
            </a:extLst>
          </p:cNvPr>
          <p:cNvCxnSpPr>
            <a:cxnSpLocks/>
          </p:cNvCxnSpPr>
          <p:nvPr/>
        </p:nvCxnSpPr>
        <p:spPr>
          <a:xfrm>
            <a:off x="3040063" y="6246813"/>
            <a:ext cx="152400" cy="193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1" name="Straight Connector 70">
            <a:extLst>
              <a:ext uri="{FF2B5EF4-FFF2-40B4-BE49-F238E27FC236}">
                <a16:creationId xmlns:a16="http://schemas.microsoft.com/office/drawing/2014/main" id="{1A08D6C3-AC4B-4C08-B589-9DEEEE1F98B3}"/>
              </a:ext>
            </a:extLst>
          </p:cNvPr>
          <p:cNvCxnSpPr>
            <a:cxnSpLocks/>
          </p:cNvCxnSpPr>
          <p:nvPr/>
        </p:nvCxnSpPr>
        <p:spPr>
          <a:xfrm>
            <a:off x="3125788" y="6191250"/>
            <a:ext cx="152400" cy="19208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72" name="Straight Connector 71">
            <a:extLst>
              <a:ext uri="{FF2B5EF4-FFF2-40B4-BE49-F238E27FC236}">
                <a16:creationId xmlns:a16="http://schemas.microsoft.com/office/drawing/2014/main" id="{C650A5A0-A7CD-4E36-AAE8-228F96542630}"/>
              </a:ext>
            </a:extLst>
          </p:cNvPr>
          <p:cNvCxnSpPr>
            <a:cxnSpLocks/>
          </p:cNvCxnSpPr>
          <p:nvPr/>
        </p:nvCxnSpPr>
        <p:spPr>
          <a:xfrm>
            <a:off x="3192463" y="6140450"/>
            <a:ext cx="152400" cy="193675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023261800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49FCE74-B10F-44C7-ACE4-B99A8E752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Examples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E5B614FF-A96F-4C95-9836-FF6187D2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Oval 4">
            <a:extLst>
              <a:ext uri="{FF2B5EF4-FFF2-40B4-BE49-F238E27FC236}">
                <a16:creationId xmlns:a16="http://schemas.microsoft.com/office/drawing/2014/main" id="{FBA97E35-2B58-48E8-A9C2-39DAF1D4AA05}"/>
              </a:ext>
            </a:extLst>
          </p:cNvPr>
          <p:cNvSpPr/>
          <p:nvPr/>
        </p:nvSpPr>
        <p:spPr>
          <a:xfrm>
            <a:off x="188913" y="5121275"/>
            <a:ext cx="3276600" cy="3124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6" name="Straight Connector 5">
            <a:extLst>
              <a:ext uri="{FF2B5EF4-FFF2-40B4-BE49-F238E27FC236}">
                <a16:creationId xmlns:a16="http://schemas.microsoft.com/office/drawing/2014/main" id="{1BA67BF0-4992-4D21-9ADD-7E70117C3DC8}"/>
              </a:ext>
            </a:extLst>
          </p:cNvPr>
          <p:cNvCxnSpPr>
            <a:cxnSpLocks/>
          </p:cNvCxnSpPr>
          <p:nvPr/>
        </p:nvCxnSpPr>
        <p:spPr>
          <a:xfrm>
            <a:off x="1674813" y="4740275"/>
            <a:ext cx="21336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7" name="Oval 6">
            <a:extLst>
              <a:ext uri="{FF2B5EF4-FFF2-40B4-BE49-F238E27FC236}">
                <a16:creationId xmlns:a16="http://schemas.microsoft.com/office/drawing/2014/main" id="{524BCEDD-105F-493F-97C9-D3DB8A3E14A2}"/>
              </a:ext>
            </a:extLst>
          </p:cNvPr>
          <p:cNvSpPr/>
          <p:nvPr/>
        </p:nvSpPr>
        <p:spPr>
          <a:xfrm>
            <a:off x="2719388" y="53498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F9BE911D-6228-4CB5-9DA5-DD81E0801081}"/>
              </a:ext>
            </a:extLst>
          </p:cNvPr>
          <p:cNvCxnSpPr>
            <a:cxnSpLocks/>
          </p:cNvCxnSpPr>
          <p:nvPr/>
        </p:nvCxnSpPr>
        <p:spPr>
          <a:xfrm flipH="1">
            <a:off x="2741613" y="4340225"/>
            <a:ext cx="725487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9" name="Oval 8">
            <a:extLst>
              <a:ext uri="{FF2B5EF4-FFF2-40B4-BE49-F238E27FC236}">
                <a16:creationId xmlns:a16="http://schemas.microsoft.com/office/drawing/2014/main" id="{97498AD1-5CCA-410F-B2CD-B8465B5652F8}"/>
              </a:ext>
            </a:extLst>
          </p:cNvPr>
          <p:cNvSpPr/>
          <p:nvPr/>
        </p:nvSpPr>
        <p:spPr>
          <a:xfrm>
            <a:off x="3427413" y="4308475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973FE53-76A9-4874-81FA-5829758DBBAC}"/>
              </a:ext>
            </a:extLst>
          </p:cNvPr>
          <p:cNvSpPr/>
          <p:nvPr/>
        </p:nvSpPr>
        <p:spPr>
          <a:xfrm rot="1972540">
            <a:off x="2797175" y="5291138"/>
            <a:ext cx="152400" cy="1730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DB0AAE34-25D4-4F80-B7C4-F3621A373B5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3473842" y="4123158"/>
            <a:ext cx="379206" cy="369332"/>
          </a:xfrm>
          <a:prstGeom prst="rect">
            <a:avLst/>
          </a:prstGeom>
          <a:blipFill>
            <a:blip r:embed="rId4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6BBA01DF-8DA9-4A05-85F7-9D819388DEB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2048393" y="5358295"/>
            <a:ext cx="447751" cy="3693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pic>
        <p:nvPicPr>
          <p:cNvPr id="14349" name="Picture 13">
            <a:extLst>
              <a:ext uri="{FF2B5EF4-FFF2-40B4-BE49-F238E27FC236}">
                <a16:creationId xmlns:a16="http://schemas.microsoft.com/office/drawing/2014/main" id="{B36F2D5D-A281-49C8-B274-E4D53AA3828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748338" y="4046538"/>
            <a:ext cx="2767012" cy="2962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5" name="Oval 14">
            <a:extLst>
              <a:ext uri="{FF2B5EF4-FFF2-40B4-BE49-F238E27FC236}">
                <a16:creationId xmlns:a16="http://schemas.microsoft.com/office/drawing/2014/main" id="{8048DF32-02F7-4B4D-933C-2B016D47071F}"/>
              </a:ext>
            </a:extLst>
          </p:cNvPr>
          <p:cNvSpPr/>
          <p:nvPr/>
        </p:nvSpPr>
        <p:spPr>
          <a:xfrm>
            <a:off x="6249988" y="6172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6" name="Oval 15">
            <a:extLst>
              <a:ext uri="{FF2B5EF4-FFF2-40B4-BE49-F238E27FC236}">
                <a16:creationId xmlns:a16="http://schemas.microsoft.com/office/drawing/2014/main" id="{45B4E6FF-CBD8-4336-96CA-EB8488A4C697}"/>
              </a:ext>
            </a:extLst>
          </p:cNvPr>
          <p:cNvSpPr/>
          <p:nvPr/>
        </p:nvSpPr>
        <p:spPr>
          <a:xfrm>
            <a:off x="6545263" y="61737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7" name="TextBox 16">
            <a:extLst>
              <a:ext uri="{FF2B5EF4-FFF2-40B4-BE49-F238E27FC236}">
                <a16:creationId xmlns:a16="http://schemas.microsoft.com/office/drawing/2014/main" id="{B177FEE6-6D3B-402C-818A-86D38A615981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5969948" y="5816041"/>
            <a:ext cx="379206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9" name="TextBox 18">
            <a:extLst>
              <a:ext uri="{FF2B5EF4-FFF2-40B4-BE49-F238E27FC236}">
                <a16:creationId xmlns:a16="http://schemas.microsoft.com/office/drawing/2014/main" id="{99D7CBE8-2C8A-4266-BCCD-755F4AFF4A2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932315" y="6276352"/>
            <a:ext cx="447751" cy="369332"/>
          </a:xfrm>
          <a:prstGeom prst="rect">
            <a:avLst/>
          </a:prstGeom>
          <a:blipFill>
            <a:blip r:embed="rId8"/>
            <a:stretch>
              <a:fillRect b="-166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14355" name="TextBox 19">
            <a:extLst>
              <a:ext uri="{FF2B5EF4-FFF2-40B4-BE49-F238E27FC236}">
                <a16:creationId xmlns:a16="http://schemas.microsoft.com/office/drawing/2014/main" id="{7809F598-E6FD-4B6D-8CDD-E83ED950E29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81088" y="3684588"/>
            <a:ext cx="184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/>
              <a:t>Metric Projection</a:t>
            </a:r>
          </a:p>
        </p:txBody>
      </p:sp>
      <p:sp>
        <p:nvSpPr>
          <p:cNvPr id="14356" name="TextBox 20">
            <a:extLst>
              <a:ext uri="{FF2B5EF4-FFF2-40B4-BE49-F238E27FC236}">
                <a16:creationId xmlns:a16="http://schemas.microsoft.com/office/drawing/2014/main" id="{6427E692-CB67-48C3-96D1-ED98451D87A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994400" y="3638550"/>
            <a:ext cx="2368550" cy="3698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/>
              <a:t>Subgradient Projection</a:t>
            </a:r>
          </a:p>
        </p:txBody>
      </p: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76EDE29-26B1-45FA-ABC1-0859F3B0DA71}"/>
              </a:ext>
            </a:extLst>
          </p:cNvPr>
          <p:cNvCxnSpPr>
            <a:cxnSpLocks/>
          </p:cNvCxnSpPr>
          <p:nvPr/>
        </p:nvCxnSpPr>
        <p:spPr>
          <a:xfrm flipH="1" flipV="1">
            <a:off x="6281738" y="5092700"/>
            <a:ext cx="0" cy="11557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sp>
        <p:nvSpPr>
          <p:cNvPr id="24" name="Oval 23">
            <a:extLst>
              <a:ext uri="{FF2B5EF4-FFF2-40B4-BE49-F238E27FC236}">
                <a16:creationId xmlns:a16="http://schemas.microsoft.com/office/drawing/2014/main" id="{09880E13-37F4-4D6B-8525-C01AAA578F7D}"/>
              </a:ext>
            </a:extLst>
          </p:cNvPr>
          <p:cNvSpPr/>
          <p:nvPr/>
        </p:nvSpPr>
        <p:spPr>
          <a:xfrm>
            <a:off x="6248400" y="50292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25" name="TextBox 24">
            <a:extLst>
              <a:ext uri="{FF2B5EF4-FFF2-40B4-BE49-F238E27FC236}">
                <a16:creationId xmlns:a16="http://schemas.microsoft.com/office/drawing/2014/main" id="{AA564027-3A1C-4507-B79D-FFC1E7BAB5DF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203694" y="4595041"/>
            <a:ext cx="1914039" cy="369332"/>
          </a:xfrm>
          <a:prstGeom prst="rect">
            <a:avLst/>
          </a:prstGeom>
          <a:blipFill>
            <a:blip r:embed="rId9"/>
            <a:stretch>
              <a:fillRect l="-955" t="-10000" b="-26667"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42C32-3507-46A9-94A2-3667B10BFA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754187"/>
              </a:xfrm>
            </p:spPr>
            <p:txBody>
              <a:bodyPr>
                <a:normAutofit fontScale="85000" lnSpcReduction="20000"/>
              </a:bodyPr>
              <a:lstStyle/>
              <a:p>
                <a:r>
                  <a:rPr lang="en-US" dirty="0"/>
                  <a:t>Metric Projection: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:=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𝑎𝑟𝑔𝑚𝑖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∈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{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||}</m:t>
                    </m:r>
                  </m:oMath>
                </a14:m>
                <a:r>
                  <a:rPr lang="en-US" dirty="0"/>
                  <a:t> and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⟨"/>
                            <m:endChr m:val="⟩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sSub>
                                  <m:sSubPr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sSubPr>
                                  <m:e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𝑃</m:t>
                                    </m:r>
                                  </m:e>
                                  <m:sub>
                                    <m: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  <m:t>𝐶</m:t>
                                    </m:r>
                                  </m:sub>
                                </m:sSub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≤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e>
                    </m:d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b="0" dirty="0"/>
              </a:p>
              <a:p>
                <a:r>
                  <a:rPr lang="en-US" dirty="0"/>
                  <a:t>(Sub)gradient Projection: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f>
                      <m:f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num>
                      <m:den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d>
                              <m:dPr>
                                <m:begChr m:val="|"/>
                                <m:endChr m:val="|"/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d>
                                  <m:dPr>
                                    <m:begChr m:val="|"/>
                                    <m:endChr m:val="|"/>
                                    <m:ctrlPr>
                                      <a:rPr lang="en-US" b="0" i="1" smtClean="0">
                                        <a:latin typeface="Cambria Math" panose="02040503050406030204" pitchFamily="18" charset="0"/>
                                      </a:rPr>
                                    </m:ctrlPr>
                                  </m:dPr>
                                  <m:e>
                                    <m:r>
                                      <a:rPr lang="en-US" b="0" i="0" smtClean="0">
                                        <a:latin typeface="Cambria Math" panose="02040503050406030204" pitchFamily="18" charset="0"/>
                                      </a:rPr>
                                      <m:t>𝛻</m:t>
                                    </m:r>
                                    <m:sSub>
                                      <m:sSub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sSub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𝑓</m:t>
                                        </m:r>
                                      </m:e>
                                      <m:sub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𝑖</m:t>
                                        </m:r>
                                      </m:sub>
                                    </m:sSub>
                                    <m:d>
                                      <m:dPr>
                                        <m:ctrlP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</m:ctrlPr>
                                      </m:dPr>
                                      <m:e>
                                        <m:r>
                                          <a:rPr lang="en-US" b="0" i="1" smtClean="0">
                                            <a:latin typeface="Cambria Math" panose="02040503050406030204" pitchFamily="18" charset="0"/>
                                          </a:rPr>
                                          <m:t>𝑥</m:t>
                                        </m:r>
                                      </m:e>
                                    </m:d>
                                  </m:e>
                                </m:d>
                              </m:e>
                            </m:d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2</m:t>
                            </m:r>
                          </m:sup>
                        </m:sSup>
                      </m:den>
                    </m:f>
                    <m:r>
                      <a:rPr lang="en-US" b="0" i="0" smtClean="0">
                        <a:latin typeface="Cambria Math" panose="02040503050406030204" pitchFamily="18" charset="0"/>
                      </a:rPr>
                      <m:t>𝛻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 and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𝐻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+</m:t>
                    </m:r>
                    <m:d>
                      <m:dPr>
                        <m:begChr m:val="⟨"/>
                        <m:endChr m:val="⟩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0" smtClean="0">
                            <a:latin typeface="Cambria Math" panose="02040503050406030204" pitchFamily="18" charset="0"/>
                          </a:rPr>
                          <m:t>𝛻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𝑧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42C32-3507-46A9-94A2-3667B10BF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754187"/>
              </a:xfrm>
              <a:blipFill>
                <a:blip r:embed="rId10"/>
                <a:stretch>
                  <a:fillRect l="-464" t="-5208" b="-347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12055E-CD23-49F7-8C14-12D36801E0B0}"/>
                  </a:ext>
                </a:extLst>
              </p:cNvPr>
              <p:cNvSpPr txBox="1"/>
              <p:nvPr/>
            </p:nvSpPr>
            <p:spPr>
              <a:xfrm>
                <a:off x="2272268" y="4759955"/>
                <a:ext cx="733021" cy="44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𝐶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3512055E-CD23-49F7-8C14-12D36801E0B0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272268" y="4759955"/>
                <a:ext cx="733021" cy="447045"/>
              </a:xfrm>
              <a:prstGeom prst="rect">
                <a:avLst/>
              </a:prstGeom>
              <a:blipFill>
                <a:blip r:embed="rId11"/>
                <a:stretch>
                  <a:fillRect b="-274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3F7579-D750-4334-A41E-E8CCEFED202B}"/>
                  </a:ext>
                </a:extLst>
              </p:cNvPr>
              <p:cNvSpPr txBox="1"/>
              <p:nvPr/>
            </p:nvSpPr>
            <p:spPr>
              <a:xfrm>
                <a:off x="6516043" y="5627640"/>
                <a:ext cx="716735" cy="447045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𝑓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𝑖</m:t>
                              </m:r>
                            </m:sub>
                          </m:sSub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26" name="TextBox 25">
                <a:extLst>
                  <a:ext uri="{FF2B5EF4-FFF2-40B4-BE49-F238E27FC236}">
                    <a16:creationId xmlns:a16="http://schemas.microsoft.com/office/drawing/2014/main" id="{4D3F7579-D750-4334-A41E-E8CCEFED202B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516043" y="5627640"/>
                <a:ext cx="716735" cy="447045"/>
              </a:xfrm>
              <a:prstGeom prst="rect">
                <a:avLst/>
              </a:prstGeom>
              <a:blipFill>
                <a:blip r:embed="rId12"/>
                <a:stretch>
                  <a:fillRect b="-9459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466608761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Title 1">
            <a:extLst>
              <a:ext uri="{FF2B5EF4-FFF2-40B4-BE49-F238E27FC236}">
                <a16:creationId xmlns:a16="http://schemas.microsoft.com/office/drawing/2014/main" id="{CA773480-C87C-49DE-A67C-DDE8CAC3662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Caveat – SQNE operators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3B9303-8A18-4AE4-A21C-0990CB84328E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In fact, in this work we deal with more general operators than cutters.</a:t>
                </a:r>
              </a:p>
              <a:p>
                <a:r>
                  <a:rPr lang="en-US" dirty="0"/>
                  <a:t>An operator T is said to be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</m:oMath>
                </a14:m>
                <a:r>
                  <a:rPr lang="en-US" i="1" dirty="0"/>
                  <a:t>-Strongly </a:t>
                </a:r>
                <a:r>
                  <a:rPr lang="en-US" i="1" dirty="0" err="1"/>
                  <a:t>Quasinonexpansive</a:t>
                </a:r>
                <a:r>
                  <a:rPr lang="en-US" i="1" dirty="0"/>
                  <a:t> (SQNE) </a:t>
                </a:r>
                <a:r>
                  <a:rPr lang="en-US" dirty="0"/>
                  <a:t>if it satisfies</a:t>
                </a:r>
                <a:br>
                  <a:rPr lang="en-US" dirty="0"/>
                </a:b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 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𝜌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br>
                  <a:rPr lang="en-US" b="0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b="0" dirty="0"/>
                </a:br>
                <a:r>
                  <a:rPr lang="en-US" b="0" dirty="0">
                    <a:latin typeface="Cambria Math" panose="020405030504060302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Shares many mathematical properties with cutters. SQNE operators are “stretched” cutters.</a:t>
                </a:r>
              </a:p>
              <a:p>
                <a:r>
                  <a:rPr lang="en-US" dirty="0"/>
                  <a:t>Cutters are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i="1" dirty="0"/>
                  <a:t>-SQNE!</a:t>
                </a:r>
                <a:endParaRPr lang="en-US" dirty="0"/>
              </a:p>
            </p:txBody>
          </p:sp>
        </mc:Choice>
        <mc:Fallback xmlns="">
          <p:sp>
            <p:nvSpPr>
              <p:cNvPr id="2" name="Content Placeholder 1">
                <a:extLst>
                  <a:ext uri="{FF2B5EF4-FFF2-40B4-BE49-F238E27FC236}">
                    <a16:creationId xmlns:a16="http://schemas.microsoft.com/office/drawing/2014/main" id="{BA3B9303-8A18-4AE4-A21C-0990CB84328E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154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pic>
        <p:nvPicPr>
          <p:cNvPr id="13316" name="Picture 27">
            <a:extLst>
              <a:ext uri="{FF2B5EF4-FFF2-40B4-BE49-F238E27FC236}">
                <a16:creationId xmlns:a16="http://schemas.microsoft.com/office/drawing/2014/main" id="{0EE5BFF9-1CA9-44F2-8F05-323FBFA6BD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141559008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itle 1">
            <a:extLst>
              <a:ext uri="{FF2B5EF4-FFF2-40B4-BE49-F238E27FC236}">
                <a16:creationId xmlns:a16="http://schemas.microsoft.com/office/drawing/2014/main" id="{7A4E7383-BFF3-4A28-851D-F78540E6741D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regularity - Sets</a:t>
            </a:r>
          </a:p>
        </p:txBody>
      </p:sp>
      <p:pic>
        <p:nvPicPr>
          <p:cNvPr id="15364" name="Picture 3">
            <a:extLst>
              <a:ext uri="{FF2B5EF4-FFF2-40B4-BE49-F238E27FC236}">
                <a16:creationId xmlns:a16="http://schemas.microsoft.com/office/drawing/2014/main" id="{2F97F84F-0035-4FD6-8C4C-0A3612926DB7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5365" name="Picture 170">
            <a:extLst>
              <a:ext uri="{FF2B5EF4-FFF2-40B4-BE49-F238E27FC236}">
                <a16:creationId xmlns:a16="http://schemas.microsoft.com/office/drawing/2014/main" id="{4EAD133C-CEFC-4976-88B7-9024B02828E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05400" y="4471988"/>
            <a:ext cx="3048000" cy="23860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173" name="Straight Connector 172">
            <a:extLst>
              <a:ext uri="{FF2B5EF4-FFF2-40B4-BE49-F238E27FC236}">
                <a16:creationId xmlns:a16="http://schemas.microsoft.com/office/drawing/2014/main" id="{40AB2EE4-3077-4B40-84C8-927C9F76946B}"/>
              </a:ext>
            </a:extLst>
          </p:cNvPr>
          <p:cNvCxnSpPr/>
          <p:nvPr/>
        </p:nvCxnSpPr>
        <p:spPr>
          <a:xfrm flipH="1">
            <a:off x="7086600" y="4648200"/>
            <a:ext cx="381000" cy="762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75" name="Straight Connector 174">
            <a:extLst>
              <a:ext uri="{FF2B5EF4-FFF2-40B4-BE49-F238E27FC236}">
                <a16:creationId xmlns:a16="http://schemas.microsoft.com/office/drawing/2014/main" id="{CCB0A0FA-438D-446C-B9F2-97A8C3127F56}"/>
              </a:ext>
            </a:extLst>
          </p:cNvPr>
          <p:cNvCxnSpPr>
            <a:cxnSpLocks/>
          </p:cNvCxnSpPr>
          <p:nvPr/>
        </p:nvCxnSpPr>
        <p:spPr>
          <a:xfrm flipH="1">
            <a:off x="7086600" y="4648200"/>
            <a:ext cx="381000" cy="381000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82" name="Straight Connector 181">
            <a:extLst>
              <a:ext uri="{FF2B5EF4-FFF2-40B4-BE49-F238E27FC236}">
                <a16:creationId xmlns:a16="http://schemas.microsoft.com/office/drawing/2014/main" id="{F3A922FC-C639-44C2-B425-2D0453157128}"/>
              </a:ext>
            </a:extLst>
          </p:cNvPr>
          <p:cNvCxnSpPr>
            <a:cxnSpLocks/>
          </p:cNvCxnSpPr>
          <p:nvPr/>
        </p:nvCxnSpPr>
        <p:spPr>
          <a:xfrm flipV="1">
            <a:off x="7391400" y="4686300"/>
            <a:ext cx="96838" cy="411163"/>
          </a:xfrm>
          <a:prstGeom prst="line">
            <a:avLst/>
          </a:prstGeom>
          <a:ln w="9525" cap="flat" cmpd="sng" algn="ctr">
            <a:solidFill>
              <a:schemeClr val="dk1"/>
            </a:solidFill>
            <a:prstDash val="dash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tx1"/>
          </a:fontRef>
        </p:style>
      </p:cxnSp>
      <p:cxnSp>
        <p:nvCxnSpPr>
          <p:cNvPr id="192" name="Straight Connector 191">
            <a:extLst>
              <a:ext uri="{FF2B5EF4-FFF2-40B4-BE49-F238E27FC236}">
                <a16:creationId xmlns:a16="http://schemas.microsoft.com/office/drawing/2014/main" id="{30170A77-6F75-41DD-A3A9-2F490BC14D48}"/>
              </a:ext>
            </a:extLst>
          </p:cNvPr>
          <p:cNvCxnSpPr>
            <a:cxnSpLocks/>
          </p:cNvCxnSpPr>
          <p:nvPr/>
        </p:nvCxnSpPr>
        <p:spPr>
          <a:xfrm flipH="1">
            <a:off x="6875463" y="4578350"/>
            <a:ext cx="163512" cy="46038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4" name="Straight Connector 193">
            <a:extLst>
              <a:ext uri="{FF2B5EF4-FFF2-40B4-BE49-F238E27FC236}">
                <a16:creationId xmlns:a16="http://schemas.microsoft.com/office/drawing/2014/main" id="{2402DE7A-21C2-4C19-9214-F1194FD2A91B}"/>
              </a:ext>
            </a:extLst>
          </p:cNvPr>
          <p:cNvCxnSpPr>
            <a:cxnSpLocks/>
          </p:cNvCxnSpPr>
          <p:nvPr/>
        </p:nvCxnSpPr>
        <p:spPr>
          <a:xfrm flipH="1">
            <a:off x="6904038" y="4648200"/>
            <a:ext cx="161925" cy="508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195" name="Straight Connector 194">
            <a:extLst>
              <a:ext uri="{FF2B5EF4-FFF2-40B4-BE49-F238E27FC236}">
                <a16:creationId xmlns:a16="http://schemas.microsoft.com/office/drawing/2014/main" id="{A036F615-D176-4DEC-A4AD-4CD21567198C}"/>
              </a:ext>
            </a:extLst>
          </p:cNvPr>
          <p:cNvCxnSpPr>
            <a:cxnSpLocks/>
          </p:cNvCxnSpPr>
          <p:nvPr/>
        </p:nvCxnSpPr>
        <p:spPr>
          <a:xfrm flipH="1">
            <a:off x="7772400" y="5187950"/>
            <a:ext cx="53975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cxnSp>
        <p:nvCxnSpPr>
          <p:cNvPr id="200" name="Straight Connector 199">
            <a:extLst>
              <a:ext uri="{FF2B5EF4-FFF2-40B4-BE49-F238E27FC236}">
                <a16:creationId xmlns:a16="http://schemas.microsoft.com/office/drawing/2014/main" id="{2A887632-F1F6-41FB-94C8-79F37A0E55A0}"/>
              </a:ext>
            </a:extLst>
          </p:cNvPr>
          <p:cNvCxnSpPr>
            <a:cxnSpLocks/>
          </p:cNvCxnSpPr>
          <p:nvPr/>
        </p:nvCxnSpPr>
        <p:spPr>
          <a:xfrm flipH="1">
            <a:off x="7848600" y="5213350"/>
            <a:ext cx="53975" cy="152400"/>
          </a:xfrm>
          <a:prstGeom prst="line">
            <a:avLst/>
          </a:prstGeom>
        </p:spPr>
        <p:style>
          <a:lnRef idx="2">
            <a:schemeClr val="dk1"/>
          </a:lnRef>
          <a:fillRef idx="0">
            <a:schemeClr val="dk1"/>
          </a:fillRef>
          <a:effectRef idx="1">
            <a:schemeClr val="dk1"/>
          </a:effectRef>
          <a:fontRef idx="minor">
            <a:schemeClr val="tx1"/>
          </a:fontRef>
        </p:style>
      </p:cxnSp>
      <p:sp>
        <p:nvSpPr>
          <p:cNvPr id="204" name="TextBox 203">
            <a:extLst>
              <a:ext uri="{FF2B5EF4-FFF2-40B4-BE49-F238E27FC236}">
                <a16:creationId xmlns:a16="http://schemas.microsoft.com/office/drawing/2014/main" id="{EA4F340D-8603-46E6-ADB3-20EBEC5C8870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096000" y="5480327"/>
            <a:ext cx="385554" cy="369332"/>
          </a:xfrm>
          <a:prstGeom prst="rect">
            <a:avLst/>
          </a:prstGeom>
          <a:blipFill>
            <a:blip r:embed="rId5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5" name="TextBox 204">
            <a:extLst>
              <a:ext uri="{FF2B5EF4-FFF2-40B4-BE49-F238E27FC236}">
                <a16:creationId xmlns:a16="http://schemas.microsoft.com/office/drawing/2014/main" id="{8722227C-EC60-48FE-AF03-B2E497695DB2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6671740" y="4185268"/>
            <a:ext cx="463909" cy="369332"/>
          </a:xfrm>
          <a:prstGeom prst="rect">
            <a:avLst/>
          </a:prstGeom>
          <a:blipFill>
            <a:blip r:embed="rId6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6" name="TextBox 205">
            <a:extLst>
              <a:ext uri="{FF2B5EF4-FFF2-40B4-BE49-F238E27FC236}">
                <a16:creationId xmlns:a16="http://schemas.microsoft.com/office/drawing/2014/main" id="{5528F380-7FEA-4ABB-9826-67CF1824AD53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8014776" y="5155334"/>
            <a:ext cx="469231" cy="369332"/>
          </a:xfrm>
          <a:prstGeom prst="rect">
            <a:avLst/>
          </a:prstGeom>
          <a:blipFill>
            <a:blip r:embed="rId7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p:sp>
        <p:nvSpPr>
          <p:cNvPr id="207" name="TextBox 206">
            <a:extLst>
              <a:ext uri="{FF2B5EF4-FFF2-40B4-BE49-F238E27FC236}">
                <a16:creationId xmlns:a16="http://schemas.microsoft.com/office/drawing/2014/main" id="{CBB6123D-51A8-4850-9B85-48A658025D6E}"/>
              </a:ext>
            </a:extLst>
          </p:cNvPr>
          <p:cNvSpPr txBox="1">
            <a:spLocks noRot="1" noChangeAspect="1" noMove="1" noResize="1" noEditPoints="1" noAdjustHandles="1" noChangeArrowheads="1" noChangeShapeType="1" noTextEdit="1"/>
          </p:cNvSpPr>
          <p:nvPr/>
        </p:nvSpPr>
        <p:spPr>
          <a:xfrm>
            <a:off x="7448684" y="4316968"/>
            <a:ext cx="367986" cy="369332"/>
          </a:xfrm>
          <a:prstGeom prst="rect">
            <a:avLst/>
          </a:prstGeom>
          <a:blipFill>
            <a:blip r:embed="rId8"/>
            <a:stretch>
              <a:fillRect/>
            </a:stretch>
          </a:blipFill>
        </p:spPr>
        <p:txBody>
          <a:bodyPr/>
          <a:lstStyle/>
          <a:p>
            <a:r>
              <a:rPr lang="en-US">
                <a:noFill/>
              </a:rPr>
              <a:t> </a:t>
            </a:r>
          </a:p>
        </p:txBody>
      </p:sp>
      <mc:AlternateContent xmlns:mc="http://schemas.openxmlformats.org/markup-compatibility/2006" xmlns:a14="http://schemas.microsoft.com/office/drawing/2010/main">
        <mc:Choice Requires="a14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FCA83E-54C6-4386-99F4-9FC545B68BE4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A family of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</m:t>
                    </m:r>
                    <m:d>
                      <m:dPr>
                        <m:begChr m:val="{"/>
                        <m:endChr m:val="}"/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1</m:t>
                            </m:r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,…,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  <a:ea typeface="Cambria Math" panose="02040503050406030204" pitchFamily="18" charset="0"/>
                              </a:rPr>
                              <m:t>𝑀</m:t>
                            </m:r>
                          </m:sub>
                        </m:sSub>
                      </m:e>
                    </m:d>
                  </m:oMath>
                </a14:m>
                <a:r>
                  <a:rPr lang="en-US" dirty="0"/>
                  <a:t> is said to be </a:t>
                </a:r>
                <a:r>
                  <a:rPr lang="en-US" i="1" dirty="0"/>
                  <a:t>linearly regular</a:t>
                </a:r>
                <a:r>
                  <a:rPr lang="en-US" dirty="0"/>
                  <a:t> if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max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𝑗</m:t>
                            </m:r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𝑑</m:t>
                        </m:r>
                        <m:d>
                          <m:d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,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e>
                        </m:d>
                      </m:e>
                    </m:func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“If you are close to each of the sets you cannot be too far way from their intersection”.</a:t>
                </a:r>
              </a:p>
              <a:p>
                <a:r>
                  <a:rPr lang="en-US" dirty="0"/>
                  <a:t>Examples:</a:t>
                </a:r>
              </a:p>
              <a:p>
                <a:pPr lvl="1"/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𝑖𝑛𝑡</m:t>
                    </m:r>
                    <m:nary>
                      <m:naryPr>
                        <m:chr m:val="⋂"/>
                        <m:supHide m:val="on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/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dirty="0"/>
                  <a:t>*</a:t>
                </a:r>
              </a:p>
              <a:p>
                <a:pPr lvl="1"/>
                <a:r>
                  <a:rPr lang="en-US" dirty="0"/>
                  <a:t>Every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is a half-space</a:t>
                </a:r>
              </a:p>
              <a:p>
                <a:r>
                  <a:rPr lang="en-US" b="1" dirty="0"/>
                  <a:t>Note: It may happen that </a:t>
                </a:r>
                <a14:m>
                  <m:oMath xmlns:m="http://schemas.openxmlformats.org/officeDocument/2006/math">
                    <m:r>
                      <a:rPr lang="en-US" b="1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</m:oMath>
                </a14:m>
                <a:r>
                  <a:rPr lang="en-US" b="1" dirty="0"/>
                  <a:t> is </a:t>
                </a:r>
                <a:r>
                  <a:rPr lang="en-US" b="1" i="1" dirty="0"/>
                  <a:t>linearly</a:t>
                </a:r>
                <a:br>
                  <a:rPr lang="en-US" b="1" i="1" dirty="0"/>
                </a:br>
                <a:r>
                  <a:rPr lang="en-US" b="1" i="1" dirty="0"/>
                  <a:t>regular</a:t>
                </a:r>
                <a:r>
                  <a:rPr lang="en-US" b="1" dirty="0"/>
                  <a:t> but some of it’s subfamilies </a:t>
                </a:r>
                <a:br>
                  <a:rPr lang="en-US" b="1" dirty="0"/>
                </a:br>
                <a:r>
                  <a:rPr lang="en-US" b="1" dirty="0"/>
                  <a:t>fail to be!</a:t>
                </a:r>
              </a:p>
            </p:txBody>
          </p:sp>
        </mc:Choice>
        <mc:Fallback xmlns="">
          <p:sp>
            <p:nvSpPr>
              <p:cNvPr id="5" name="Content Placeholder 4">
                <a:extLst>
                  <a:ext uri="{FF2B5EF4-FFF2-40B4-BE49-F238E27FC236}">
                    <a16:creationId xmlns:a16="http://schemas.microsoft.com/office/drawing/2014/main" id="{8FFCA83E-54C6-4386-99F4-9FC545B68BE4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9"/>
                <a:stretch>
                  <a:fillRect l="-773" t="-1541" b="-126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998EC4-98C5-45FF-8CA8-397CFB0B4AE9}"/>
                  </a:ext>
                </a:extLst>
              </p:cNvPr>
              <p:cNvSpPr txBox="1"/>
              <p:nvPr/>
            </p:nvSpPr>
            <p:spPr>
              <a:xfrm>
                <a:off x="0" y="6562919"/>
                <a:ext cx="4343400" cy="27699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* In this case the family </a:t>
                </a:r>
                <a14:m>
                  <m:oMath xmlns:m="http://schemas.openxmlformats.org/officeDocument/2006/math">
                    <m:r>
                      <a:rPr lang="en-US" sz="120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</m:oMath>
                </a14:m>
                <a:r>
                  <a:rPr lang="en-US" sz="1200" dirty="0"/>
                  <a:t> is </a:t>
                </a:r>
                <a:r>
                  <a:rPr lang="en-US" sz="1200" b="1" i="1" dirty="0"/>
                  <a:t>boundedly</a:t>
                </a:r>
                <a:r>
                  <a:rPr lang="en-US" sz="1200" i="1" dirty="0"/>
                  <a:t> linearly regular.</a:t>
                </a:r>
                <a:endParaRPr lang="en-US" sz="1200" dirty="0"/>
              </a:p>
            </p:txBody>
          </p:sp>
        </mc:Choice>
        <mc:Fallback xmlns="">
          <p:sp>
            <p:nvSpPr>
              <p:cNvPr id="21" name="TextBox 20">
                <a:extLst>
                  <a:ext uri="{FF2B5EF4-FFF2-40B4-BE49-F238E27FC236}">
                    <a16:creationId xmlns:a16="http://schemas.microsoft.com/office/drawing/2014/main" id="{5A998EC4-98C5-45FF-8CA8-397CFB0B4AE9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62919"/>
                <a:ext cx="4343400" cy="276999"/>
              </a:xfrm>
              <a:prstGeom prst="rect">
                <a:avLst/>
              </a:prstGeom>
              <a:blipFill>
                <a:blip r:embed="rId10"/>
                <a:stretch>
                  <a:fillRect t="-2222" b="-17778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250871047"/>
      </p:ext>
    </p:extLst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87402A2-F14B-4C98-A2D3-03FE386EE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Linear regularity - Operators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C3201BC8-B74F-44F5-A792-CCA8AC37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6D2A75-9FE5-4CE1-8286-C4BE1883F4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dirty="0"/>
                  <a:t>An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r>
                  <a:rPr lang="en-US" dirty="0"/>
                  <a:t>is said to be </a:t>
                </a:r>
                <a:r>
                  <a:rPr lang="en-US" i="1" dirty="0"/>
                  <a:t>linearly regular</a:t>
                </a:r>
                <a:r>
                  <a:rPr lang="en-US" dirty="0"/>
                  <a:t> if 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b="0" i="1" smtClean="0">
                        <a:latin typeface="Cambria Math" panose="02040503050406030204" pitchFamily="18" charset="0"/>
                      </a:rPr>
                      <m:t>||</m:t>
                    </m:r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br>
                  <a:rPr lang="en-US" dirty="0"/>
                </a:br>
                <a:r>
                  <a:rPr lang="en-US" dirty="0"/>
                  <a:t>for every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and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𝐹𝑖𝑥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“Move at least some fraction of your distance from the solution”.</a:t>
                </a:r>
              </a:p>
              <a:p>
                <a:r>
                  <a:rPr lang="en-US" dirty="0"/>
                  <a:t>Since cutters move towards the solution, they imply linear convergence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+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bSup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</m:oMath>
                </a14:m>
                <a:r>
                  <a:rPr lang="en-US" dirty="0"/>
                  <a:t>):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𝑘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+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1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</m:t>
                    </m:r>
                    <m:sSup>
                      <m:sSup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𝑞</m:t>
                        </m:r>
                      </m:e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p>
                    </m:sSup>
                    <m:r>
                      <a:rPr lang="en-US" b="0" i="1" smtClean="0">
                        <a:latin typeface="Cambria Math" panose="02040503050406030204" pitchFamily="18" charset="0"/>
                      </a:rPr>
                      <m:t>⋅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p>
                          <m:sSup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p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  <m:sup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0</m:t>
                            </m:r>
                          </m:sup>
                        </m:s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</m:oMath>
                </a14:m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</m:oMath>
                </a14:m>
                <a:endParaRPr lang="en-US" dirty="0"/>
              </a:p>
              <a:p>
                <a:r>
                  <a:rPr lang="en-US" dirty="0"/>
                  <a:t>Examples:</a:t>
                </a:r>
              </a:p>
              <a:p>
                <a:pPr lvl="1"/>
                <a:r>
                  <a:rPr lang="en-US" dirty="0"/>
                  <a:t>Metric Projections: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≤|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sub>
                        </m:s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m:rPr>
                            <m:lit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that is,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𝛿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1</m:t>
                    </m:r>
                  </m:oMath>
                </a14:m>
                <a:r>
                  <a:rPr lang="en-US" dirty="0"/>
                  <a:t>.</a:t>
                </a:r>
              </a:p>
              <a:p>
                <a:pPr lvl="1"/>
                <a:r>
                  <a:rPr lang="en-US" dirty="0" err="1"/>
                  <a:t>Subgradient</a:t>
                </a:r>
                <a:r>
                  <a:rPr lang="en-US" dirty="0"/>
                  <a:t> Projections*: if there is some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 such that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𝑓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&lt;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6D2A75-9FE5-4CE1-8286-C4BE1883F4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3"/>
                <a:stretch>
                  <a:fillRect l="-773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333370-9D0E-4F0A-84DA-74557B4A6CDF}"/>
                  </a:ext>
                </a:extLst>
              </p:cNvPr>
              <p:cNvSpPr txBox="1"/>
              <p:nvPr/>
            </p:nvSpPr>
            <p:spPr>
              <a:xfrm>
                <a:off x="0" y="6562919"/>
                <a:ext cx="4343400" cy="29508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* In this case the operator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𝑓</m:t>
                            </m:r>
                          </m:e>
                          <m:sub>
                            <m:r>
                              <a:rPr lang="en-US" sz="1200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sub>
                    </m:sSub>
                  </m:oMath>
                </a14:m>
                <a:r>
                  <a:rPr lang="en-US" sz="1200" dirty="0"/>
                  <a:t> is </a:t>
                </a:r>
                <a:r>
                  <a:rPr lang="en-US" sz="1200" b="1" i="1" dirty="0"/>
                  <a:t>boundedly</a:t>
                </a:r>
                <a:r>
                  <a:rPr lang="en-US" sz="1200" i="1" dirty="0"/>
                  <a:t> linearly regular.</a:t>
                </a:r>
                <a:endParaRPr lang="en-US" sz="12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BB333370-9D0E-4F0A-84DA-74557B4A6CD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562919"/>
                <a:ext cx="4343400" cy="295081"/>
              </a:xfrm>
              <a:prstGeom prst="rect">
                <a:avLst/>
              </a:prstGeom>
              <a:blipFill>
                <a:blip r:embed="rId4"/>
                <a:stretch>
                  <a:fillRect b="-12500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Title 1">
            <a:extLst>
              <a:ext uri="{FF2B5EF4-FFF2-40B4-BE49-F238E27FC236}">
                <a16:creationId xmlns:a16="http://schemas.microsoft.com/office/drawing/2014/main" id="{787402A2-F14B-4C98-A2D3-03FE386EE592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Nice correspondence</a:t>
            </a:r>
          </a:p>
        </p:txBody>
      </p:sp>
      <p:pic>
        <p:nvPicPr>
          <p:cNvPr id="16388" name="Picture 3">
            <a:extLst>
              <a:ext uri="{FF2B5EF4-FFF2-40B4-BE49-F238E27FC236}">
                <a16:creationId xmlns:a16="http://schemas.microsoft.com/office/drawing/2014/main" id="{C3201BC8-B74F-44F5-A792-CCA8AC3778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6D2A75-9FE5-4CE1-8286-C4BE1883F4C6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>
              <a:xfrm>
                <a:off x="628650" y="1825625"/>
                <a:ext cx="7886700" cy="1611213"/>
              </a:xfrm>
            </p:spPr>
            <p:txBody>
              <a:bodyPr/>
              <a:lstStyle/>
              <a:p>
                <a:r>
                  <a:rPr lang="en-US" dirty="0"/>
                  <a:t>There is a correspondence between the above definitions of linear regularity.</a:t>
                </a:r>
              </a:p>
              <a:p>
                <a:r>
                  <a:rPr lang="en-US" dirty="0"/>
                  <a:t>For a family of sets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={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 it holds that</a:t>
                </a:r>
                <a:br>
                  <a:rPr lang="en-US" dirty="0"/>
                </a:br>
                <a:endParaRPr lang="en-US" dirty="0"/>
              </a:p>
            </p:txBody>
          </p:sp>
        </mc:Choice>
        <mc:Fallback xmlns="">
          <p:sp>
            <p:nvSpPr>
              <p:cNvPr id="4" name="Content Placeholder 3">
                <a:extLst>
                  <a:ext uri="{FF2B5EF4-FFF2-40B4-BE49-F238E27FC236}">
                    <a16:creationId xmlns:a16="http://schemas.microsoft.com/office/drawing/2014/main" id="{1C6D2A75-9FE5-4CE1-8286-C4BE1883F4C6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xfrm>
                <a:off x="628650" y="1825625"/>
                <a:ext cx="7886700" cy="1611213"/>
              </a:xfrm>
              <a:blipFill>
                <a:blip r:embed="rId3"/>
                <a:stretch>
                  <a:fillRect l="-773" t="-415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02566F-8E02-4FB7-8CE3-5F1E5AD60713}"/>
                  </a:ext>
                </a:extLst>
              </p:cNvPr>
              <p:cNvSpPr txBox="1"/>
              <p:nvPr/>
            </p:nvSpPr>
            <p:spPr>
              <a:xfrm>
                <a:off x="1371600" y="3593547"/>
                <a:ext cx="1752600" cy="923330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∁</m:t>
                    </m:r>
                  </m:oMath>
                </a14:m>
                <a:r>
                  <a:rPr lang="en-US" dirty="0"/>
                  <a:t> is a linearly regular family of sets</a:t>
                </a:r>
              </a:p>
            </p:txBody>
          </p:sp>
        </mc:Choice>
        <mc:Fallback xmlns="">
          <p:sp>
            <p:nvSpPr>
              <p:cNvPr id="2" name="TextBox 1">
                <a:extLst>
                  <a:ext uri="{FF2B5EF4-FFF2-40B4-BE49-F238E27FC236}">
                    <a16:creationId xmlns:a16="http://schemas.microsoft.com/office/drawing/2014/main" id="{4502566F-8E02-4FB7-8CE3-5F1E5AD6071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371600" y="3593547"/>
                <a:ext cx="1752600" cy="923330"/>
              </a:xfrm>
              <a:prstGeom prst="rect">
                <a:avLst/>
              </a:prstGeom>
              <a:blipFill>
                <a:blip r:embed="rId4"/>
                <a:stretch>
                  <a:fillRect l="-2414" t="-2597" r="-2414" b="-84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663FB2-54EA-47E7-AF62-9CF7EDF642B3}"/>
                  </a:ext>
                </a:extLst>
              </p:cNvPr>
              <p:cNvSpPr txBox="1"/>
              <p:nvPr/>
            </p:nvSpPr>
            <p:spPr>
              <a:xfrm>
                <a:off x="3276600" y="3747435"/>
                <a:ext cx="933450" cy="615553"/>
              </a:xfrm>
              <a:prstGeom prst="rect">
                <a:avLst/>
              </a:prstGeom>
              <a:noFill/>
            </p:spPr>
            <p:txBody>
              <a:bodyPr wrap="square" lIns="0" tIns="0" rIns="0" bIns="0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4000" b="0" i="1" smtClean="0">
                          <a:latin typeface="Cambria Math" panose="02040503050406030204" pitchFamily="18" charset="0"/>
                        </a:rPr>
                        <m:t>⟺</m:t>
                      </m:r>
                    </m:oMath>
                  </m:oMathPara>
                </a14:m>
                <a:endParaRPr lang="en-US" sz="4000" dirty="0"/>
              </a:p>
            </p:txBody>
          </p:sp>
        </mc:Choice>
        <mc:Fallback xmlns="">
          <p:sp>
            <p:nvSpPr>
              <p:cNvPr id="3" name="TextBox 2">
                <a:extLst>
                  <a:ext uri="{FF2B5EF4-FFF2-40B4-BE49-F238E27FC236}">
                    <a16:creationId xmlns:a16="http://schemas.microsoft.com/office/drawing/2014/main" id="{8C663FB2-54EA-47E7-AF62-9CF7EDF642B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276600" y="3747435"/>
                <a:ext cx="933450" cy="615553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21888-5890-4EFA-97F6-16E298DE04FD}"/>
                  </a:ext>
                </a:extLst>
              </p:cNvPr>
              <p:cNvSpPr txBox="1"/>
              <p:nvPr/>
            </p:nvSpPr>
            <p:spPr>
              <a:xfrm>
                <a:off x="4358096" y="3539343"/>
                <a:ext cx="3562350" cy="978794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dirty="0"/>
                  <a:t>The operator </a:t>
                </a:r>
                <a14:m>
                  <m:oMath xmlns:m="http://schemas.openxmlformats.org/officeDocument/2006/math">
                    <m:r>
                      <m:rPr>
                        <m:sty m:val="p"/>
                      </m:rPr>
                      <a:rPr lang="en-US" b="0" i="0" smtClean="0">
                        <a:latin typeface="Cambria Math" panose="02040503050406030204" pitchFamily="18" charset="0"/>
                      </a:rPr>
                      <m:t>T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  <m:d>
                              <m:d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d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𝑥</m:t>
                                </m:r>
                              </m:e>
                            </m:d>
                          </m:sub>
                        </m:sSub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</m:oMath>
                </a14:m>
                <a:r>
                  <a:rPr lang="en-US" dirty="0"/>
                  <a:t>, where </a:t>
                </a: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𝑖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𝑎𝑟𝑔𝑚𝑎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dirty="0"/>
                  <a:t>, is linearly regular</a:t>
                </a:r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E21888-5890-4EFA-97F6-16E298DE04F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358096" y="3539343"/>
                <a:ext cx="3562350" cy="978794"/>
              </a:xfrm>
              <a:prstGeom prst="rect">
                <a:avLst/>
              </a:prstGeom>
              <a:blipFill>
                <a:blip r:embed="rId6"/>
                <a:stretch>
                  <a:fillRect l="-1365" t="-2469" r="-2389" b="-8642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10300733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D89-614C-428D-AC31-081FE7D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Main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8377B-C431-47DE-9B27-CAEBC704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0D04E4-752E-4E34-AFC3-3317822C6C33}"/>
                  </a:ext>
                </a:extLst>
              </p:cNvPr>
              <p:cNvSpPr txBox="1"/>
              <p:nvPr/>
            </p:nvSpPr>
            <p:spPr>
              <a:xfrm>
                <a:off x="457200" y="1600200"/>
                <a:ext cx="8828507" cy="2957669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100" dirty="0"/>
                  <a:t>Setting: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100" dirty="0"/>
                  <a:t> -cutters,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⋂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𝐹𝑖𝑥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100" dirty="0"/>
                  <a:t>,</a:t>
                </a:r>
                <a:br>
                  <a:rPr lang="en-US" sz="2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≔ </m:t>
                      </m:r>
                      <m:nary>
                        <m:naryPr>
                          <m:chr m:val="∑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100" dirty="0"/>
              </a:p>
              <a:p>
                <a:pPr/>
                <a:r>
                  <a:rPr lang="en-US" sz="2100" dirty="0"/>
                  <a:t>Fact: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/>
                  <a:t> is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2100" dirty="0"/>
                  <a:t>-SQNE,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𝐹𝑖𝑥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2100" dirty="0"/>
                  <a:t>,</a:t>
                </a:r>
                <a:br>
                  <a:rPr lang="en-US" sz="2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0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m:rPr>
                          <m:lit/>
                        </m:rPr>
                        <a:rPr lang="en-US" sz="2100" b="0" i="1" smtClean="0">
                          <a:latin typeface="Cambria Math" panose="02040503050406030204" pitchFamily="18" charset="0"/>
                        </a:rPr>
                        <m:t>|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𝑇𝑥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𝑧</m:t>
                      </m:r>
                      <m:r>
                        <m:rPr>
                          <m:lit/>
                        </m:rPr>
                        <a:rPr lang="en-US" sz="21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≤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  <m:d>
                            <m:dPr>
                              <m:begChr m:val="|"/>
                              <m:endChr m:val="|"/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d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𝑥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−</m:t>
                              </m:r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𝑧</m:t>
                              </m:r>
                            </m:e>
                          </m:d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 −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𝜌</m:t>
                      </m:r>
                      <m:r>
                        <m:rPr>
                          <m:lit/>
                        </m:rPr>
                        <a:rPr lang="en-US" sz="2100" b="0" i="1" smtClean="0">
                          <a:latin typeface="Cambria Math" panose="02040503050406030204" pitchFamily="18" charset="0"/>
                        </a:rPr>
                        <m:t>||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𝑇𝑥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−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m:rPr>
                          <m:lit/>
                        </m:rPr>
                        <a:rPr lang="en-US" sz="2100" b="0" i="1" smtClean="0">
                          <a:latin typeface="Cambria Math" panose="02040503050406030204" pitchFamily="18" charset="0"/>
                        </a:rPr>
                        <m:t>|</m:t>
                      </m:r>
                      <m:sSup>
                        <m:sSup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pPr>
                        <m:e>
                          <m:r>
                            <m:rPr>
                              <m:lit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|</m:t>
                          </m:r>
                        </m:e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2</m:t>
                          </m:r>
                        </m:sup>
                      </m:sSup>
                    </m:oMath>
                  </m:oMathPara>
                </a14:m>
                <a:br>
                  <a:rPr lang="en-US" sz="2100" b="0" i="1" dirty="0">
                    <a:latin typeface="Cambria Math" panose="02040503050406030204" pitchFamily="18" charset="0"/>
                  </a:rPr>
                </a:br>
                <a:r>
                  <a:rPr lang="en-US" sz="2100" b="0" dirty="0">
                    <a:latin typeface="Cambria Math" panose="02040503050406030204" pitchFamily="18" charset="0"/>
                  </a:rPr>
                  <a:t>for every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2100" dirty="0"/>
                  <a:t> and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𝐹𝑖𝑥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sz="2100" dirty="0"/>
                  <a:t>.</a:t>
                </a:r>
              </a:p>
              <a:p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0D04E4-752E-4E34-AFC3-3317822C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828507" cy="2957669"/>
              </a:xfrm>
              <a:prstGeom prst="rect">
                <a:avLst/>
              </a:prstGeom>
              <a:blipFill>
                <a:blip r:embed="rId4"/>
                <a:stretch>
                  <a:fillRect l="-829" t="-8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D9F12D-25AF-40CD-B5DB-53D9A7E1884A}"/>
                  </a:ext>
                </a:extLst>
              </p:cNvPr>
              <p:cNvSpPr txBox="1"/>
              <p:nvPr/>
            </p:nvSpPr>
            <p:spPr>
              <a:xfrm>
                <a:off x="457200" y="4419600"/>
                <a:ext cx="7485191" cy="1961243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none" rtlCol="0">
                <a:spAutoFit/>
              </a:bodyPr>
              <a:lstStyle/>
              <a:p>
                <a:pPr/>
                <a:r>
                  <a:rPr lang="en-US" sz="1800" b="1" dirty="0"/>
                  <a:t>Theorem 1:</a:t>
                </a:r>
                <a:r>
                  <a:rPr lang="en-US" sz="1800" dirty="0"/>
                  <a:t> Let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+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𝜏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)(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𝑇𝑥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)</m:t>
                    </m:r>
                  </m:oMath>
                </a14:m>
                <a:r>
                  <a:rPr lang="en-US" sz="1800" dirty="0"/>
                  <a:t>, where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=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limLow>
                        <m:limLow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limLowPr>
                        <m:e>
                          <m:groupChr>
                            <m:groupChrPr>
                              <m:chr m:val="⏟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groupChrPr>
                            <m:e>
                              <m:f>
                                <m:fPr>
                                  <m:ctrlPr>
                                    <a:rPr lang="en-US" i="1">
                                      <a:latin typeface="Cambria Math" panose="02040503050406030204" pitchFamily="18" charset="0"/>
                                    </a:rPr>
                                  </m:ctrlPr>
                                </m:fPr>
                                <m:num>
                                  <m:nary>
                                    <m:naryPr>
                                      <m:chr m:val="∑"/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naryPr>
                                    <m:sub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=</m:t>
                                      </m:r>
                                      <m:r>
                                        <m:rPr>
                                          <m:brk m:alnAt="23"/>
                                        </m:r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1</m:t>
                                      </m:r>
                                    </m:sub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𝑁</m:t>
                                      </m:r>
                                    </m:sup>
                                    <m:e>
                                      <m:sSub>
                                        <m:sSub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b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𝜔</m:t>
                                          </m:r>
                                        </m:e>
                                        <m:sub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𝑛</m:t>
                                          </m:r>
                                        </m:sub>
                                      </m:sSub>
                                      <m:sSup>
                                        <m:sSupPr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sSup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>
                                                <m:sSubPr>
                                                  <m:ctrlP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Pr>
                                                <m:e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i="1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</m:sSub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r>
                                                <a:rPr lang="en-US" i="1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|</m:t>
                                          </m:r>
                                        </m:e>
                                        <m:sup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2</m:t>
                                          </m:r>
                                        </m:sup>
                                      </m:sSup>
                                    </m:e>
                                  </m:nary>
                                </m:num>
                                <m:den>
                                  <m:sSup>
                                    <m:sSupPr>
                                      <m:ctrlP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𝑇𝑥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−</m:t>
                                          </m:r>
                                          <m:r>
                                            <a:rPr lang="en-US" i="1">
                                              <a:latin typeface="Cambria Math" panose="02040503050406030204" pitchFamily="18" charset="0"/>
                                            </a:rPr>
                                            <m:t>𝑥</m:t>
                                          </m:r>
                                        </m:e>
                                      </m:d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|</m:t>
                                      </m:r>
                                    </m:e>
                                    <m:sup>
                                      <m:r>
                                        <a:rPr lang="en-US" i="1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den>
                              </m:f>
                            </m:e>
                          </m:groupChr>
                        </m:e>
                        <m:li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𝜎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(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)</m:t>
                          </m:r>
                        </m:lim>
                      </m:limLow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+</m:t>
                      </m:r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</m:num>
                        <m:den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𝑚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+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</m:den>
                      </m:f>
                      <m:f>
                        <m:f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nary>
                            <m:naryPr>
                              <m:chr m:val="∑"/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naryPr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=</m:t>
                              </m:r>
                              <m:r>
                                <m:rPr>
                                  <m:brk m:alnAt="23"/>
                                </m:r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1</m:t>
                              </m:r>
                            </m:sub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𝑁</m:t>
                              </m:r>
                            </m:sup>
                            <m:e>
                              <m:sSub>
                                <m:sSubPr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sSub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𝜔</m:t>
                                  </m:r>
                                </m:e>
                                <m: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𝑛</m:t>
                                  </m:r>
                                </m:sub>
                              </m:sSub>
                              <m:nary>
                                <m:naryPr>
                                  <m:chr m:val="∑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naryPr>
                                <m:sub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𝑖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=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1</m:t>
                                  </m:r>
                                  <m:r>
                                    <m:rPr>
                                      <m:brk m:alnAt="23"/>
                                    </m:r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 </m:t>
                                  </m:r>
                                </m:sub>
                                <m:sup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  <m:sSub>
                                    <m:sSub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bPr>
                                    <m:e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𝐽</m:t>
                                      </m:r>
                                    </m:e>
                                    <m:sub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𝑛</m:t>
                                      </m:r>
                                    </m:sub>
                                  </m:sSub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|</m:t>
                                  </m:r>
                                </m:sup>
                                <m:e>
                                  <m:sSup>
                                    <m:sSupPr>
                                      <m:ctrlP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</m:ctrlPr>
                                    </m:sSupPr>
                                    <m:e>
                                      <m:d>
                                        <m:dPr>
                                          <m:begChr m:val="|"/>
                                          <m:endChr m:val="|"/>
                                          <m:ctrlPr>
                                            <a:rPr lang="en-US" sz="1800" b="0" i="1" smtClean="0">
                                              <a:latin typeface="Cambria Math" panose="02040503050406030204" pitchFamily="18" charset="0"/>
                                            </a:rPr>
                                          </m:ctrlPr>
                                        </m:dPr>
                                        <m:e>
                                          <m:d>
                                            <m:dPr>
                                              <m:begChr m:val="|"/>
                                              <m:endChr m:val="|"/>
                                              <m:ctrlP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</m:ctrlPr>
                                            </m:dPr>
                                            <m:e>
                                              <m:sSubSup>
                                                <m:sSubSupPr>
                                                  <m:ctrlP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−</m:t>
                                              </m:r>
                                              <m:sSubSup>
                                                <m:sSubSupPr>
                                                  <m:ctrlP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</m:ctrlPr>
                                                </m:sSubSupPr>
                                                <m:e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𝑆</m:t>
                                                  </m:r>
                                                </m:e>
                                                <m:sub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𝑛</m:t>
                                                  </m:r>
                                                </m:sub>
                                                <m:sup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𝑖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−</m:t>
                                                  </m:r>
                                                  <m:r>
                                                    <a:rPr lang="en-US" sz="1800" b="0" i="1" smtClean="0">
                                                      <a:latin typeface="Cambria Math" panose="02040503050406030204" pitchFamily="18" charset="0"/>
                                                    </a:rPr>
                                                    <m:t>1</m:t>
                                                  </m:r>
                                                </m:sup>
                                              </m:sSubSup>
                                              <m:r>
                                                <a:rPr lang="en-US" sz="1800" b="0" i="1" smtClean="0">
                                                  <a:latin typeface="Cambria Math" panose="02040503050406030204" pitchFamily="18" charset="0"/>
                                                </a:rPr>
                                                <m:t>𝑥</m:t>
                                              </m:r>
                                            </m:e>
                                          </m:d>
                                        </m:e>
                                      </m:d>
                                    </m:e>
                                    <m:sup>
                                      <m:r>
                                        <a:rPr lang="en-US" sz="1800" b="0" i="1" smtClean="0">
                                          <a:latin typeface="Cambria Math" panose="02040503050406030204" pitchFamily="18" charset="0"/>
                                        </a:rPr>
                                        <m:t>2</m:t>
                                      </m:r>
                                    </m:sup>
                                  </m:sSup>
                                </m:e>
                              </m:nary>
                            </m:e>
                          </m:nary>
                        </m:num>
                        <m:den>
                          <m:sSup>
                            <m:sSup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p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  <m:d>
                                <m:dPr>
                                  <m:begChr m:val="|"/>
                                  <m:endChr m:val="|"/>
                                  <m:ctrlP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</m:ctrlPr>
                                </m:dPr>
                                <m:e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𝑇𝑥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−</m:t>
                                  </m:r>
                                  <m:r>
                                    <a:rPr lang="en-US" sz="1800" b="0" i="1" smtClean="0">
                                      <a:latin typeface="Cambria Math" panose="02040503050406030204" pitchFamily="18" charset="0"/>
                                    </a:rPr>
                                    <m:t>𝑥</m:t>
                                  </m:r>
                                </m:e>
                              </m:d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|</m:t>
                              </m:r>
                            </m:e>
                            <m:sup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p>
                        </m:den>
                      </m:f>
                    </m:oMath>
                  </m:oMathPara>
                </a14:m>
                <a:br>
                  <a:rPr lang="en-US" sz="1800" b="1" dirty="0"/>
                </a:br>
                <a:r>
                  <a:rPr lang="en-US" sz="1800" dirty="0"/>
                  <a:t>Then,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</m:oMath>
                </a14:m>
                <a:r>
                  <a:rPr lang="en-US" sz="1800" b="1" dirty="0"/>
                  <a:t> </a:t>
                </a:r>
                <a:r>
                  <a:rPr lang="en-US" sz="1800" dirty="0"/>
                  <a:t>is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1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/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𝑚</m:t>
                    </m:r>
                  </m:oMath>
                </a14:m>
                <a:r>
                  <a:rPr lang="en-US" sz="1800" dirty="0"/>
                  <a:t>-SQNE, where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𝐹𝑖𝑥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𝜏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sz="1800" b="1" dirty="0"/>
                  <a:t>.</a:t>
                </a:r>
                <a:br>
                  <a:rPr lang="en-US" sz="1800" b="1" dirty="0"/>
                </a:br>
                <a:endParaRPr lang="en-US" sz="1800" b="1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D9F12D-25AF-40CD-B5DB-53D9A7E18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4419600"/>
                <a:ext cx="7485191" cy="1961243"/>
              </a:xfrm>
              <a:prstGeom prst="rect">
                <a:avLst/>
              </a:prstGeom>
              <a:blipFill>
                <a:blip r:embed="rId5"/>
                <a:stretch>
                  <a:fillRect l="-569" t="-123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217046095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C956D89-614C-428D-AC31-081FE7D4795C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28650" y="365125"/>
            <a:ext cx="7886700" cy="1325563"/>
          </a:xfrm>
        </p:spPr>
        <p:txBody>
          <a:bodyPr/>
          <a:lstStyle/>
          <a:p>
            <a:r>
              <a:rPr lang="en-US" dirty="0"/>
              <a:t>Main results</a:t>
            </a:r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id="{23E8377B-C431-47DE-9B27-CAEBC7049A98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0D04E4-752E-4E34-AFC3-3317822C6C33}"/>
                  </a:ext>
                </a:extLst>
              </p:cNvPr>
              <p:cNvSpPr txBox="1"/>
              <p:nvPr/>
            </p:nvSpPr>
            <p:spPr>
              <a:xfrm>
                <a:off x="457200" y="1600200"/>
                <a:ext cx="8828507" cy="4250331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pPr/>
                <a:r>
                  <a:rPr lang="en-US" sz="2100" dirty="0"/>
                  <a:t>Setting: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2100" dirty="0"/>
                  <a:t> -cutters, </a:t>
                </a:r>
                <a14:m>
                  <m:oMath xmlns:m="http://schemas.openxmlformats.org/officeDocument/2006/math"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=</m:t>
                    </m:r>
                    <m:sSubSup>
                      <m:sSubSup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Sup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⋂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</m:sSubSup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𝐹𝑖𝑥</m:t>
                    </m:r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r>
                  <a:rPr lang="en-US" sz="2100" dirty="0"/>
                  <a:t>,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21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𝜔</m:t>
                        </m:r>
                      </m:e>
                      <m:sub>
                        <m:r>
                          <a:rPr lang="en-US" sz="2100" b="0" i="1" smtClean="0">
                            <a:latin typeface="Cambria Math" panose="02040503050406030204" pitchFamily="18" charset="0"/>
                          </a:rPr>
                          <m:t>𝑛</m:t>
                        </m:r>
                      </m:sub>
                    </m:sSub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≥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𝜔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21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2100" dirty="0"/>
                  <a:t>,</a:t>
                </a:r>
                <a:br>
                  <a:rPr lang="en-US" sz="21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𝑇</m:t>
                      </m:r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≔ </m:t>
                      </m:r>
                      <m:nary>
                        <m:naryPr>
                          <m:chr m:val="∑"/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naryPr>
                        <m:sub>
                          <m:r>
                            <m:rPr>
                              <m:brk m:alnAt="23"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𝑛</m:t>
                          </m:r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=</m:t>
                          </m:r>
                          <m:r>
                            <m:rPr>
                              <m:brk m:alnAt="23"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1</m:t>
                          </m:r>
                          <m:r>
                            <m:rPr>
                              <m:brk m:alnAt="23"/>
                            </m:rP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 </m:t>
                          </m:r>
                        </m:sub>
                        <m:sup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𝑁</m:t>
                          </m:r>
                        </m:sup>
                        <m:e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𝜔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  <m:sSub>
                            <m:sSubPr>
                              <m:ctrlP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e>
                            <m:sub>
                              <m:r>
                                <a:rPr lang="en-US" sz="2100" b="0" i="1" smtClean="0">
                                  <a:latin typeface="Cambria Math" panose="02040503050406030204" pitchFamily="18" charset="0"/>
                                </a:rPr>
                                <m:t>𝑛</m:t>
                              </m:r>
                            </m:sub>
                          </m:sSub>
                        </m:e>
                      </m:nary>
                    </m:oMath>
                  </m:oMathPara>
                </a14:m>
                <a:endParaRPr lang="en-US" sz="2100" dirty="0"/>
              </a:p>
              <a:p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endParaRPr lang="en-US" sz="2100" i="1" dirty="0">
                  <a:latin typeface="Cambria Math" panose="02040503050406030204" pitchFamily="18" charset="0"/>
                </a:endParaRPr>
              </a:p>
              <a:p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endParaRPr lang="en-US" sz="2100" i="1" dirty="0">
                  <a:latin typeface="Cambria Math" panose="02040503050406030204" pitchFamily="18" charset="0"/>
                </a:endParaRPr>
              </a:p>
              <a:p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endParaRPr lang="en-US" sz="2100" i="1" dirty="0">
                  <a:latin typeface="Cambria Math" panose="02040503050406030204" pitchFamily="18" charset="0"/>
                </a:endParaRPr>
              </a:p>
              <a:p>
                <a:endParaRPr lang="en-US" sz="2100" b="0" i="1" dirty="0">
                  <a:latin typeface="Cambria Math" panose="02040503050406030204" pitchFamily="18" charset="0"/>
                </a:endParaRPr>
              </a:p>
              <a:p>
                <a:r>
                  <a:rPr lang="en-US" sz="2100" b="1" dirty="0">
                    <a:latin typeface="Cambria Math" panose="02040503050406030204" pitchFamily="18" charset="0"/>
                  </a:rPr>
                  <a:t>Corollary:</a:t>
                </a:r>
                <a:r>
                  <a:rPr lang="en-US" sz="2100" dirty="0">
                    <a:latin typeface="Cambria Math" panose="02040503050406030204" pitchFamily="18" charset="0"/>
                  </a:rPr>
                  <a:t> extrapolated SA methods converge linearly!</a:t>
                </a:r>
                <a:endParaRPr lang="en-US" sz="2100" b="1" dirty="0">
                  <a:latin typeface="Cambria Math" panose="02040503050406030204" pitchFamily="18" charset="0"/>
                </a:endParaRPr>
              </a:p>
              <a:p>
                <a:endParaRPr lang="en-US" sz="2100" dirty="0"/>
              </a:p>
            </p:txBody>
          </p:sp>
        </mc:Choice>
        <mc:Fallback xmlns="">
          <p:sp>
            <p:nvSpPr>
              <p:cNvPr id="6" name="TextBox 5">
                <a:extLst>
                  <a:ext uri="{FF2B5EF4-FFF2-40B4-BE49-F238E27FC236}">
                    <a16:creationId xmlns:a16="http://schemas.microsoft.com/office/drawing/2014/main" id="{B70D04E4-752E-4E34-AFC3-3317822C6C33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57200" y="1600200"/>
                <a:ext cx="8828507" cy="4250331"/>
              </a:xfrm>
              <a:prstGeom prst="rect">
                <a:avLst/>
              </a:prstGeom>
              <a:blipFill>
                <a:blip r:embed="rId4"/>
                <a:stretch>
                  <a:fillRect l="-829" t="-574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D9F12D-25AF-40CD-B5DB-53D9A7E1884A}"/>
                  </a:ext>
                </a:extLst>
              </p:cNvPr>
              <p:cNvSpPr txBox="1"/>
              <p:nvPr/>
            </p:nvSpPr>
            <p:spPr>
              <a:xfrm>
                <a:off x="483326" y="3109620"/>
                <a:ext cx="8032024" cy="1830629"/>
              </a:xfrm>
              <a:prstGeom prst="rect">
                <a:avLst/>
              </a:prstGeom>
            </p:spPr>
            <p:style>
              <a:lnRef idx="2">
                <a:schemeClr val="dk1"/>
              </a:lnRef>
              <a:fillRef idx="1">
                <a:schemeClr val="lt1"/>
              </a:fillRef>
              <a:effectRef idx="0">
                <a:schemeClr val="dk1"/>
              </a:effectRef>
              <a:fontRef idx="minor">
                <a:schemeClr val="dk1"/>
              </a:fontRef>
            </p:style>
            <p:txBody>
              <a:bodyPr wrap="square" rtlCol="0">
                <a:spAutoFit/>
              </a:bodyPr>
              <a:lstStyle/>
              <a:p>
                <a:r>
                  <a:rPr lang="en-US" sz="1800" b="1" dirty="0"/>
                  <a:t>Theorem 2:</a:t>
                </a:r>
                <a:r>
                  <a:rPr lang="en-US" sz="1800" dirty="0"/>
                  <a:t> Assume that</a:t>
                </a:r>
                <a:endParaRPr lang="en-US" dirty="0"/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sSub>
                      <m:sSubPr>
                        <m:ctrlPr>
                          <a:rPr lang="en-US" sz="18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sz="1800" dirty="0"/>
                  <a:t> are </a:t>
                </a:r>
                <a:r>
                  <a:rPr lang="en-US" sz="1800" i="1" dirty="0"/>
                  <a:t>boundedly linearly regular.</a:t>
                </a:r>
              </a:p>
              <a:p>
                <a:pPr marL="342900" indent="-342900">
                  <a:buFont typeface="+mj-lt"/>
                  <a:buAutoNum type="arabicPeriod"/>
                </a:pP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{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sz="1800" dirty="0"/>
                  <a:t> is </a:t>
                </a:r>
                <a:r>
                  <a:rPr lang="en-US" sz="1800" i="1" dirty="0"/>
                  <a:t>boundedly linearly regular.</a:t>
                </a:r>
              </a:p>
              <a:p>
                <a:pPr/>
                <a:r>
                  <a:rPr lang="en-US" sz="1800" dirty="0"/>
                  <a:t>Then for any bounded </a:t>
                </a:r>
                <a14:m>
                  <m:oMath xmlns:m="http://schemas.openxmlformats.org/officeDocument/2006/math"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⊆</m:t>
                    </m:r>
                    <m:r>
                      <a:rPr lang="en-US" sz="1800" b="0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sz="1800" dirty="0"/>
                  <a:t>, there are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𝛿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,</m:t>
                    </m:r>
                    <m:sSub>
                      <m:sSubPr>
                        <m:ctrlPr>
                          <a:rPr lang="en-US" sz="18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𝜅</m:t>
                        </m:r>
                      </m:e>
                      <m:sub>
                        <m:r>
                          <a:rPr lang="en-US" sz="1800" b="0" i="1" smtClean="0">
                            <a:latin typeface="Cambria Math" panose="02040503050406030204" pitchFamily="18" charset="0"/>
                          </a:rPr>
                          <m:t>𝑆</m:t>
                        </m:r>
                      </m:sub>
                    </m:sSub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&gt;</m:t>
                    </m:r>
                    <m:r>
                      <a:rPr lang="en-US" sz="1800" b="0" i="1" smtClean="0">
                        <a:latin typeface="Cambria Math" panose="02040503050406030204" pitchFamily="18" charset="0"/>
                      </a:rPr>
                      <m:t>0</m:t>
                    </m:r>
                  </m:oMath>
                </a14:m>
                <a:r>
                  <a:rPr lang="en-US" sz="1800" dirty="0"/>
                  <a:t>, such that</a:t>
                </a:r>
                <a:br>
                  <a:rPr lang="en-US" sz="1800" dirty="0"/>
                </a:br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f>
                        <m:f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fPr>
                        <m:num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𝜔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𝛿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num>
                        <m:den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2</m:t>
                          </m:r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𝑚</m:t>
                          </m:r>
                          <m:sSubSup>
                            <m:sSubSupPr>
                              <m:ctrlPr>
                                <a:rPr lang="en-US" i="1">
                                  <a:latin typeface="Cambria Math" panose="02040503050406030204" pitchFamily="18" charset="0"/>
                                </a:rPr>
                              </m:ctrlPr>
                            </m:sSubSupPr>
                            <m:e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𝜅</m:t>
                              </m:r>
                            </m:e>
                            <m:sub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𝑆</m:t>
                              </m:r>
                            </m:sub>
                            <m:sup>
                              <m:r>
                                <a:rPr lang="en-US" i="1">
                                  <a:latin typeface="Cambria Math" panose="02040503050406030204" pitchFamily="18" charset="0"/>
                                </a:rPr>
                                <m:t>2</m:t>
                              </m:r>
                            </m:sup>
                          </m:sSubSup>
                        </m:den>
                      </m:f>
                      <m:r>
                        <a:rPr lang="en-US" i="1">
                          <a:latin typeface="Cambria Math" panose="02040503050406030204" pitchFamily="18" charset="0"/>
                        </a:rPr>
                        <m:t>𝜏</m:t>
                      </m:r>
                      <m:d>
                        <m:dPr>
                          <m:ctrlPr>
                            <a:rPr lang="en-US" i="1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i="1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b="0" i="1" smtClean="0">
                          <a:latin typeface="Cambria Math" panose="02040503050406030204" pitchFamily="18" charset="0"/>
                        </a:rPr>
                        <m:t>⋅</m:t>
                      </m:r>
                      <m:r>
                        <a:rPr lang="en-US" i="1">
                          <a:latin typeface="Cambria Math" panose="02040503050406030204" pitchFamily="18" charset="0"/>
                        </a:rPr>
                        <m:t>𝑑</m:t>
                      </m:r>
                      <m:d>
                        <m:dPr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,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≤|</m:t>
                      </m:r>
                      <m:d>
                        <m:dPr>
                          <m:begChr m:val="|"/>
                          <m:endChr m:val="|"/>
                          <m:ctrlPr>
                            <a:rPr lang="en-US" sz="1800" b="0" i="1" smtClean="0">
                              <a:latin typeface="Cambria Math" panose="02040503050406030204" pitchFamily="18" charset="0"/>
                            </a:rPr>
                          </m:ctrlPr>
                        </m:dPr>
                        <m:e>
                          <m:sSub>
                            <m:sSubPr>
                              <m:ctrlP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</m:ctrlPr>
                            </m:sSubPr>
                            <m:e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𝑇</m:t>
                              </m:r>
                            </m:e>
                            <m:sub>
                              <m:r>
                                <a:rPr lang="en-US" sz="1800" b="0" i="1" smtClean="0">
                                  <a:latin typeface="Cambria Math" panose="02040503050406030204" pitchFamily="18" charset="0"/>
                                </a:rPr>
                                <m:t>𝜏</m:t>
                              </m:r>
                            </m:sub>
                          </m:sSub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−</m:t>
                          </m:r>
                          <m:r>
                            <a:rPr lang="en-US" sz="1800" b="0" i="1" smtClean="0">
                              <a:latin typeface="Cambria Math" panose="02040503050406030204" pitchFamily="18" charset="0"/>
                            </a:rPr>
                            <m:t>𝑥</m:t>
                          </m:r>
                        </m:e>
                      </m:d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|,  ∀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𝑥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∈</m:t>
                      </m:r>
                      <m:r>
                        <a:rPr lang="en-US" sz="1800" b="0" i="1" smtClean="0">
                          <a:latin typeface="Cambria Math" panose="02040503050406030204" pitchFamily="18" charset="0"/>
                        </a:rPr>
                        <m:t>𝑆</m:t>
                      </m:r>
                    </m:oMath>
                  </m:oMathPara>
                </a14:m>
                <a:br>
                  <a:rPr lang="en-US" sz="1800" dirty="0"/>
                </a:br>
                <a:endParaRPr lang="en-US" sz="1800" dirty="0"/>
              </a:p>
            </p:txBody>
          </p:sp>
        </mc:Choice>
        <mc:Fallback xmlns="">
          <p:sp>
            <p:nvSpPr>
              <p:cNvPr id="7" name="TextBox 6">
                <a:extLst>
                  <a:ext uri="{FF2B5EF4-FFF2-40B4-BE49-F238E27FC236}">
                    <a16:creationId xmlns:a16="http://schemas.microsoft.com/office/drawing/2014/main" id="{D6D9F12D-25AF-40CD-B5DB-53D9A7E1884A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483326" y="3109620"/>
                <a:ext cx="8032024" cy="1830629"/>
              </a:xfrm>
              <a:prstGeom prst="rect">
                <a:avLst/>
              </a:prstGeom>
              <a:blipFill>
                <a:blip r:embed="rId5"/>
                <a:stretch>
                  <a:fillRect l="-530" t="-1325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54787129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3BB985B-1A90-41B6-BD5E-C93596F7697F}"/>
              </a:ext>
            </a:extLst>
          </p:cNvPr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/>
              <a:t>Questions?</a:t>
            </a:r>
          </a:p>
        </p:txBody>
      </p:sp>
    </p:spTree>
    <p:extLst>
      <p:ext uri="{BB962C8B-B14F-4D97-AF65-F5344CB8AC3E}">
        <p14:creationId xmlns:p14="http://schemas.microsoft.com/office/powerpoint/2010/main" val="14441690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>
            <a:extLst>
              <a:ext uri="{FF2B5EF4-FFF2-40B4-BE49-F238E27FC236}">
                <a16:creationId xmlns:a16="http://schemas.microsoft.com/office/drawing/2014/main" id="{1ACD150E-D87B-4BE4-AB82-7DA78FDF8F86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Setting</a:t>
            </a:r>
          </a:p>
        </p:txBody>
      </p:sp>
      <p:sp>
        <p:nvSpPr>
          <p:cNvPr id="9" name="Oval 8">
            <a:extLst>
              <a:ext uri="{FF2B5EF4-FFF2-40B4-BE49-F238E27FC236}">
                <a16:creationId xmlns:a16="http://schemas.microsoft.com/office/drawing/2014/main" id="{8EFFFEAA-E37E-4A99-BF2A-2CC6B473ABE4}"/>
              </a:ext>
            </a:extLst>
          </p:cNvPr>
          <p:cNvSpPr/>
          <p:nvPr/>
        </p:nvSpPr>
        <p:spPr>
          <a:xfrm>
            <a:off x="5453063" y="3519488"/>
            <a:ext cx="2590800" cy="1800225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0" name="Oval 9">
            <a:extLst>
              <a:ext uri="{FF2B5EF4-FFF2-40B4-BE49-F238E27FC236}">
                <a16:creationId xmlns:a16="http://schemas.microsoft.com/office/drawing/2014/main" id="{24659E3A-5313-47FF-BF88-3A23987AC1A9}"/>
              </a:ext>
            </a:extLst>
          </p:cNvPr>
          <p:cNvSpPr/>
          <p:nvPr/>
        </p:nvSpPr>
        <p:spPr>
          <a:xfrm>
            <a:off x="6143625" y="3962400"/>
            <a:ext cx="2590800" cy="2438400"/>
          </a:xfrm>
          <a:prstGeom prst="ellipse">
            <a:avLst/>
          </a:prstGeom>
          <a:solidFill>
            <a:srgbClr val="FF000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1" name="Oval 10">
            <a:extLst>
              <a:ext uri="{FF2B5EF4-FFF2-40B4-BE49-F238E27FC236}">
                <a16:creationId xmlns:a16="http://schemas.microsoft.com/office/drawing/2014/main" id="{7A4A224A-2744-4330-9F5E-A62305B47884}"/>
              </a:ext>
            </a:extLst>
          </p:cNvPr>
          <p:cNvSpPr/>
          <p:nvPr/>
        </p:nvSpPr>
        <p:spPr>
          <a:xfrm>
            <a:off x="7058025" y="3200400"/>
            <a:ext cx="2057400" cy="2438400"/>
          </a:xfrm>
          <a:prstGeom prst="ellipse">
            <a:avLst/>
          </a:prstGeom>
          <a:solidFill>
            <a:srgbClr val="FFFF0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12" name="Oval 11">
            <a:extLst>
              <a:ext uri="{FF2B5EF4-FFF2-40B4-BE49-F238E27FC236}">
                <a16:creationId xmlns:a16="http://schemas.microsoft.com/office/drawing/2014/main" id="{CCA28D5F-04AF-4D6B-A380-40B81367953A}"/>
              </a:ext>
            </a:extLst>
          </p:cNvPr>
          <p:cNvSpPr/>
          <p:nvPr/>
        </p:nvSpPr>
        <p:spPr>
          <a:xfrm>
            <a:off x="6905625" y="2514600"/>
            <a:ext cx="990600" cy="4191000"/>
          </a:xfrm>
          <a:prstGeom prst="ellipse">
            <a:avLst/>
          </a:prstGeom>
          <a:solidFill>
            <a:srgbClr val="0070C0">
              <a:alpha val="50000"/>
            </a:srgb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pic>
        <p:nvPicPr>
          <p:cNvPr id="9224" name="Picture 12">
            <a:extLst>
              <a:ext uri="{FF2B5EF4-FFF2-40B4-BE49-F238E27FC236}">
                <a16:creationId xmlns:a16="http://schemas.microsoft.com/office/drawing/2014/main" id="{C0D6A39C-8B25-4E7D-82A5-3EAC3C5ACBD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C27F6-A5B6-49FE-B511-C6EBFDE0A3AF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>
                <a:normAutofit lnSpcReduction="10000"/>
              </a:bodyPr>
              <a:lstStyle/>
              <a:p>
                <a:r>
                  <a:rPr lang="en-US" b="1" dirty="0"/>
                  <a:t>Convex Feasibility Problem (CFP)</a:t>
                </a:r>
                <a:r>
                  <a:rPr lang="en-US" dirty="0"/>
                  <a:t>: Given closed and convex sets</a:t>
                </a:r>
                <a:br>
                  <a:rPr lang="en-US" dirty="0"/>
                </a:br>
                <a:r>
                  <a:rPr lang="en-US" sz="600" dirty="0"/>
                  <a:t> </a:t>
                </a:r>
                <a:br>
                  <a:rPr lang="en-US" dirty="0"/>
                </a:b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 in Hilbert space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</m:oMath>
                </a14:m>
                <a:r>
                  <a:rPr lang="en-US" dirty="0"/>
                  <a:t> (</a:t>
                </a:r>
                <a14:m>
                  <m:oMath xmlns:m="http://schemas.openxmlformats.org/officeDocument/2006/math">
                    <m:sSup>
                      <m:sSupPr>
                        <m:ctrlP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ℝ</m:t>
                        </m:r>
                      </m:e>
                      <m:sup>
                        <m:r>
                          <a:rPr lang="en-US" b="0" i="1" dirty="0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𝑑</m:t>
                        </m:r>
                      </m:sup>
                    </m:sSup>
                  </m:oMath>
                </a14:m>
                <a:r>
                  <a:rPr lang="en-US" dirty="0"/>
                  <a:t>), find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𝐶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nary>
                      <m:naryPr>
                        <m:chr m:val="⋂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b="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  <m:r>
                      <a:rPr lang="en-US" b="0" i="1" smtClean="0">
                        <a:latin typeface="Cambria Math" panose="02040503050406030204" pitchFamily="18" charset="0"/>
                      </a:rPr>
                      <m:t>≠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∅</m:t>
                    </m:r>
                  </m:oMath>
                </a14:m>
                <a:endParaRPr lang="en-US" dirty="0"/>
              </a:p>
              <a:p>
                <a:pPr marL="0" indent="0">
                  <a:buNone/>
                </a:pPr>
                <a:r>
                  <a:rPr lang="en-US" dirty="0"/>
                  <a:t>Problem “API”:</a:t>
                </a:r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For some operators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, it holds </a:t>
                </a:r>
                <a:br>
                  <a:rPr lang="en-US" dirty="0"/>
                </a:br>
                <a:r>
                  <a:rPr lang="en-US" dirty="0"/>
                  <a:t>that</a:t>
                </a:r>
                <a:br>
                  <a:rPr lang="en-US" dirty="0"/>
                </a:br>
                <a:r>
                  <a:rPr lang="he-IL" dirty="0"/>
                  <a:t>		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𝐹𝑖𝑥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 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={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𝑧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}</m:t>
                    </m:r>
                  </m:oMath>
                </a14:m>
                <a:r>
                  <a:rPr lang="en-US" dirty="0"/>
                  <a:t>.</a:t>
                </a:r>
                <a:br>
                  <a:rPr lang="en-US" dirty="0"/>
                </a:br>
                <a:endParaRPr lang="en-US" dirty="0"/>
              </a:p>
              <a:p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 are </a:t>
                </a:r>
                <a:r>
                  <a:rPr lang="en-US" b="1" dirty="0"/>
                  <a:t>cutters</a:t>
                </a:r>
                <a:r>
                  <a:rPr lang="en-US" dirty="0"/>
                  <a:t>. </a:t>
                </a:r>
              </a:p>
              <a:p>
                <a:pPr lvl="1"/>
                <a:r>
                  <a:rPr lang="en-US" dirty="0"/>
                  <a:t>Example: </a:t>
                </a:r>
                <a:r>
                  <a:rPr lang="en-US" b="1" dirty="0"/>
                  <a:t>metric projections</a:t>
                </a:r>
                <a:r>
                  <a:rPr lang="en-US" dirty="0"/>
                  <a:t>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𝑈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50EC27F6-A5B6-49FE-B511-C6EBFDE0A3AF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927" t="-210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13" name="TextBox 12">
            <a:extLst>
              <a:ext uri="{FF2B5EF4-FFF2-40B4-BE49-F238E27FC236}">
                <a16:creationId xmlns:a16="http://schemas.microsoft.com/office/drawing/2014/main" id="{2899C027-02BD-4F96-85EA-5A921C8BA4B6}"/>
              </a:ext>
            </a:extLst>
          </p:cNvPr>
          <p:cNvSpPr txBox="1"/>
          <p:nvPr/>
        </p:nvSpPr>
        <p:spPr>
          <a:xfrm>
            <a:off x="425925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3/28</a:t>
            </a:r>
          </a:p>
        </p:txBody>
      </p:sp>
    </p:spTree>
    <p:extLst>
      <p:ext uri="{BB962C8B-B14F-4D97-AF65-F5344CB8AC3E}">
        <p14:creationId xmlns:p14="http://schemas.microsoft.com/office/powerpoint/2010/main" val="14277263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Title 1">
            <a:extLst>
              <a:ext uri="{FF2B5EF4-FFF2-40B4-BE49-F238E27FC236}">
                <a16:creationId xmlns:a16="http://schemas.microsoft.com/office/drawing/2014/main" id="{70368AB4-70CE-47DD-8055-2E34A091DB2E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Useful models</a:t>
            </a:r>
          </a:p>
        </p:txBody>
      </p:sp>
      <p:pic>
        <p:nvPicPr>
          <p:cNvPr id="11267" name="Picture 3">
            <a:extLst>
              <a:ext uri="{FF2B5EF4-FFF2-40B4-BE49-F238E27FC236}">
                <a16:creationId xmlns:a16="http://schemas.microsoft.com/office/drawing/2014/main" id="{A400F480-0BF2-4068-BD95-0F03D8690651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268" name="Picture 2" descr="×ª××¦××ª ×ª××× × ×¢×××¨ âªcomputer tomographyâ¬â">
            <a:extLst>
              <a:ext uri="{FF2B5EF4-FFF2-40B4-BE49-F238E27FC236}">
                <a16:creationId xmlns:a16="http://schemas.microsoft.com/office/drawing/2014/main" id="{8B875076-2AED-48E4-9E0C-6F642F96035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14400" y="1828800"/>
            <a:ext cx="3387725" cy="1905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A2876C19-5647-4DDE-9031-8063B610D89A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34000" y="1447800"/>
            <a:ext cx="2114550" cy="2162175"/>
          </a:xfrm>
          <a:prstGeom prst="rect">
            <a:avLst/>
          </a:prstGeom>
        </p:spPr>
      </p:pic>
      <p:pic>
        <p:nvPicPr>
          <p:cNvPr id="11" name="Picture 10">
            <a:extLst>
              <a:ext uri="{FF2B5EF4-FFF2-40B4-BE49-F238E27FC236}">
                <a16:creationId xmlns:a16="http://schemas.microsoft.com/office/drawing/2014/main" id="{83BC148A-78A5-45FD-A87F-456257819C5B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0083" y="4551218"/>
            <a:ext cx="3798453" cy="1524000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F7410B46-7C8E-47DA-911A-944DCFFE572E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19200" y="4589318"/>
            <a:ext cx="2365686" cy="1447800"/>
          </a:xfrm>
          <a:prstGeom prst="rect">
            <a:avLst/>
          </a:prstGeom>
        </p:spPr>
      </p:pic>
      <p:sp>
        <p:nvSpPr>
          <p:cNvPr id="10" name="TextBox 9">
            <a:extLst>
              <a:ext uri="{FF2B5EF4-FFF2-40B4-BE49-F238E27FC236}">
                <a16:creationId xmlns:a16="http://schemas.microsoft.com/office/drawing/2014/main" id="{3C161593-DDB6-48A0-9D84-D8E45EF9CBA4}"/>
              </a:ext>
            </a:extLst>
          </p:cNvPr>
          <p:cNvSpPr txBox="1"/>
          <p:nvPr/>
        </p:nvSpPr>
        <p:spPr>
          <a:xfrm>
            <a:off x="425925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4/28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>
            <a:extLst>
              <a:ext uri="{FF2B5EF4-FFF2-40B4-BE49-F238E27FC236}">
                <a16:creationId xmlns:a16="http://schemas.microsoft.com/office/drawing/2014/main" id="{052A272D-6CFF-4A36-96CE-72E31D3D6510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/>
              <a:t>Useful models</a:t>
            </a:r>
          </a:p>
        </p:txBody>
      </p:sp>
      <p:pic>
        <p:nvPicPr>
          <p:cNvPr id="12291" name="Picture 3">
            <a:extLst>
              <a:ext uri="{FF2B5EF4-FFF2-40B4-BE49-F238E27FC236}">
                <a16:creationId xmlns:a16="http://schemas.microsoft.com/office/drawing/2014/main" id="{9AA93F65-DFBF-4306-86C5-C436F337180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AC309E07-351D-4845-9A79-08D9FEC7F50F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28651" y="1447800"/>
            <a:ext cx="2495550" cy="1835294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92790F43-A125-4B7C-A624-2CFF77E4CF71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971800" y="1690688"/>
            <a:ext cx="1281544" cy="1243853"/>
          </a:xfrm>
          <a:prstGeom prst="rect">
            <a:avLst/>
          </a:prstGeom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F6C33F33-916C-409E-A7EF-6882FEDEF480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59847" y="4314944"/>
            <a:ext cx="1904762" cy="1904762"/>
          </a:xfrm>
          <a:prstGeom prst="rect">
            <a:avLst/>
          </a:prstGeom>
        </p:spPr>
      </p:pic>
      <p:pic>
        <p:nvPicPr>
          <p:cNvPr id="9" name="Picture 8">
            <a:extLst>
              <a:ext uri="{FF2B5EF4-FFF2-40B4-BE49-F238E27FC236}">
                <a16:creationId xmlns:a16="http://schemas.microsoft.com/office/drawing/2014/main" id="{00D458BC-9FAC-42D5-AAAA-3629D22840D9}"/>
              </a:ext>
            </a:extLst>
          </p:cNvPr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08312" y="4114800"/>
            <a:ext cx="3562350" cy="2305050"/>
          </a:xfrm>
          <a:prstGeom prst="rect">
            <a:avLst/>
          </a:prstGeom>
        </p:spPr>
      </p:pic>
      <p:pic>
        <p:nvPicPr>
          <p:cNvPr id="10" name="Picture 9">
            <a:extLst>
              <a:ext uri="{FF2B5EF4-FFF2-40B4-BE49-F238E27FC236}">
                <a16:creationId xmlns:a16="http://schemas.microsoft.com/office/drawing/2014/main" id="{7D8F4364-E4BB-49A5-82DD-B42BF547F980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910191" y="1431323"/>
            <a:ext cx="1895617" cy="2247900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B1389F01-4786-498C-9CDB-1F04F815FD79}"/>
              </a:ext>
            </a:extLst>
          </p:cNvPr>
          <p:cNvSpPr txBox="1"/>
          <p:nvPr/>
        </p:nvSpPr>
        <p:spPr>
          <a:xfrm>
            <a:off x="425925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5/28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itle 1">
            <a:extLst>
              <a:ext uri="{FF2B5EF4-FFF2-40B4-BE49-F238E27FC236}">
                <a16:creationId xmlns:a16="http://schemas.microsoft.com/office/drawing/2014/main" id="{249FCE74-B10F-44C7-ACE4-B99A8E752DE5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Metric projections</a:t>
            </a:r>
          </a:p>
        </p:txBody>
      </p:sp>
      <p:pic>
        <p:nvPicPr>
          <p:cNvPr id="14339" name="Picture 3">
            <a:extLst>
              <a:ext uri="{FF2B5EF4-FFF2-40B4-BE49-F238E27FC236}">
                <a16:creationId xmlns:a16="http://schemas.microsoft.com/office/drawing/2014/main" id="{E5B614FF-A96F-4C95-9836-FF6187D25BF9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42C32-3507-46A9-94A2-3667B10BFAE7}"/>
                  </a:ext>
                </a:extLst>
              </p:cNvPr>
              <p:cNvSpPr>
                <a:spLocks noGrp="1"/>
              </p:cNvSpPr>
              <p:nvPr>
                <p:ph idx="1"/>
              </p:nvPr>
            </p:nvSpPr>
            <p:spPr/>
            <p:txBody>
              <a:bodyPr/>
              <a:lstStyle/>
              <a:p>
                <a:r>
                  <a:rPr lang="en-US" dirty="0"/>
                  <a:t>Defined by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b="0" i="1" smtClean="0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b="0" i="1" smtClean="0">
                        <a:latin typeface="Cambria Math" panose="02040503050406030204" pitchFamily="18" charset="0"/>
                      </a:rPr>
                      <m:t>≔</m:t>
                    </m:r>
                    <m:func>
                      <m:func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funcPr>
                      <m:fName>
                        <m:limLow>
                          <m:limLow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limLowPr>
                          <m:e>
                            <m:r>
                              <m:rPr>
                                <m:sty m:val="p"/>
                              </m:rPr>
                              <a:rPr lang="en-US" b="0" i="0" smtClean="0">
                                <a:latin typeface="Cambria Math" panose="02040503050406030204" pitchFamily="18" charset="0"/>
                              </a:rPr>
                              <m:t>argmin</m:t>
                            </m:r>
                          </m:e>
                          <m:lim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𝑧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∈</m:t>
                            </m:r>
                            <m:sSub>
                              <m:sSubPr>
                                <m:ctrlP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𝐶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</m:lim>
                        </m:limLow>
                      </m:fName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  <m:d>
                          <m:dPr>
                            <m:begChr m:val="|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𝑧</m:t>
                            </m:r>
                          </m:e>
                        </m:d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|</m:t>
                        </m:r>
                      </m:e>
                    </m:func>
                  </m:oMath>
                </a14:m>
                <a:r>
                  <a:rPr lang="en-US" dirty="0"/>
                  <a:t>. It holds then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r>
                      <a:rPr lang="en-US" b="0" i="1" smtClean="0">
                        <a:latin typeface="Cambria Math" panose="02040503050406030204" pitchFamily="18" charset="0"/>
                      </a:rPr>
                      <m:t>𝑑</m:t>
                    </m:r>
                    <m:d>
                      <m:d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,</m:t>
                        </m:r>
                        <m:sSub>
                          <m:sSubPr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𝐶</m:t>
                            </m:r>
                          </m:e>
                          <m:sub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d>
                    <m:r>
                      <a:rPr lang="en-US" b="0" i="1" smtClean="0">
                        <a:latin typeface="Cambria Math" panose="02040503050406030204" pitchFamily="18" charset="0"/>
                      </a:rPr>
                      <m:t>=</m:t>
                    </m:r>
                    <m:d>
                      <m:dPr>
                        <m:begChr m:val="|"/>
                        <m:endChr m:val="|"/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d>
                          <m:dPr>
                            <m:begChr m:val="|"/>
                            <m:endChr m:val="|"/>
                            <m:ctrlPr>
                              <a:rPr lang="en-US" b="0" i="1" smtClean="0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sSub>
                              <m:sSubPr>
                                <m:ctrlPr>
                                  <a:rPr lang="en-US" i="1">
                                    <a:latin typeface="Cambria Math" panose="02040503050406030204" pitchFamily="18" charset="0"/>
                                  </a:rPr>
                                </m:ctrlPr>
                              </m:sSubPr>
                              <m:e>
                                <m:r>
                                  <a:rPr lang="en-US" i="1">
                                    <a:latin typeface="Cambria Math" panose="02040503050406030204" pitchFamily="18" charset="0"/>
                                  </a:rPr>
                                  <m:t>𝑃</m:t>
                                </m:r>
                              </m:e>
                              <m:sub>
                                <m:r>
                                  <a:rPr lang="en-US" b="0" i="1" smtClean="0">
                                    <a:latin typeface="Cambria Math" panose="02040503050406030204" pitchFamily="18" charset="0"/>
                                  </a:rPr>
                                  <m:t>𝑖</m:t>
                                </m:r>
                              </m:sub>
                            </m:sSub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𝑥</m:t>
                            </m:r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−</m:t>
                            </m:r>
                            <m:r>
                              <a:rPr lang="en-US" b="0" i="1" smtClean="0">
                                <a:latin typeface="Cambria Math" panose="02040503050406030204" pitchFamily="18" charset="0"/>
                              </a:rPr>
                              <m:t>𝑥</m:t>
                            </m:r>
                          </m:e>
                        </m:d>
                      </m:e>
                    </m:d>
                  </m:oMath>
                </a14:m>
                <a:br>
                  <a:rPr lang="en-US" dirty="0"/>
                </a:br>
                <a:endParaRPr lang="en-US" dirty="0"/>
              </a:p>
              <a:p>
                <a:r>
                  <a:rPr lang="en-US" dirty="0"/>
                  <a:t>Unique for convex sets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𝐶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r>
                  <a:rPr lang="en-US" dirty="0"/>
                  <a:t>Useful inequality: </a:t>
                </a:r>
                <a14:m>
                  <m:oMath xmlns:m="http://schemas.openxmlformats.org/officeDocument/2006/math"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𝑧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≤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d>
                      <m:dPr>
                        <m:begChr m:val="|"/>
                        <m:endChr m:val="|"/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d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𝑥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−</m:t>
                        </m:r>
                        <m:r>
                          <a:rPr lang="en-US" i="1">
                            <a:latin typeface="Cambria Math" panose="02040503050406030204" pitchFamily="18" charset="0"/>
                          </a:rPr>
                          <m:t>𝑧</m:t>
                        </m:r>
                      </m:e>
                    </m:d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d>
                          <m:dPr>
                            <m:begChr m:val=""/>
                            <m:endChr m:val="|"/>
                            <m:ctrlPr>
                              <a:rPr lang="en-US" i="1">
                                <a:latin typeface="Cambria Math" panose="02040503050406030204" pitchFamily="18" charset="0"/>
                              </a:rPr>
                            </m:ctrlPr>
                          </m:dPr>
                          <m:e>
                            <m:r>
                              <a:rPr lang="en-US" i="1">
                                <a:latin typeface="Cambria Math" panose="02040503050406030204" pitchFamily="18" charset="0"/>
                              </a:rPr>
                              <m:t>​</m:t>
                            </m:r>
                          </m:e>
                        </m:d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||</m:t>
                    </m:r>
                    <m:sSub>
                      <m:sSub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b="0" i="1" smtClean="0">
                            <a:latin typeface="Cambria Math" panose="02040503050406030204" pitchFamily="18" charset="0"/>
                          </a:rPr>
                          <m:t>𝑖</m:t>
                        </m:r>
                      </m:sub>
                    </m:sSub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−</m:t>
                    </m:r>
                    <m:r>
                      <a:rPr lang="en-US" i="1">
                        <a:latin typeface="Cambria Math" panose="02040503050406030204" pitchFamily="18" charset="0"/>
                      </a:rPr>
                      <m:t>𝑥</m:t>
                    </m:r>
                    <m:r>
                      <m:rPr>
                        <m:lit/>
                      </m:rPr>
                      <a:rPr lang="en-US" i="1">
                        <a:latin typeface="Cambria Math" panose="02040503050406030204" pitchFamily="18" charset="0"/>
                      </a:rPr>
                      <m:t>|</m:t>
                    </m:r>
                    <m:sSup>
                      <m:sSupPr>
                        <m:ctrlPr>
                          <a:rPr lang="en-US" i="1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m:rPr>
                            <m:lit/>
                          </m:rPr>
                          <a:rPr lang="en-US" i="1">
                            <a:latin typeface="Cambria Math" panose="02040503050406030204" pitchFamily="18" charset="0"/>
                          </a:rPr>
                          <m:t>|</m:t>
                        </m:r>
                      </m:e>
                      <m:sup>
                        <m:r>
                          <a:rPr lang="en-US" i="1">
                            <a:latin typeface="Cambria Math" panose="02040503050406030204" pitchFamily="18" charset="0"/>
                          </a:rPr>
                          <m:t>2</m:t>
                        </m:r>
                      </m:sup>
                    </m:sSup>
                  </m:oMath>
                </a14:m>
                <a:r>
                  <a:rPr lang="en-US" dirty="0"/>
                  <a:t>.</a:t>
                </a:r>
              </a:p>
              <a:p>
                <a:endParaRPr lang="en-US" dirty="0"/>
              </a:p>
              <a:p>
                <a:endParaRPr lang="en-US" dirty="0"/>
              </a:p>
            </p:txBody>
          </p:sp>
        </mc:Choice>
        <mc:Fallback xmlns="">
          <p:sp>
            <p:nvSpPr>
              <p:cNvPr id="3" name="Content Placeholder 2">
                <a:extLst>
                  <a:ext uri="{FF2B5EF4-FFF2-40B4-BE49-F238E27FC236}">
                    <a16:creationId xmlns:a16="http://schemas.microsoft.com/office/drawing/2014/main" id="{93442C32-3507-46A9-94A2-3667B10BFAE7}"/>
                  </a:ext>
                </a:extLst>
              </p:cNvPr>
              <p:cNvSpPr>
                <a:spLocks noGrp="1" noRot="1" noChangeAspect="1" noMove="1" noResize="1" noEditPoints="1" noAdjustHandles="1" noChangeArrowheads="1" noChangeShapeType="1" noTextEdit="1"/>
              </p:cNvSpPr>
              <p:nvPr>
                <p:ph idx="1"/>
              </p:nvPr>
            </p:nvSpPr>
            <p:spPr>
              <a:blipFill>
                <a:blip r:embed="rId4"/>
                <a:stretch>
                  <a:fillRect l="-773" t="-16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6" name="Oval 25">
            <a:extLst>
              <a:ext uri="{FF2B5EF4-FFF2-40B4-BE49-F238E27FC236}">
                <a16:creationId xmlns:a16="http://schemas.microsoft.com/office/drawing/2014/main" id="{C3DD6EF3-9558-4534-B933-E7B2F7A5A1A4}"/>
              </a:ext>
            </a:extLst>
          </p:cNvPr>
          <p:cNvSpPr/>
          <p:nvPr/>
        </p:nvSpPr>
        <p:spPr>
          <a:xfrm>
            <a:off x="76200" y="5105400"/>
            <a:ext cx="3276600" cy="3124200"/>
          </a:xfrm>
          <a:prstGeom prst="ellipse">
            <a:avLst/>
          </a:prstGeom>
          <a:solidFill>
            <a:schemeClr val="accent1">
              <a:alpha val="50000"/>
            </a:schemeClr>
          </a:solidFill>
          <a:ln>
            <a:solidFill>
              <a:schemeClr val="tx1"/>
            </a:solidFill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27" name="Straight Connector 26">
            <a:extLst>
              <a:ext uri="{FF2B5EF4-FFF2-40B4-BE49-F238E27FC236}">
                <a16:creationId xmlns:a16="http://schemas.microsoft.com/office/drawing/2014/main" id="{FCDFC627-D589-435B-9948-7F6FEF166938}"/>
              </a:ext>
            </a:extLst>
          </p:cNvPr>
          <p:cNvCxnSpPr>
            <a:cxnSpLocks/>
          </p:cNvCxnSpPr>
          <p:nvPr/>
        </p:nvCxnSpPr>
        <p:spPr>
          <a:xfrm>
            <a:off x="1562100" y="4724400"/>
            <a:ext cx="2133600" cy="12954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p:sp>
        <p:nvSpPr>
          <p:cNvPr id="28" name="Oval 27">
            <a:extLst>
              <a:ext uri="{FF2B5EF4-FFF2-40B4-BE49-F238E27FC236}">
                <a16:creationId xmlns:a16="http://schemas.microsoft.com/office/drawing/2014/main" id="{91AA130F-27FA-4B13-BDD0-3E42FE4E8D13}"/>
              </a:ext>
            </a:extLst>
          </p:cNvPr>
          <p:cNvSpPr/>
          <p:nvPr/>
        </p:nvSpPr>
        <p:spPr>
          <a:xfrm>
            <a:off x="2606675" y="53340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1" name="Rectangle 30">
            <a:extLst>
              <a:ext uri="{FF2B5EF4-FFF2-40B4-BE49-F238E27FC236}">
                <a16:creationId xmlns:a16="http://schemas.microsoft.com/office/drawing/2014/main" id="{B44C464E-0E4F-4A7E-987A-9E9F91759551}"/>
              </a:ext>
            </a:extLst>
          </p:cNvPr>
          <p:cNvSpPr/>
          <p:nvPr/>
        </p:nvSpPr>
        <p:spPr>
          <a:xfrm rot="1972540">
            <a:off x="2684462" y="5275263"/>
            <a:ext cx="152400" cy="173037"/>
          </a:xfrm>
          <a:prstGeom prst="rect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minor">
            <a:schemeClr val="accen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5" name="TextBox 19">
            <a:extLst>
              <a:ext uri="{FF2B5EF4-FFF2-40B4-BE49-F238E27FC236}">
                <a16:creationId xmlns:a16="http://schemas.microsoft.com/office/drawing/2014/main" id="{F1EA0614-D950-4194-BEFA-3433CC98F23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859270" y="4020836"/>
            <a:ext cx="1847850" cy="3698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fontAlgn="base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/>
            <a:r>
              <a:rPr lang="en-US" altLang="en-US" b="1" dirty="0"/>
              <a:t>Metric Projection</a:t>
            </a:r>
          </a:p>
        </p:txBody>
      </p:sp>
      <p:sp>
        <p:nvSpPr>
          <p:cNvPr id="36" name="Oval 35">
            <a:extLst>
              <a:ext uri="{FF2B5EF4-FFF2-40B4-BE49-F238E27FC236}">
                <a16:creationId xmlns:a16="http://schemas.microsoft.com/office/drawing/2014/main" id="{DF419CB5-E319-4288-ADDC-115B7B49938D}"/>
              </a:ext>
            </a:extLst>
          </p:cNvPr>
          <p:cNvSpPr/>
          <p:nvPr/>
        </p:nvSpPr>
        <p:spPr>
          <a:xfrm>
            <a:off x="1131670" y="5881688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cxnSp>
        <p:nvCxnSpPr>
          <p:cNvPr id="37" name="Straight Connector 36">
            <a:extLst>
              <a:ext uri="{FF2B5EF4-FFF2-40B4-BE49-F238E27FC236}">
                <a16:creationId xmlns:a16="http://schemas.microsoft.com/office/drawing/2014/main" id="{AB4FB60A-423F-4DE0-B833-68CAB147D4A3}"/>
              </a:ext>
            </a:extLst>
          </p:cNvPr>
          <p:cNvCxnSpPr>
            <a:cxnSpLocks/>
          </p:cNvCxnSpPr>
          <p:nvPr/>
        </p:nvCxnSpPr>
        <p:spPr>
          <a:xfrm flipH="1">
            <a:off x="1153183" y="5378278"/>
            <a:ext cx="1475005" cy="547688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14336" name="TextBox 14335">
                <a:extLst>
                  <a:ext uri="{FF2B5EF4-FFF2-40B4-BE49-F238E27FC236}">
                    <a16:creationId xmlns:a16="http://schemas.microsoft.com/office/drawing/2014/main" id="{195B6BD3-6CEC-42BB-929A-68646928ACC6}"/>
                  </a:ext>
                </a:extLst>
              </p:cNvPr>
              <p:cNvSpPr txBox="1"/>
              <p:nvPr/>
            </p:nvSpPr>
            <p:spPr>
              <a:xfrm>
                <a:off x="3376612" y="3930280"/>
                <a:ext cx="396391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14336" name="TextBox 14335">
                <a:extLst>
                  <a:ext uri="{FF2B5EF4-FFF2-40B4-BE49-F238E27FC236}">
                    <a16:creationId xmlns:a16="http://schemas.microsoft.com/office/drawing/2014/main" id="{195B6BD3-6CEC-42BB-929A-68646928ACC6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76612" y="3930280"/>
                <a:ext cx="396391" cy="415498"/>
              </a:xfrm>
              <a:prstGeom prst="rect">
                <a:avLst/>
              </a:prstGeom>
              <a:blipFill>
                <a:blip r:embed="rId5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CDC09E-D26B-4646-AC76-288F0D17E44F}"/>
                  </a:ext>
                </a:extLst>
              </p:cNvPr>
              <p:cNvSpPr txBox="1"/>
              <p:nvPr/>
            </p:nvSpPr>
            <p:spPr>
              <a:xfrm>
                <a:off x="2138602" y="4706877"/>
                <a:ext cx="621004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𝑃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45" name="TextBox 44">
                <a:extLst>
                  <a:ext uri="{FF2B5EF4-FFF2-40B4-BE49-F238E27FC236}">
                    <a16:creationId xmlns:a16="http://schemas.microsoft.com/office/drawing/2014/main" id="{6DCDC09E-D26B-4646-AC76-288F0D17E44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2138602" y="4706877"/>
                <a:ext cx="621004" cy="415498"/>
              </a:xfrm>
              <a:prstGeom prst="rect">
                <a:avLst/>
              </a:prstGeom>
              <a:blipFill>
                <a:blip r:embed="rId6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07E9CF0-6A59-4001-AF7E-64ECABDF1F75}"/>
                  </a:ext>
                </a:extLst>
              </p:cNvPr>
              <p:cNvSpPr txBox="1"/>
              <p:nvPr/>
            </p:nvSpPr>
            <p:spPr>
              <a:xfrm>
                <a:off x="1494294" y="6347836"/>
                <a:ext cx="476925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𝐶</m:t>
                          </m:r>
                        </m:e>
                        <m:sub>
                          <m:r>
                            <a:rPr lang="en-US" sz="2100" b="0" i="1" smtClean="0"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46" name="TextBox 45">
                <a:extLst>
                  <a:ext uri="{FF2B5EF4-FFF2-40B4-BE49-F238E27FC236}">
                    <a16:creationId xmlns:a16="http://schemas.microsoft.com/office/drawing/2014/main" id="{D07E9CF0-6A59-4001-AF7E-64ECABDF1F7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1494294" y="6347836"/>
                <a:ext cx="476925" cy="415498"/>
              </a:xfrm>
              <a:prstGeom prst="rect">
                <a:avLst/>
              </a:prstGeom>
              <a:blipFill>
                <a:blip r:embed="rId7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mc:AlternateContent xmlns:mc="http://schemas.openxmlformats.org/markup-compatibility/2006" xmlns:a14="http://schemas.microsoft.com/office/drawing/2010/main">
        <mc:Choice Requires="a14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5917FC-C5DA-40F4-BBDB-B8AB0DF0085D}"/>
                  </a:ext>
                </a:extLst>
              </p:cNvPr>
              <p:cNvSpPr txBox="1"/>
              <p:nvPr/>
            </p:nvSpPr>
            <p:spPr>
              <a:xfrm>
                <a:off x="788770" y="5519749"/>
                <a:ext cx="380040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r>
                        <a:rPr lang="en-US" sz="2100" b="0" i="1" smtClean="0">
                          <a:latin typeface="Cambria Math" panose="02040503050406030204" pitchFamily="18" charset="0"/>
                        </a:rPr>
                        <m:t>𝑧</m:t>
                      </m:r>
                    </m:oMath>
                  </m:oMathPara>
                </a14:m>
                <a:endParaRPr lang="en-US" sz="2100" dirty="0"/>
              </a:p>
            </p:txBody>
          </p:sp>
        </mc:Choice>
        <mc:Fallback xmlns="">
          <p:sp>
            <p:nvSpPr>
              <p:cNvPr id="47" name="TextBox 46">
                <a:extLst>
                  <a:ext uri="{FF2B5EF4-FFF2-40B4-BE49-F238E27FC236}">
                    <a16:creationId xmlns:a16="http://schemas.microsoft.com/office/drawing/2014/main" id="{C85917FC-C5DA-40F4-BBDB-B8AB0DF0085D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788770" y="5519749"/>
                <a:ext cx="380040" cy="415498"/>
              </a:xfrm>
              <a:prstGeom prst="rect">
                <a:avLst/>
              </a:prstGeom>
              <a:blipFill>
                <a:blip r:embed="rId8"/>
                <a:stretch>
                  <a:fillRect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0" name="TextBox 19">
            <a:extLst>
              <a:ext uri="{FF2B5EF4-FFF2-40B4-BE49-F238E27FC236}">
                <a16:creationId xmlns:a16="http://schemas.microsoft.com/office/drawing/2014/main" id="{798DD1A5-52FC-4E93-AE53-3B5C2486B020}"/>
              </a:ext>
            </a:extLst>
          </p:cNvPr>
          <p:cNvSpPr txBox="1"/>
          <p:nvPr/>
        </p:nvSpPr>
        <p:spPr>
          <a:xfrm>
            <a:off x="425925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6/28</a:t>
            </a:r>
          </a:p>
        </p:txBody>
      </p:sp>
      <p:cxnSp>
        <p:nvCxnSpPr>
          <p:cNvPr id="4" name="Straight Arrow Connector 3">
            <a:extLst>
              <a:ext uri="{FF2B5EF4-FFF2-40B4-BE49-F238E27FC236}">
                <a16:creationId xmlns:a16="http://schemas.microsoft.com/office/drawing/2014/main" id="{4F0814B8-E1CF-4049-8C94-0288920136E5}"/>
              </a:ext>
            </a:extLst>
          </p:cNvPr>
          <p:cNvCxnSpPr>
            <a:cxnSpLocks/>
          </p:cNvCxnSpPr>
          <p:nvPr/>
        </p:nvCxnSpPr>
        <p:spPr>
          <a:xfrm flipH="1">
            <a:off x="3315494" y="4330700"/>
            <a:ext cx="38100" cy="791675"/>
          </a:xfrm>
          <a:prstGeom prst="straightConnector1">
            <a:avLst/>
          </a:prstGeom>
          <a:ln>
            <a:solidFill>
              <a:srgbClr val="FF0000"/>
            </a:solidFill>
            <a:tailEnd type="triangle"/>
          </a:ln>
        </p:spPr>
        <p:style>
          <a:lnRef idx="3">
            <a:schemeClr val="accent2"/>
          </a:lnRef>
          <a:fillRef idx="0">
            <a:schemeClr val="accent2"/>
          </a:fillRef>
          <a:effectRef idx="2">
            <a:schemeClr val="accent2"/>
          </a:effectRef>
          <a:fontRef idx="minor">
            <a:schemeClr val="tx1"/>
          </a:fontRef>
        </p:style>
      </p:cxnSp>
      <p:cxnSp>
        <p:nvCxnSpPr>
          <p:cNvPr id="23" name="Straight Connector 22">
            <a:extLst>
              <a:ext uri="{FF2B5EF4-FFF2-40B4-BE49-F238E27FC236}">
                <a16:creationId xmlns:a16="http://schemas.microsoft.com/office/drawing/2014/main" id="{B576B33D-7039-4CE2-80A7-D72D2DECB8A8}"/>
              </a:ext>
            </a:extLst>
          </p:cNvPr>
          <p:cNvCxnSpPr>
            <a:cxnSpLocks/>
          </p:cNvCxnSpPr>
          <p:nvPr/>
        </p:nvCxnSpPr>
        <p:spPr>
          <a:xfrm flipH="1">
            <a:off x="2628900" y="4324350"/>
            <a:ext cx="725487" cy="1066800"/>
          </a:xfrm>
          <a:prstGeom prst="line">
            <a:avLst/>
          </a:prstGeom>
          <a:ln>
            <a:solidFill>
              <a:schemeClr val="tx1"/>
            </a:solidFill>
          </a:ln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  <mc:AlternateContent xmlns:mc="http://schemas.openxmlformats.org/markup-compatibility/2006" xmlns:a14="http://schemas.microsoft.com/office/drawing/2010/main">
        <mc:Choice Requires="a14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ABC28A-2C83-401D-8524-EBC8BA8C53A2}"/>
                  </a:ext>
                </a:extLst>
              </p:cNvPr>
              <p:cNvSpPr txBox="1"/>
              <p:nvPr/>
            </p:nvSpPr>
            <p:spPr>
              <a:xfrm>
                <a:off x="3302835" y="4982002"/>
                <a:ext cx="652743" cy="415498"/>
              </a:xfrm>
              <a:prstGeom prst="rect">
                <a:avLst/>
              </a:prstGeom>
              <a:noFill/>
            </p:spPr>
            <p:txBody>
              <a:bodyPr wrap="none" rtlCol="0">
                <a:spAutoFit/>
              </a:bodyPr>
              <a:lstStyle/>
              <a:p>
                <a:pPr/>
                <a14:m>
                  <m:oMathPara xmlns:m="http://schemas.openxmlformats.org/officeDocument/2006/math">
                    <m:oMathParaPr>
                      <m:jc m:val="centerGroup"/>
                    </m:oMathParaPr>
                    <m:oMath xmlns:m="http://schemas.openxmlformats.org/officeDocument/2006/math">
                      <m:sSub>
                        <m:sSubPr>
                          <m:ctrlP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</m:ctrlPr>
                        </m:sSubPr>
                        <m:e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𝑈</m:t>
                          </m:r>
                        </m:e>
                        <m:sub>
                          <m:r>
                            <a:rPr lang="en-US" sz="2100" b="0" i="1" smtClean="0">
                              <a:solidFill>
                                <a:srgbClr val="FF0000"/>
                              </a:solidFill>
                              <a:latin typeface="Cambria Math" panose="02040503050406030204" pitchFamily="18" charset="0"/>
                            </a:rPr>
                            <m:t>𝑖</m:t>
                          </m:r>
                        </m:sub>
                      </m:sSub>
                      <m:r>
                        <a:rPr lang="en-US" sz="2100" b="0" i="1" smtClean="0">
                          <a:solidFill>
                            <a:srgbClr val="FF0000"/>
                          </a:solidFill>
                          <a:latin typeface="Cambria Math" panose="02040503050406030204" pitchFamily="18" charset="0"/>
                        </a:rPr>
                        <m:t>𝑥</m:t>
                      </m:r>
                    </m:oMath>
                  </m:oMathPara>
                </a14:m>
                <a:endParaRPr lang="en-US" sz="2100" dirty="0">
                  <a:solidFill>
                    <a:srgbClr val="FF0000"/>
                  </a:solidFill>
                </a:endParaRPr>
              </a:p>
            </p:txBody>
          </p:sp>
        </mc:Choice>
        <mc:Fallback xmlns="">
          <p:sp>
            <p:nvSpPr>
              <p:cNvPr id="24" name="TextBox 23">
                <a:extLst>
                  <a:ext uri="{FF2B5EF4-FFF2-40B4-BE49-F238E27FC236}">
                    <a16:creationId xmlns:a16="http://schemas.microsoft.com/office/drawing/2014/main" id="{71ABC28A-2C83-401D-8524-EBC8BA8C53A2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3302835" y="4982002"/>
                <a:ext cx="652743" cy="415498"/>
              </a:xfrm>
              <a:prstGeom prst="rect">
                <a:avLst/>
              </a:prstGeom>
              <a:blipFill>
                <a:blip r:embed="rId9"/>
                <a:stretch>
                  <a:fillRect b="-147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25" name="Oval 24">
            <a:extLst>
              <a:ext uri="{FF2B5EF4-FFF2-40B4-BE49-F238E27FC236}">
                <a16:creationId xmlns:a16="http://schemas.microsoft.com/office/drawing/2014/main" id="{1C09052F-7965-4C80-8745-CF38420FE915}"/>
              </a:ext>
            </a:extLst>
          </p:cNvPr>
          <p:cNvSpPr/>
          <p:nvPr/>
        </p:nvSpPr>
        <p:spPr>
          <a:xfrm>
            <a:off x="3314700" y="4292600"/>
            <a:ext cx="76200" cy="76200"/>
          </a:xfrm>
          <a:prstGeom prst="ellipse">
            <a:avLst/>
          </a:prstGeom>
          <a:solidFill>
            <a:schemeClr val="tx1"/>
          </a:solidFill>
          <a:ln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55505773-C588-41F8-A84C-3E0C33A58173}"/>
              </a:ext>
            </a:extLst>
          </p:cNvPr>
          <p:cNvSpPr/>
          <p:nvPr/>
        </p:nvSpPr>
        <p:spPr>
          <a:xfrm>
            <a:off x="3272198" y="5090625"/>
            <a:ext cx="76200" cy="76200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fontAlgn="auto" hangingPunct="1">
              <a:spcBef>
                <a:spcPts val="0"/>
              </a:spcBef>
              <a:spcAft>
                <a:spcPts val="0"/>
              </a:spcAft>
              <a:defRPr/>
            </a:pPr>
            <a:endParaRPr lang="en-US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46694795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Title 1">
            <a:extLst>
              <a:ext uri="{FF2B5EF4-FFF2-40B4-BE49-F238E27FC236}">
                <a16:creationId xmlns:a16="http://schemas.microsoft.com/office/drawing/2014/main" id="{7BF6E6CB-3314-4031-869E-998A4E7731FC}"/>
              </a:ext>
            </a:extLst>
          </p:cNvPr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/>
              <a:t>Projection method</a:t>
            </a:r>
          </a:p>
        </p:txBody>
      </p:sp>
      <p:pic>
        <p:nvPicPr>
          <p:cNvPr id="17412" name="Picture 3">
            <a:extLst>
              <a:ext uri="{FF2B5EF4-FFF2-40B4-BE49-F238E27FC236}">
                <a16:creationId xmlns:a16="http://schemas.microsoft.com/office/drawing/2014/main" id="{4E4711E0-8920-4E14-B7D3-938998F7BEBC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BDCA04-D101-4E0D-914D-BCA8EA95A2B5}"/>
                  </a:ext>
                </a:extLst>
              </p:cNvPr>
              <p:cNvSpPr txBox="1"/>
              <p:nvPr/>
            </p:nvSpPr>
            <p:spPr>
              <a:xfrm>
                <a:off x="0" y="6382582"/>
                <a:ext cx="4343400" cy="461665"/>
              </a:xfrm>
              <a:prstGeom prst="rect">
                <a:avLst/>
              </a:prstGeom>
              <a:noFill/>
            </p:spPr>
            <p:txBody>
              <a:bodyPr wrap="square" rtlCol="0">
                <a:spAutoFit/>
              </a:bodyPr>
              <a:lstStyle/>
              <a:p>
                <a:r>
                  <a:rPr lang="en-US" sz="1200" dirty="0"/>
                  <a:t>* The structure of </a:t>
                </a:r>
                <a14:m>
                  <m:oMath xmlns:m="http://schemas.openxmlformats.org/officeDocument/2006/math"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1200" b="0" i="1" smtClean="0">
                        <a:latin typeface="Cambria Math" panose="02040503050406030204" pitchFamily="18" charset="0"/>
                      </a:rPr>
                      <m:t>↔</m:t>
                    </m:r>
                    <m:sSub>
                      <m:sSubPr>
                        <m:ctrlPr>
                          <a:rPr lang="en-US" sz="1200" b="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𝑇</m:t>
                        </m:r>
                      </m:e>
                      <m:sub>
                        <m:r>
                          <a:rPr lang="en-US" sz="1200" b="0" i="1" smtClean="0">
                            <a:latin typeface="Cambria Math" panose="02040503050406030204" pitchFamily="18" charset="0"/>
                          </a:rPr>
                          <m:t>𝑘</m:t>
                        </m:r>
                      </m:sub>
                    </m:sSub>
                  </m:oMath>
                </a14:m>
                <a:r>
                  <a:rPr lang="en-US" sz="1200" dirty="0"/>
                  <a:t> may depend on iteration step, in which case we refer to the method as “dynamic”.</a:t>
                </a:r>
              </a:p>
            </p:txBody>
          </p:sp>
        </mc:Choice>
        <mc:Fallback xmlns="">
          <p:sp>
            <p:nvSpPr>
              <p:cNvPr id="4" name="TextBox 3">
                <a:extLst>
                  <a:ext uri="{FF2B5EF4-FFF2-40B4-BE49-F238E27FC236}">
                    <a16:creationId xmlns:a16="http://schemas.microsoft.com/office/drawing/2014/main" id="{58BDCA04-D101-4E0D-914D-BCA8EA95A2B5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0" y="6382582"/>
                <a:ext cx="4343400" cy="461665"/>
              </a:xfrm>
              <a:prstGeom prst="rect">
                <a:avLst/>
              </a:prstGeom>
              <a:blipFill>
                <a:blip r:embed="rId7"/>
                <a:stretch>
                  <a:fillRect b="-921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9" name="TextBox 8">
            <a:extLst>
              <a:ext uri="{FF2B5EF4-FFF2-40B4-BE49-F238E27FC236}">
                <a16:creationId xmlns:a16="http://schemas.microsoft.com/office/drawing/2014/main" id="{9187EE6B-535C-45F5-A2DB-30887301F3F7}"/>
              </a:ext>
            </a:extLst>
          </p:cNvPr>
          <p:cNvSpPr txBox="1"/>
          <p:nvPr/>
        </p:nvSpPr>
        <p:spPr>
          <a:xfrm>
            <a:off x="425925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7/28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32A7CA87-4E62-4D95-87D7-C9DD4E94F625}"/>
              </a:ext>
            </a:extLst>
          </p:cNvPr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5303904" y="3242774"/>
            <a:ext cx="3035373" cy="1771650"/>
          </a:xfrm>
          <a:prstGeom prst="rect">
            <a:avLst/>
          </a:prstGeom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B2047165-DA69-44AC-9C19-4A60E533B475}"/>
              </a:ext>
            </a:extLst>
          </p:cNvPr>
          <p:cNvPicPr>
            <a:picLocks noChangeAspect="1"/>
          </p:cNvPicPr>
          <p:nvPr/>
        </p:nvPicPr>
        <p:blipFill>
          <a:blip r:embed="rId9"/>
          <a:stretch>
            <a:fillRect/>
          </a:stretch>
        </p:blipFill>
        <p:spPr>
          <a:xfrm>
            <a:off x="5346627" y="5042133"/>
            <a:ext cx="2992650" cy="1802114"/>
          </a:xfrm>
          <a:prstGeom prst="rect">
            <a:avLst/>
          </a:prstGeom>
        </p:spPr>
      </p:pic>
      <mc:AlternateContent xmlns:mc="http://schemas.openxmlformats.org/markup-compatibility/2006" xmlns:a14="http://schemas.microsoft.com/office/drawing/2010/main">
        <mc:Choice Requires="a14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05F0C9E6-2C68-4714-80A3-D82CC67A8D3F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</p:spPr>
            <p:txBody>
              <a:bodyPr vert="horz" lIns="91440" tIns="45720" rIns="91440" bIns="45720" rtlCol="0">
                <a:noAutofit/>
              </a:bodyPr>
              <a:lstStyle>
                <a:lvl1pPr marL="171450" indent="-171450" algn="l" defTabSz="685800" rtl="0" fontAlgn="base">
                  <a:lnSpc>
                    <a:spcPct val="90000"/>
                  </a:lnSpc>
                  <a:spcBef>
                    <a:spcPts val="750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21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514350" indent="-171450" algn="l" defTabSz="685800" rtl="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857250" indent="-171450" algn="l" defTabSz="685800" rtl="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5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200150" indent="-171450" algn="l" defTabSz="685800" rtl="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543050" indent="-171450" algn="l" defTabSz="685800" rtl="0" fontAlgn="base">
                  <a:lnSpc>
                    <a:spcPct val="90000"/>
                  </a:lnSpc>
                  <a:spcBef>
                    <a:spcPts val="375"/>
                  </a:spcBef>
                  <a:spcAft>
                    <a:spcPct val="0"/>
                  </a:spcAft>
                  <a:buFont typeface="Arial" panose="020B0604020202020204" pitchFamily="34" charset="0"/>
                  <a:buChar char="•"/>
                  <a:defRPr sz="13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18859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2288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25717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2914650" indent="-171450" algn="l" defTabSz="685800" rtl="0" eaLnBrk="1" latinLnBrk="0" hangingPunct="1">
                  <a:lnSpc>
                    <a:spcPct val="90000"/>
                  </a:lnSpc>
                  <a:spcBef>
                    <a:spcPts val="375"/>
                  </a:spcBef>
                  <a:buFont typeface="Arial" panose="020B0604020202020204" pitchFamily="34" charset="0"/>
                  <a:buChar char="•"/>
                  <a:defRPr sz="135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eaLnBrk="1" hangingPunct="1"/>
                <a:r>
                  <a:rPr lang="en-US" dirty="0"/>
                  <a:t>Defined by the following general recursion*:</a:t>
                </a:r>
                <a:br>
                  <a:rPr lang="en-US" dirty="0"/>
                </a:br>
                <a:br>
                  <a:rPr lang="en-US" dirty="0"/>
                </a:br>
                <a14:m>
                  <m:oMath xmlns:m="http://schemas.openxmlformats.org/officeDocument/2006/math"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0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</a:rPr>
                      <m:t>∈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ℋ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;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+</m:t>
                        </m:r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1</m:t>
                        </m:r>
                      </m:sup>
                    </m:sSup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:=</m:t>
                    </m:r>
                    <m:r>
                      <a:rPr lang="en-US" i="1" smtClean="0">
                        <a:latin typeface="Cambria Math" panose="02040503050406030204" pitchFamily="18" charset="0"/>
                        <a:ea typeface="Cambria Math" panose="02040503050406030204" pitchFamily="18" charset="0"/>
                      </a:rPr>
                      <m:t>𝑇</m:t>
                    </m:r>
                    <m:sSup>
                      <m:sSupPr>
                        <m:ctrlP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</m:ctrlPr>
                      </m:sSupPr>
                      <m:e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𝑥</m:t>
                        </m:r>
                      </m:e>
                      <m:sup>
                        <m:r>
                          <a:rPr lang="en-US" i="1" smtClean="0">
                            <a:latin typeface="Cambria Math" panose="02040503050406030204" pitchFamily="18" charset="0"/>
                            <a:ea typeface="Cambria Math" panose="02040503050406030204" pitchFamily="18" charset="0"/>
                          </a:rPr>
                          <m:t>𝑘</m:t>
                        </m:r>
                      </m:sup>
                    </m:sSup>
                  </m:oMath>
                </a14:m>
                <a:br>
                  <a:rPr lang="en-US" dirty="0"/>
                </a:br>
                <a:r>
                  <a:rPr lang="en-US" dirty="0"/>
                  <a:t> </a:t>
                </a:r>
                <a:br>
                  <a:rPr lang="en-US" dirty="0"/>
                </a:br>
                <a:r>
                  <a:rPr lang="en-US" dirty="0"/>
                  <a:t>where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𝐹𝑖𝑥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 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=</m:t>
                    </m:r>
                    <m:r>
                      <a:rPr lang="en-US" i="1" smtClean="0">
                        <a:latin typeface="Cambria Math" panose="02040503050406030204" pitchFamily="18" charset="0"/>
                      </a:rPr>
                      <m:t>𝐶</m:t>
                    </m:r>
                  </m:oMath>
                </a14:m>
                <a:r>
                  <a:rPr lang="en-US" dirty="0"/>
                  <a:t> and </a:t>
                </a:r>
                <a14:m>
                  <m:oMath xmlns:m="http://schemas.openxmlformats.org/officeDocument/2006/math">
                    <m:r>
                      <a:rPr lang="en-US" i="1" smtClean="0">
                        <a:latin typeface="Cambria Math" panose="02040503050406030204" pitchFamily="18" charset="0"/>
                      </a:rPr>
                      <m:t>𝑇</m:t>
                    </m:r>
                  </m:oMath>
                </a14:m>
                <a:r>
                  <a:rPr lang="en-US" dirty="0"/>
                  <a:t> depends algorithmically on </a:t>
                </a:r>
                <a14:m>
                  <m:oMath xmlns:m="http://schemas.openxmlformats.org/officeDocument/2006/math"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m:rPr>
                            <m:sty m:val="p"/>
                          </m:rPr>
                          <a:rPr lang="en-US" smtClean="0">
                            <a:latin typeface="Cambria Math" panose="02040503050406030204" pitchFamily="18" charset="0"/>
                          </a:rPr>
                          <m:t>P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  <m:r>
                      <a:rPr lang="en-US" i="1" smtClean="0">
                        <a:latin typeface="Cambria Math" panose="02040503050406030204" pitchFamily="18" charset="0"/>
                      </a:rPr>
                      <m:t>,…,</m:t>
                    </m:r>
                    <m:sSub>
                      <m:sSubPr>
                        <m:ctrlPr>
                          <a:rPr lang="en-US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</m:oMath>
                </a14:m>
                <a:r>
                  <a:rPr lang="en-US" dirty="0"/>
                  <a:t>.</a:t>
                </a:r>
              </a:p>
              <a:p>
                <a:pPr eaLnBrk="1" hangingPunct="1"/>
                <a:r>
                  <a:rPr lang="en-US" dirty="0"/>
                  <a:t>Basic Examples:</a:t>
                </a:r>
              </a:p>
              <a:p>
                <a:pPr lvl="1" eaLnBrk="1" hangingPunct="1"/>
                <a:r>
                  <a:rPr lang="en-US" sz="2100" dirty="0"/>
                  <a:t>Cyclic Method: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 smtClean="0">
                        <a:latin typeface="Cambria Math" panose="02040503050406030204" pitchFamily="18" charset="0"/>
                      </a:rPr>
                      <m:t>=</m:t>
                    </m:r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b>
                    </m:sSub>
                    <m:r>
                      <a:rPr lang="en-US" sz="2100" i="1" smtClean="0">
                        <a:latin typeface="Cambria Math" panose="02040503050406030204" pitchFamily="18" charset="0"/>
                      </a:rPr>
                      <m:t>⋯</m:t>
                    </m:r>
                    <m:sSub>
                      <m:sSub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sSubPr>
                      <m:e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𝑃</m:t>
                        </m:r>
                      </m:e>
                      <m:sub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</m:sSub>
                  </m:oMath>
                </a14:m>
                <a:endParaRPr lang="en-US" sz="2100" dirty="0"/>
              </a:p>
              <a:p>
                <a:pPr lvl="1" eaLnBrk="1" hangingPunct="1"/>
                <a:endParaRPr lang="en-US" sz="2100" dirty="0"/>
              </a:p>
              <a:p>
                <a:pPr lvl="1" eaLnBrk="1" hangingPunct="1"/>
                <a:endParaRPr lang="en-US" sz="2100" dirty="0"/>
              </a:p>
              <a:p>
                <a:pPr lvl="1" eaLnBrk="1" hangingPunct="1"/>
                <a:endParaRPr lang="en-US" sz="2100" dirty="0"/>
              </a:p>
              <a:p>
                <a:pPr lvl="1" eaLnBrk="1" hangingPunct="1"/>
                <a:endParaRPr lang="en-US" sz="2100" dirty="0"/>
              </a:p>
              <a:p>
                <a:pPr lvl="1" eaLnBrk="1" hangingPunct="1"/>
                <a:endParaRPr lang="en-US" sz="2100" dirty="0"/>
              </a:p>
              <a:p>
                <a:pPr lvl="1" eaLnBrk="1" hangingPunct="1"/>
                <a:r>
                  <a:rPr lang="en-US" sz="2100" dirty="0"/>
                  <a:t>Simultaneous Method: </a:t>
                </a:r>
                <a14:m>
                  <m:oMath xmlns:m="http://schemas.openxmlformats.org/officeDocument/2006/math">
                    <m:r>
                      <a:rPr lang="en-US" sz="2100" i="1" smtClean="0">
                        <a:latin typeface="Cambria Math" panose="02040503050406030204" pitchFamily="18" charset="0"/>
                      </a:rPr>
                      <m:t>𝑇</m:t>
                    </m:r>
                    <m:r>
                      <a:rPr lang="en-US" sz="2100" i="1" smtClean="0">
                        <a:latin typeface="Cambria Math" panose="02040503050406030204" pitchFamily="18" charset="0"/>
                      </a:rPr>
                      <m:t>=</m:t>
                    </m:r>
                    <m:f>
                      <m:fPr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fPr>
                      <m:num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1</m:t>
                        </m:r>
                      </m:num>
                      <m:den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den>
                    </m:f>
                    <m:nary>
                      <m:naryPr>
                        <m:chr m:val="∑"/>
                        <m:ctrlPr>
                          <a:rPr lang="en-US" sz="2100" i="1" smtClean="0">
                            <a:latin typeface="Cambria Math" panose="02040503050406030204" pitchFamily="18" charset="0"/>
                          </a:rPr>
                        </m:ctrlPr>
                      </m:naryPr>
                      <m:sub>
                        <m:r>
                          <m:rPr>
                            <m:brk m:alnAt="23"/>
                          </m:rPr>
                          <a:rPr lang="en-US" sz="2100" i="1" smtClean="0">
                            <a:latin typeface="Cambria Math" panose="02040503050406030204" pitchFamily="18" charset="0"/>
                          </a:rPr>
                          <m:t>𝑖</m:t>
                        </m:r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=</m:t>
                        </m:r>
                        <m:r>
                          <m:rPr>
                            <m:brk m:alnAt="23"/>
                          </m:rPr>
                          <a:rPr lang="en-US" sz="2100" i="1" smtClean="0">
                            <a:latin typeface="Cambria Math" panose="02040503050406030204" pitchFamily="18" charset="0"/>
                          </a:rPr>
                          <m:t>1</m:t>
                        </m:r>
                      </m:sub>
                      <m:sup>
                        <m:r>
                          <a:rPr lang="en-US" sz="2100" i="1" smtClean="0">
                            <a:latin typeface="Cambria Math" panose="02040503050406030204" pitchFamily="18" charset="0"/>
                          </a:rPr>
                          <m:t>𝑀</m:t>
                        </m:r>
                      </m:sup>
                      <m:e>
                        <m:sSub>
                          <m:sSubPr>
                            <m:ctrlPr>
                              <a:rPr lang="en-US" sz="2100" i="1" smtClean="0">
                                <a:latin typeface="Cambria Math" panose="02040503050406030204" pitchFamily="18" charset="0"/>
                              </a:rPr>
                            </m:ctrlPr>
                          </m:sSubPr>
                          <m:e>
                            <m:r>
                              <a:rPr lang="en-US" sz="2100" i="1" smtClean="0">
                                <a:latin typeface="Cambria Math" panose="02040503050406030204" pitchFamily="18" charset="0"/>
                              </a:rPr>
                              <m:t>𝑃</m:t>
                            </m:r>
                          </m:e>
                          <m:sub>
                            <m:r>
                              <a:rPr lang="en-US" sz="2100" i="1" smtClean="0">
                                <a:latin typeface="Cambria Math" panose="02040503050406030204" pitchFamily="18" charset="0"/>
                              </a:rPr>
                              <m:t>𝑖</m:t>
                            </m:r>
                          </m:sub>
                        </m:sSub>
                      </m:e>
                    </m:nary>
                  </m:oMath>
                </a14:m>
                <a:endParaRPr lang="en-US" sz="2100" dirty="0"/>
              </a:p>
            </p:txBody>
          </p:sp>
        </mc:Choice>
        <mc:Fallback xmlns="">
          <p:sp>
            <p:nvSpPr>
              <p:cNvPr id="13" name="Content Placeholder 1">
                <a:extLst>
                  <a:ext uri="{FF2B5EF4-FFF2-40B4-BE49-F238E27FC236}">
                    <a16:creationId xmlns:a16="http://schemas.microsoft.com/office/drawing/2014/main" id="{05F0C9E6-2C68-4714-80A3-D82CC67A8D3F}"/>
                  </a:ext>
                </a:extLst>
              </p:cNvPr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>
              <a:xfrm>
                <a:off x="628650" y="1825625"/>
                <a:ext cx="7886700" cy="4351338"/>
              </a:xfrm>
              <a:prstGeom prst="rect">
                <a:avLst/>
              </a:prstGeom>
              <a:blipFill>
                <a:blip r:embed="rId10"/>
                <a:stretch>
                  <a:fillRect l="-773" t="-1541" b="-3081"/>
                </a:stretch>
              </a:blipFill>
            </p:spPr>
            <p:txBody>
              <a:bodyPr/>
              <a:lstStyle/>
              <a:p>
                <a:r>
                  <a:rPr lang="en-US">
                    <a:noFill/>
                  </a:rPr>
                  <a:t> </a:t>
                </a:r>
              </a:p>
            </p:txBody>
          </p:sp>
        </mc:Fallback>
      </mc:AlternateContent>
    </p:spTree>
    <p:extLst>
      <p:ext uri="{BB962C8B-B14F-4D97-AF65-F5344CB8AC3E}">
        <p14:creationId xmlns:p14="http://schemas.microsoft.com/office/powerpoint/2010/main" val="344964275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>
            <a:extLst>
              <a:ext uri="{FF2B5EF4-FFF2-40B4-BE49-F238E27FC236}">
                <a16:creationId xmlns:a16="http://schemas.microsoft.com/office/drawing/2014/main" id="{8D237211-8B47-4830-82AF-5DC78442FB7D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0" y="306388"/>
            <a:ext cx="1524000" cy="8572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" name="Picture 2">
            <a:extLst>
              <a:ext uri="{FF2B5EF4-FFF2-40B4-BE49-F238E27FC236}">
                <a16:creationId xmlns:a16="http://schemas.microsoft.com/office/drawing/2014/main" id="{3B83AB3F-972C-416B-BD71-27DA7A504D34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3500437"/>
            <a:ext cx="2971800" cy="2295525"/>
          </a:xfrm>
          <a:prstGeom prst="rect">
            <a:avLst/>
          </a:prstGeom>
        </p:spPr>
      </p:pic>
      <p:pic>
        <p:nvPicPr>
          <p:cNvPr id="6" name="Picture 5">
            <a:extLst>
              <a:ext uri="{FF2B5EF4-FFF2-40B4-BE49-F238E27FC236}">
                <a16:creationId xmlns:a16="http://schemas.microsoft.com/office/drawing/2014/main" id="{D3616DEF-7451-4441-9311-695E7D1A680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72100" y="1514475"/>
            <a:ext cx="17738969" cy="8647748"/>
          </a:xfrm>
          <a:prstGeom prst="rect">
            <a:avLst/>
          </a:prstGeom>
        </p:spPr>
      </p:pic>
      <p:sp>
        <p:nvSpPr>
          <p:cNvPr id="7" name="TextBox 6">
            <a:extLst>
              <a:ext uri="{FF2B5EF4-FFF2-40B4-BE49-F238E27FC236}">
                <a16:creationId xmlns:a16="http://schemas.microsoft.com/office/drawing/2014/main" id="{31A6C896-945F-4CE8-86D0-14F09C703A0B}"/>
              </a:ext>
            </a:extLst>
          </p:cNvPr>
          <p:cNvSpPr txBox="1"/>
          <p:nvPr/>
        </p:nvSpPr>
        <p:spPr>
          <a:xfrm>
            <a:off x="4259254" y="6488668"/>
            <a:ext cx="62549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/>
              <a:t>8/28</a:t>
            </a:r>
          </a:p>
        </p:txBody>
      </p:sp>
      <p:pic>
        <p:nvPicPr>
          <p:cNvPr id="5" name="Picture 4">
            <a:extLst>
              <a:ext uri="{FF2B5EF4-FFF2-40B4-BE49-F238E27FC236}">
                <a16:creationId xmlns:a16="http://schemas.microsoft.com/office/drawing/2014/main" id="{5303C075-0C62-4408-863E-5CEE6C401F36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228600" y="2034777"/>
            <a:ext cx="6402880" cy="293131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0178732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20741</TotalTime>
  <Words>914</Words>
  <Application>Microsoft Office PowerPoint</Application>
  <PresentationFormat>On-screen Show (4:3)</PresentationFormat>
  <Paragraphs>260</Paragraphs>
  <Slides>39</Slides>
  <Notes>28</Notes>
  <HiddenSlides>0</HiddenSlides>
  <MMClips>0</MMClips>
  <ScaleCrop>false</ScaleCrop>
  <HeadingPairs>
    <vt:vector size="6" baseType="variant">
      <vt:variant>
        <vt:lpstr>Fonts Used</vt:lpstr>
      </vt:variant>
      <vt:variant>
        <vt:i4>4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4" baseType="lpstr">
      <vt:lpstr>Arial</vt:lpstr>
      <vt:lpstr>Calibri</vt:lpstr>
      <vt:lpstr>Calibri Light</vt:lpstr>
      <vt:lpstr>Cambria Math</vt:lpstr>
      <vt:lpstr>Office Theme</vt:lpstr>
      <vt:lpstr>An Extrapolated Dynamic String Averaging Method[1]</vt:lpstr>
      <vt:lpstr>Goals</vt:lpstr>
      <vt:lpstr>Talk plan</vt:lpstr>
      <vt:lpstr>Setting</vt:lpstr>
      <vt:lpstr>Useful models</vt:lpstr>
      <vt:lpstr>Useful models</vt:lpstr>
      <vt:lpstr>Metric projections</vt:lpstr>
      <vt:lpstr>Projection method</vt:lpstr>
      <vt:lpstr>PowerPoint Presentation</vt:lpstr>
      <vt:lpstr>Extrapolated Fixed Point Algorithm</vt:lpstr>
      <vt:lpstr>Motivation</vt:lpstr>
      <vt:lpstr>How to define σ(x^k)?</vt:lpstr>
      <vt:lpstr>Extrapolation for sim. methods</vt:lpstr>
      <vt:lpstr>PowerPoint Presentation</vt:lpstr>
      <vt:lpstr>Extrapolation for cyclic methods</vt:lpstr>
      <vt:lpstr>PowerPoint Presentation</vt:lpstr>
      <vt:lpstr>String averaging methods</vt:lpstr>
      <vt:lpstr>String averaging methods</vt:lpstr>
      <vt:lpstr>Extrapolation for str. avg. methods</vt:lpstr>
      <vt:lpstr>Main results</vt:lpstr>
      <vt:lpstr>Main results</vt:lpstr>
      <vt:lpstr>MATLAB Library</vt:lpstr>
      <vt:lpstr>Architecture</vt:lpstr>
      <vt:lpstr>Workflow: Scripts</vt:lpstr>
      <vt:lpstr>Experiments</vt:lpstr>
      <vt:lpstr>Experiments</vt:lpstr>
      <vt:lpstr>Experiments</vt:lpstr>
      <vt:lpstr>Experimental results</vt:lpstr>
      <vt:lpstr>Experimental results</vt:lpstr>
      <vt:lpstr>Appendix</vt:lpstr>
      <vt:lpstr>Cutters</vt:lpstr>
      <vt:lpstr>Examples</vt:lpstr>
      <vt:lpstr>Caveat – SQNE operators</vt:lpstr>
      <vt:lpstr>Linear regularity - Sets</vt:lpstr>
      <vt:lpstr>Linear regularity - Operators</vt:lpstr>
      <vt:lpstr>Nice correspondence</vt:lpstr>
      <vt:lpstr>Main results</vt:lpstr>
      <vt:lpstr>Main results</vt:lpstr>
      <vt:lpstr>Questions?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/>
  <cp:lastModifiedBy>VICTOR Kolobov</cp:lastModifiedBy>
  <cp:revision>430</cp:revision>
  <cp:lastPrinted>1601-01-01T00:00:00Z</cp:lastPrinted>
  <dcterms:created xsi:type="dcterms:W3CDTF">1601-01-01T00:00:00Z</dcterms:created>
  <dcterms:modified xsi:type="dcterms:W3CDTF">2018-06-07T12:09:25Z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