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8"/>
  </p:notesMasterIdLst>
  <p:sldIdLst>
    <p:sldId id="256" r:id="rId2"/>
    <p:sldId id="273" r:id="rId3"/>
    <p:sldId id="278" r:id="rId4"/>
    <p:sldId id="257" r:id="rId5"/>
    <p:sldId id="279" r:id="rId6"/>
    <p:sldId id="309" r:id="rId7"/>
    <p:sldId id="311" r:id="rId8"/>
    <p:sldId id="274" r:id="rId9"/>
    <p:sldId id="310" r:id="rId10"/>
    <p:sldId id="282" r:id="rId11"/>
    <p:sldId id="312" r:id="rId12"/>
    <p:sldId id="283" r:id="rId13"/>
    <p:sldId id="285" r:id="rId14"/>
    <p:sldId id="313" r:id="rId15"/>
    <p:sldId id="287" r:id="rId16"/>
    <p:sldId id="288" r:id="rId17"/>
    <p:sldId id="289" r:id="rId18"/>
    <p:sldId id="260" r:id="rId19"/>
    <p:sldId id="276" r:id="rId20"/>
    <p:sldId id="290" r:id="rId21"/>
    <p:sldId id="293" r:id="rId22"/>
    <p:sldId id="295" r:id="rId23"/>
    <p:sldId id="296" r:id="rId24"/>
    <p:sldId id="297" r:id="rId25"/>
    <p:sldId id="298" r:id="rId26"/>
    <p:sldId id="300" r:id="rId27"/>
    <p:sldId id="301" r:id="rId28"/>
    <p:sldId id="302" r:id="rId29"/>
    <p:sldId id="304" r:id="rId30"/>
    <p:sldId id="277" r:id="rId31"/>
    <p:sldId id="305" r:id="rId32"/>
    <p:sldId id="306" r:id="rId33"/>
    <p:sldId id="307" r:id="rId34"/>
    <p:sldId id="314" r:id="rId35"/>
    <p:sldId id="275" r:id="rId36"/>
    <p:sldId id="272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88" autoAdjust="0"/>
    <p:restoredTop sz="86382" autoAdjust="0"/>
  </p:normalViewPr>
  <p:slideViewPr>
    <p:cSldViewPr>
      <p:cViewPr varScale="1">
        <p:scale>
          <a:sx n="90" d="100"/>
          <a:sy n="90" d="100"/>
        </p:scale>
        <p:origin x="208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442" y="7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6E9647EF-C7EF-45F5-B027-07E271E5759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xmlns="" id="{3B590CB8-CD4E-467C-83C1-2B9EE613137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16E9D72B-723F-4F5D-AAEA-79D25BDE95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xmlns="" id="{865D04C3-623C-4C25-AF16-9C63A25AF7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noProof="0"/>
              <a:t>Click to edit Master text styles</a:t>
            </a:r>
          </a:p>
          <a:p>
            <a:pPr lvl="1"/>
            <a:r>
              <a:rPr lang="en-US" altLang="he-IL" noProof="0"/>
              <a:t>Second level</a:t>
            </a:r>
          </a:p>
          <a:p>
            <a:pPr lvl="2"/>
            <a:r>
              <a:rPr lang="en-US" altLang="he-IL" noProof="0"/>
              <a:t>Third level</a:t>
            </a:r>
          </a:p>
          <a:p>
            <a:pPr lvl="3"/>
            <a:r>
              <a:rPr lang="en-US" altLang="he-IL" noProof="0"/>
              <a:t>Fourth level</a:t>
            </a:r>
          </a:p>
          <a:p>
            <a:pPr lvl="4"/>
            <a:r>
              <a:rPr lang="en-US" altLang="he-IL" noProof="0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xmlns="" id="{B50A94FC-1E9F-49B0-AEED-33A16FC842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xmlns="" id="{08F2126C-CC40-4428-832F-77A78D86E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AE7DFE-6DCE-40DE-B93E-5118C339ECB3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xmlns="" id="{34281114-BAF4-4109-AE0C-86F142E80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CF46DE-F9DF-40E9-ACD5-819B100B7D70}" type="slidenum">
              <a:rPr lang="en-US" altLang="he-IL" smtClean="0"/>
              <a:pPr/>
              <a:t>1</a:t>
            </a:fld>
            <a:endParaRPr lang="en-US" altLang="he-IL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xmlns="" id="{A9B427F6-BA5D-48E8-9338-C4776A792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xmlns="" id="{BDECED3E-0C46-4883-935B-097C4EF07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xmlns="" id="{6D8BB2FE-286F-4DAE-8D9A-33D473CF1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E640A8-44A9-4C85-A7E8-F9079C3B8178}" type="slidenum">
              <a:rPr lang="en-US" altLang="he-IL" smtClean="0"/>
              <a:pPr/>
              <a:t>10</a:t>
            </a:fld>
            <a:endParaRPr lang="en-US" altLang="he-IL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43FBEF51-3A9F-4983-B525-DE9152A70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xmlns="" id="{0DBE22A6-73DE-4F88-A1D3-F7B1583BD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xmlns="" id="{6D8BB2FE-286F-4DAE-8D9A-33D473CF1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E640A8-44A9-4C85-A7E8-F9079C3B8178}" type="slidenum">
              <a:rPr lang="en-US" altLang="he-IL" smtClean="0"/>
              <a:pPr/>
              <a:t>11</a:t>
            </a:fld>
            <a:endParaRPr lang="en-US" altLang="he-IL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43FBEF51-3A9F-4983-B525-DE9152A70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xmlns="" id="{0DBE22A6-73DE-4F88-A1D3-F7B1583BD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87176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xmlns="" id="{4A8D28ED-3924-4BB1-9DCE-578F9725D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A33532-228E-423F-9826-B964339B72D3}" type="slidenum">
              <a:rPr lang="en-US" altLang="he-IL" smtClean="0"/>
              <a:pPr/>
              <a:t>12</a:t>
            </a:fld>
            <a:endParaRPr lang="en-US" altLang="he-IL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xmlns="" id="{C0BE2E97-107E-4E07-B235-1280BE66F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xmlns="" id="{8256F2BA-76A8-4728-8F67-8F71531D8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="" id="{9CE1B6BE-737E-4BDA-98C2-A4BF024444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C423B1-8E10-433B-AC7F-6C926119447A}" type="slidenum">
              <a:rPr lang="en-US" altLang="he-IL" smtClean="0"/>
              <a:pPr/>
              <a:t>13</a:t>
            </a:fld>
            <a:endParaRPr lang="en-US" altLang="he-IL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F3C4A2B2-762A-4C98-89E5-740EBFC334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EFCBEDDC-5A15-4DFB-830A-E0CA80B26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="" id="{9CE1B6BE-737E-4BDA-98C2-A4BF024444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C423B1-8E10-433B-AC7F-6C926119447A}" type="slidenum">
              <a:rPr lang="en-US" altLang="he-IL" smtClean="0"/>
              <a:pPr/>
              <a:t>14</a:t>
            </a:fld>
            <a:endParaRPr lang="en-US" altLang="he-IL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F3C4A2B2-762A-4C98-89E5-740EBFC334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EFCBEDDC-5A15-4DFB-830A-E0CA80B26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4129987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xmlns="" id="{9CA57AF7-ED11-4BCE-BF86-6B41C22FE9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1C1BAB-EA5B-48C3-9E82-844EAA10CA73}" type="slidenum">
              <a:rPr lang="en-US" altLang="he-IL" smtClean="0"/>
              <a:pPr/>
              <a:t>15</a:t>
            </a:fld>
            <a:endParaRPr lang="en-US" altLang="he-IL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xmlns="" id="{C1B9664D-EA98-4526-8D25-5B9C1D85A3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xmlns="" id="{5FF84152-5EC9-45AC-A61D-32BFC30D4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45630122-66CC-44F2-A830-C7802C621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498F46-3CCB-4664-A6CF-E5210A4FFA5D}" type="slidenum">
              <a:rPr lang="en-US" altLang="he-IL" smtClean="0"/>
              <a:pPr/>
              <a:t>16</a:t>
            </a:fld>
            <a:endParaRPr lang="en-US" altLang="he-IL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B4D66421-9EA7-4675-8D8D-79F916968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230B6EA0-E332-47F2-8DC9-FA5898F1C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xmlns="" id="{B683227E-8EED-496C-966B-B352D0619A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8157AF-EB7A-4655-B3E0-FCB9FB0DE5A3}" type="slidenum">
              <a:rPr lang="en-US" altLang="he-IL" smtClean="0"/>
              <a:pPr/>
              <a:t>17</a:t>
            </a:fld>
            <a:endParaRPr lang="en-US" altLang="he-IL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xmlns="" id="{2F68CDA9-EFC9-4072-99EA-7E05EB589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xmlns="" id="{F3461CD3-9FB9-4723-A13E-60C25C318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1E94730F-26FC-400C-B20B-50CCFBFC5E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DD3314-9F7A-442E-BD11-DB630F3C3FA7}" type="slidenum">
              <a:rPr lang="en-US" altLang="he-IL" smtClean="0"/>
              <a:pPr/>
              <a:t>18</a:t>
            </a:fld>
            <a:endParaRPr lang="en-US" altLang="he-IL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7127B697-7106-4907-B3C0-1C971DAB9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6B29F053-3603-419C-87BD-9A77FEBC9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xmlns="" id="{F2DB4489-1B84-4E12-8F0D-B25B6E56E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D848FD-E19C-478D-AD8F-0023BA0A9439}" type="slidenum">
              <a:rPr lang="en-US" altLang="he-IL" smtClean="0"/>
              <a:pPr/>
              <a:t>19</a:t>
            </a:fld>
            <a:endParaRPr lang="en-US" altLang="he-IL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D156041C-55DB-4335-923F-AA1E402AA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C6A95216-2548-4234-AE3B-730B36A71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DAB7BBB4-6C35-4A18-8F31-6AFCC36B6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635DC2-A1D0-414D-9F71-7512E7FF6903}" type="slidenum">
              <a:rPr lang="en-US" altLang="he-IL" smtClean="0"/>
              <a:pPr/>
              <a:t>2</a:t>
            </a:fld>
            <a:endParaRPr lang="en-US" altLang="he-I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3D58AD58-4FAF-4653-8C60-DFB11DAE7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8F496A43-955D-4D1A-9642-45182F59A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he-IL"/>
              <a:t>The GIP Framework goals are:</a:t>
            </a:r>
          </a:p>
          <a:p>
            <a:pPr eaLnBrk="1" hangingPunct="1"/>
            <a:endParaRPr lang="en-US" altLang="he-IL"/>
          </a:p>
          <a:p>
            <a:pPr eaLnBrk="1" hangingPunct="1">
              <a:buFontTx/>
              <a:buChar char="-"/>
            </a:pPr>
            <a:r>
              <a:rPr lang="en-US" altLang="he-IL"/>
              <a:t>Being a simple as possible so that the overhead for learning to use it will be as low as possible.</a:t>
            </a:r>
          </a:p>
          <a:p>
            <a:pPr eaLnBrk="1" hangingPunct="1">
              <a:buFontTx/>
              <a:buChar char="-"/>
            </a:pPr>
            <a:r>
              <a:rPr lang="en-US" altLang="he-IL"/>
              <a:t>Providing flexibility so that the user will be able to implement any algorithm and will not be drawn back by missing functionalities.</a:t>
            </a:r>
          </a:p>
          <a:p>
            <a:pPr eaLnBrk="1" hangingPunct="1">
              <a:buFontTx/>
              <a:buChar char="-"/>
            </a:pPr>
            <a:r>
              <a:rPr lang="en-US" altLang="he-IL"/>
              <a:t>To answer the needs of the GIP researchers by providing UI utilities that are need for research and by attempting to support a wide type of image formats.</a:t>
            </a:r>
          </a:p>
          <a:p>
            <a:pPr eaLnBrk="1" hangingPunct="1">
              <a:buFontTx/>
              <a:buChar char="-"/>
            </a:pPr>
            <a:r>
              <a:rPr lang="en-US" altLang="he-IL"/>
              <a:t>Providing a simple GUI for working on a batch of images or on a single image.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xmlns="" id="{1482C708-D8B5-4411-8D6F-D10E204FD5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9879A5-F027-4568-8248-FACFA4A9FD03}" type="slidenum">
              <a:rPr lang="en-US" altLang="he-IL" smtClean="0"/>
              <a:pPr/>
              <a:t>20</a:t>
            </a:fld>
            <a:endParaRPr lang="en-US" altLang="he-IL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xmlns="" id="{ACD0D0FF-9EBD-471A-BF18-E48ECB611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xmlns="" id="{627325CC-927E-404C-B383-D065E51E4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xmlns="" id="{E3D759D0-8981-4885-93FE-0F20737C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E5AE1E-04A9-4C24-9D1D-E68B7DA35171}" type="slidenum">
              <a:rPr lang="en-US" altLang="he-IL" smtClean="0"/>
              <a:pPr/>
              <a:t>21</a:t>
            </a:fld>
            <a:endParaRPr lang="en-US" altLang="he-IL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xmlns="" id="{D3D46B67-7157-4DE4-88AC-3B95848EAB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xmlns="" id="{0E25F16D-1E1B-4BC9-8ABB-05A74EEAE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xmlns="" id="{91DA42BC-B4A3-4191-AAE7-F639173778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0B35ED-FBA2-45AF-B669-F261AB3055C0}" type="slidenum">
              <a:rPr lang="en-US" altLang="he-IL" smtClean="0"/>
              <a:pPr/>
              <a:t>22</a:t>
            </a:fld>
            <a:endParaRPr lang="en-US" altLang="he-IL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680647A2-568D-4E69-98B7-4D0F1BC44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xmlns="" id="{D7F8396B-B997-455F-97ED-C7D582272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xmlns="" id="{B2A3AD9D-A606-445C-8967-3841CC834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6826A2-9575-4FF2-AD0F-F619C1510A0C}" type="slidenum">
              <a:rPr lang="en-US" altLang="he-IL" smtClean="0"/>
              <a:pPr/>
              <a:t>23</a:t>
            </a:fld>
            <a:endParaRPr lang="en-US" altLang="he-IL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xmlns="" id="{407DE420-D722-4C2A-B9DC-4CD09BAECD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xmlns="" id="{AA8F56E4-2CF4-4764-9D83-B42E0896D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xmlns="" id="{3726CA89-F785-4A16-BD04-260B160A8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C4CDFF-2317-4DA3-AE23-58E8D02A69D7}" type="slidenum">
              <a:rPr lang="en-US" altLang="he-IL" smtClean="0"/>
              <a:pPr/>
              <a:t>24</a:t>
            </a:fld>
            <a:endParaRPr lang="en-US" altLang="he-IL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xmlns="" id="{E6ABEDCA-B530-4799-B6E1-AE14832111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xmlns="" id="{88F9C283-6C8D-4409-9EE3-E3C26F694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xmlns="" id="{69BB3205-141A-446C-80ED-50B9F156C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DBE5BA-726E-4B9D-A205-A0AAEABA4D6C}" type="slidenum">
              <a:rPr lang="en-US" altLang="he-IL" smtClean="0"/>
              <a:pPr/>
              <a:t>25</a:t>
            </a:fld>
            <a:endParaRPr lang="en-US" altLang="he-IL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xmlns="" id="{2A19548A-EAC9-4BF0-8606-25C8887AC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xmlns="" id="{A0A8CD9A-B587-4F97-ADD2-D5E7411BF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xmlns="" id="{4BA60D8B-2E11-4006-B63C-C7D98D4354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3AE0F8-FAC8-4FA8-8FEF-B404963B1A9D}" type="slidenum">
              <a:rPr lang="en-US" altLang="he-IL" smtClean="0"/>
              <a:pPr/>
              <a:t>26</a:t>
            </a:fld>
            <a:endParaRPr lang="en-US" altLang="he-IL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xmlns="" id="{93260D09-5BE3-49E2-8F4D-C9A4B4306C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xmlns="" id="{74EA3B6F-1A09-4E00-8716-EC584E3B6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xmlns="" id="{1807A806-118B-4295-BAA0-CA925FCF53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7C83E7-ADDA-4C2C-A96A-54340BF52FA9}" type="slidenum">
              <a:rPr lang="en-US" altLang="he-IL" smtClean="0"/>
              <a:pPr/>
              <a:t>27</a:t>
            </a:fld>
            <a:endParaRPr lang="en-US" altLang="he-IL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xmlns="" id="{1E17FE3A-98E0-4317-989D-327B6CE11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xmlns="" id="{6C0113BC-030A-41DA-A888-D30DD8FBD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xmlns="" id="{6C326BAA-557B-40C0-86F2-6C8D41A1D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08AE22-F082-4CE6-9059-B760F975E4DE}" type="slidenum">
              <a:rPr lang="en-US" altLang="he-IL" smtClean="0"/>
              <a:pPr/>
              <a:t>28</a:t>
            </a:fld>
            <a:endParaRPr lang="en-US" altLang="he-IL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xmlns="" id="{01BBFB3F-E829-42DC-B571-233102D77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xmlns="" id="{4E584970-A63F-44BA-A5D3-B6CDC1A90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xmlns="" id="{3E68E425-2271-4C3E-BC56-C0C5F01592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45AFFE-8208-4916-96AA-154A028DC000}" type="slidenum">
              <a:rPr lang="en-US" altLang="he-IL" smtClean="0"/>
              <a:pPr/>
              <a:t>29</a:t>
            </a:fld>
            <a:endParaRPr lang="en-US" altLang="he-IL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xmlns="" id="{083DDDC9-F778-4130-B509-839F5DBF6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xmlns="" id="{9E6C9CBA-514C-4C08-BE98-D7EA40084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xmlns="" id="{50105CF5-B317-40D0-899B-04243D3CF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07E647-CE1D-47DB-ABD6-EDC9CD21151A}" type="slidenum">
              <a:rPr lang="en-US" altLang="he-IL" smtClean="0"/>
              <a:pPr/>
              <a:t>3</a:t>
            </a:fld>
            <a:endParaRPr lang="en-US" altLang="he-IL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86EF23D8-3260-4319-8C80-CD24978E2E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xmlns="" id="{6DB76D38-BEB0-45EF-9421-EF540F37F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he-IL"/>
              <a:t>The GIP Framework goals are:</a:t>
            </a:r>
          </a:p>
          <a:p>
            <a:pPr eaLnBrk="1" hangingPunct="1"/>
            <a:endParaRPr lang="en-US" altLang="he-IL"/>
          </a:p>
          <a:p>
            <a:pPr eaLnBrk="1" hangingPunct="1">
              <a:buFontTx/>
              <a:buChar char="-"/>
            </a:pPr>
            <a:r>
              <a:rPr lang="en-US" altLang="he-IL"/>
              <a:t>Being a simple as possible so that the overhead for learning to use it will be as low as possible.</a:t>
            </a:r>
          </a:p>
          <a:p>
            <a:pPr eaLnBrk="1" hangingPunct="1">
              <a:buFontTx/>
              <a:buChar char="-"/>
            </a:pPr>
            <a:r>
              <a:rPr lang="en-US" altLang="he-IL"/>
              <a:t>Providing flexibility so that the user will be able to implement any algorithm and will not be drawn back by missing functionalities.</a:t>
            </a:r>
          </a:p>
          <a:p>
            <a:pPr eaLnBrk="1" hangingPunct="1">
              <a:buFontTx/>
              <a:buChar char="-"/>
            </a:pPr>
            <a:r>
              <a:rPr lang="en-US" altLang="he-IL"/>
              <a:t>To answer the needs of the GIP researchers by providing UI utilities that are need for research and by attempting to support a wide type of image formats.</a:t>
            </a:r>
          </a:p>
          <a:p>
            <a:pPr eaLnBrk="1" hangingPunct="1">
              <a:buFontTx/>
              <a:buChar char="-"/>
            </a:pPr>
            <a:r>
              <a:rPr lang="en-US" altLang="he-IL"/>
              <a:t>Providing a simple GUI for working on a batch of images or on a single image.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xmlns="" id="{A2E33D89-3814-46E6-874C-B004B069B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447EEE-248B-41C9-A80A-667797AB7B1E}" type="slidenum">
              <a:rPr lang="en-US" altLang="he-IL" smtClean="0"/>
              <a:pPr/>
              <a:t>30</a:t>
            </a:fld>
            <a:endParaRPr lang="en-US" altLang="he-IL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xmlns="" id="{F7B53C16-477A-4ADE-806C-58B92A71C4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xmlns="" id="{56FB9A0E-D7BF-4D78-9971-A4AA5FF7C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xmlns="" id="{1AEB607A-9E9A-4315-A623-B00194145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6618CC-ED6A-4DB1-A64C-F137D902CF01}" type="slidenum">
              <a:rPr lang="en-US" altLang="he-IL" smtClean="0"/>
              <a:pPr/>
              <a:t>31</a:t>
            </a:fld>
            <a:endParaRPr lang="en-US" altLang="he-IL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xmlns="" id="{C380C705-E2F1-418A-A32E-998CEE0BE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xmlns="" id="{302389D7-F9E7-47BD-9BE4-3C660ECE2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xmlns="" id="{C6F16E70-EDFF-4702-A903-A8D11C986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52CEAF-CE2D-4EBD-8163-69446B96D8BE}" type="slidenum">
              <a:rPr lang="en-US" altLang="he-IL" smtClean="0"/>
              <a:pPr/>
              <a:t>32</a:t>
            </a:fld>
            <a:endParaRPr lang="en-US" altLang="he-IL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xmlns="" id="{6D993182-77B0-4699-9E61-549BC7E92B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xmlns="" id="{692223C7-8AAB-4697-B8CD-7884E5209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04B0D516-ED5A-411C-877E-E667320BF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6C700F-E6C5-4CD6-8A29-B78F4D2B7997}" type="slidenum">
              <a:rPr lang="en-US" altLang="he-IL" smtClean="0"/>
              <a:pPr/>
              <a:t>33</a:t>
            </a:fld>
            <a:endParaRPr lang="en-US" altLang="he-IL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32465191-7C68-467F-A01C-F05AC1AA33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="" id="{E3A91E81-5869-41C8-8E58-728FA522F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04B0D516-ED5A-411C-877E-E667320BF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6C700F-E6C5-4CD6-8A29-B78F4D2B7997}" type="slidenum">
              <a:rPr lang="en-US" altLang="he-IL" smtClean="0"/>
              <a:pPr/>
              <a:t>34</a:t>
            </a:fld>
            <a:endParaRPr lang="en-US" altLang="he-IL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32465191-7C68-467F-A01C-F05AC1AA33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="" id="{E3A91E81-5869-41C8-8E58-728FA522F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956671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xmlns="" id="{B60E0003-EB43-41E9-81F5-AAB5F232EA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DDFA3-4D00-4954-80F1-FD8B32FC4391}" type="slidenum">
              <a:rPr lang="en-US" altLang="he-IL" smtClean="0"/>
              <a:pPr/>
              <a:t>35</a:t>
            </a:fld>
            <a:endParaRPr lang="en-US" altLang="he-IL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xmlns="" id="{AD20C00E-1AAF-4995-B648-F748F4ADA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xmlns="" id="{6A8D74F8-82B2-478D-A53E-B5D98E2B8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xmlns="" id="{13C0E22D-06BC-4D3D-9002-60631A098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188923-CC66-423E-B066-9990EE3E415D}" type="slidenum">
              <a:rPr lang="en-US" altLang="he-IL" smtClean="0"/>
              <a:pPr/>
              <a:t>36</a:t>
            </a:fld>
            <a:endParaRPr lang="en-US" altLang="he-IL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xmlns="" id="{DAD3422E-B2A3-40FC-8B96-C7C932505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xmlns="" id="{A93703A7-839B-4F17-AC31-74468599C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xmlns="" id="{AAC01C2A-F93A-4C77-A964-8474B7436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3F7118-4FBA-4577-9093-F6607BC19009}" type="slidenum">
              <a:rPr lang="en-US" altLang="he-IL" smtClean="0"/>
              <a:pPr/>
              <a:t>4</a:t>
            </a:fld>
            <a:endParaRPr lang="en-US" altLang="he-IL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xmlns="" id="{534814DC-8925-4D9D-8B4D-4695336914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7E3C5237-95D3-4F8B-9DD5-D4AEBB21A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he-IL"/>
              <a:t>The framework was designed for GIP students and researchers.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Other existing frameworks are either too complex, the overhead for learning is too great or they are not flexible enough.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The GIP framework was designed specifically for the needs of GIP researchers. It intends to provide both simplicity and flexibilty.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xmlns="" id="{0FB1671A-D17E-449A-B29C-22070E6D8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DA849D-2AC4-425A-9C1D-43299F9CDF21}" type="slidenum">
              <a:rPr lang="en-US" altLang="he-IL" smtClean="0"/>
              <a:pPr/>
              <a:t>5</a:t>
            </a:fld>
            <a:endParaRPr lang="en-US" altLang="he-IL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13B82959-C351-4DDF-A9AC-8AF690211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73C81970-049D-43B4-98C4-9ADCBE459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he-IL"/>
              <a:t>The framework was designed for GIP students and researchers.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Other existing frameworks are either too complex, the overhead for learning is too great or they are not flexible enough.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The GIP framework was designed specifically for the needs of GIP researchers. It intends to provide both simplicity and flexibilty.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xmlns="" id="{0FB1671A-D17E-449A-B29C-22070E6D8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DA849D-2AC4-425A-9C1D-43299F9CDF21}" type="slidenum">
              <a:rPr lang="en-US" altLang="he-IL" smtClean="0"/>
              <a:pPr/>
              <a:t>6</a:t>
            </a:fld>
            <a:endParaRPr lang="en-US" altLang="he-IL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13B82959-C351-4DDF-A9AC-8AF690211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73C81970-049D-43B4-98C4-9ADCBE459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he-IL"/>
              <a:t>The framework was designed for GIP students and researchers.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Other existing frameworks are either too complex, the overhead for learning is too great or they are not flexible enough.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The GIP framework was designed specifically for the needs of GIP researchers. It intends to provide both simplicity and flexibilty.</a:t>
            </a:r>
          </a:p>
        </p:txBody>
      </p:sp>
    </p:spTree>
    <p:extLst>
      <p:ext uri="{BB962C8B-B14F-4D97-AF65-F5344CB8AC3E}">
        <p14:creationId xmlns:p14="http://schemas.microsoft.com/office/powerpoint/2010/main" val="314459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xmlns="" id="{0FB1671A-D17E-449A-B29C-22070E6D8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DA849D-2AC4-425A-9C1D-43299F9CDF21}" type="slidenum">
              <a:rPr lang="en-US" altLang="he-IL" smtClean="0"/>
              <a:pPr/>
              <a:t>7</a:t>
            </a:fld>
            <a:endParaRPr lang="en-US" altLang="he-IL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13B82959-C351-4DDF-A9AC-8AF690211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73C81970-049D-43B4-98C4-9ADCBE459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he-IL"/>
              <a:t>The framework was designed for GIP students and researchers.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Other existing frameworks are either too complex, the overhead for learning is too great or they are not flexible enough.</a:t>
            </a:r>
          </a:p>
          <a:p>
            <a:pPr eaLnBrk="1" hangingPunct="1"/>
            <a:endParaRPr lang="en-US" altLang="he-IL"/>
          </a:p>
          <a:p>
            <a:pPr eaLnBrk="1" hangingPunct="1"/>
            <a:r>
              <a:rPr lang="en-US" altLang="he-IL"/>
              <a:t>The GIP framework was designed specifically for the needs of GIP researchers. It intends to provide both simplicity and flexibilty.</a:t>
            </a:r>
          </a:p>
        </p:txBody>
      </p:sp>
    </p:spTree>
    <p:extLst>
      <p:ext uri="{BB962C8B-B14F-4D97-AF65-F5344CB8AC3E}">
        <p14:creationId xmlns:p14="http://schemas.microsoft.com/office/powerpoint/2010/main" val="3366370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A2E66D85-EA58-4756-BA94-9382D771A7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33D3B6-D43D-453D-B1D7-4B0B0A70987A}" type="slidenum">
              <a:rPr lang="en-US" altLang="he-IL" smtClean="0"/>
              <a:pPr/>
              <a:t>8</a:t>
            </a:fld>
            <a:endParaRPr lang="en-US" altLang="he-IL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AF9217B0-1850-4BFB-B346-0776BEE45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1828D14C-861E-4D5B-821A-071919AAA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A2E66D85-EA58-4756-BA94-9382D771A7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33D3B6-D43D-453D-B1D7-4B0B0A70987A}" type="slidenum">
              <a:rPr lang="en-US" altLang="he-IL" smtClean="0"/>
              <a:pPr/>
              <a:t>9</a:t>
            </a:fld>
            <a:endParaRPr lang="en-US" altLang="he-IL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AF9217B0-1850-4BFB-B346-0776BEE45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1828D14C-861E-4D5B-821A-071919AAA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98461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2">
            <a:extLst>
              <a:ext uri="{FF2B5EF4-FFF2-40B4-BE49-F238E27FC236}">
                <a16:creationId xmlns:a16="http://schemas.microsoft.com/office/drawing/2014/main" xmlns="" id="{88AB450A-4A58-455B-8A98-B83FD05D3CFD}"/>
              </a:ext>
            </a:extLst>
          </p:cNvPr>
          <p:cNvSpPr>
            <a:spLocks/>
          </p:cNvSpPr>
          <p:nvPr/>
        </p:nvSpPr>
        <p:spPr bwMode="ltGray">
          <a:xfrm>
            <a:off x="-22225" y="2590800"/>
            <a:ext cx="7772400" cy="838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24 w 21600"/>
              <a:gd name="T1" fmla="*/ 0 h 43200"/>
              <a:gd name="T2" fmla="*/ 56 w 21600"/>
              <a:gd name="T3" fmla="*/ 43200 h 43200"/>
              <a:gd name="T4" fmla="*/ 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</a:path>
              <a:path w="21600" h="43200" stroke="0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he-IL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24E959F0-FE0E-4B5A-8D7D-3269DB778D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he-IL" noProof="0"/>
              <a:t>Click to edit Master title style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xmlns="" id="{6BF6D075-9CB1-4255-9DE6-83E112DB90B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he-IL" noProof="0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9382412-AB52-4438-BC58-5537E08B8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9AD1F2-F531-4A47-ADA9-B93D8231E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992A8E7E-E50C-4024-8116-197D6F3DDF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FE6F3-E672-4662-BC0E-A6F29A10221F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1887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59C47D63-B963-4388-8576-03C2BF4A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xmlns="" id="{CF9FA968-E321-4301-B1CB-105493F48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xmlns="" id="{2E1098FD-AEDE-4371-A6C4-5D0DE0159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xmlns="" id="{2AF499C9-EC09-41DF-B778-8BB700C0AF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xmlns="" id="{FBE7675D-4C24-41B6-A5CD-5A385B4F4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2D2CE-FE07-4521-A2D1-960A89DD4FC0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2525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xmlns="" id="{49B3EBD1-C1F6-42D4-8B6B-47F21A1B3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19850" y="457200"/>
            <a:ext cx="2038350" cy="56388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xmlns="" id="{0979FDB7-331D-4261-9211-AACB3313F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5962650" cy="5638800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xmlns="" id="{153EA038-C5BD-458B-B53F-ABCB6B7A59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xmlns="" id="{142DFF6F-F7BB-4107-A13A-12A59E2FF1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xmlns="" id="{DA181EF6-6A4A-406E-B8AE-4BED617E4C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4CC21-EA5B-4A04-9221-B689460B71AE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460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E7398B1B-2188-49FD-A9FC-B39CFE4D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703FB499-918F-4715-98A1-1DE4B1389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xmlns="" id="{86EDD762-6480-4B6D-82FB-B603C6D5ED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xmlns="" id="{5D0477D1-63F5-4293-A9EF-1A4CAC21DE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xmlns="" id="{1732F6F9-F0AC-45DE-B2DA-2689CC84C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AAA50-84A0-4858-B9A9-6692C46C2C77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622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19414C77-E5F3-41D3-971D-37B5990D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xmlns="" id="{B0DC9936-3C0C-4F6C-A3EE-0C8C03D32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xmlns="" id="{52543494-EA2F-4721-AFFC-CB3482664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xmlns="" id="{EC7C3EE3-0450-4466-B9CE-978F30F03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xmlns="" id="{B2713D51-AE12-48AF-95C2-4D61CD7F6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C81C3-9764-4946-8262-D1EAE7858B85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64628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1FC9D15-66ED-4109-9D94-29C8FA66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32E3914B-C663-4374-9515-09DC59EAA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xmlns="" id="{DBE2C209-83FE-4B7F-83AF-1A37D951D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xmlns="" id="{3B4668B7-9F01-49C2-B198-EC21DD2C7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xmlns="" id="{8B2AE53A-D050-4B18-B110-D3BA48D87D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xmlns="" id="{5EA1168E-8178-4AD5-BF6B-6CC1A31BA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B5B91-4DCD-49A1-8921-3BA1DADEC6D7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81490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F5912B8D-77F5-44B7-A528-EB709627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xmlns="" id="{54E6E544-9E87-4DAF-B42E-FB44A0B17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xmlns="" id="{61403894-56CC-4814-A276-2521ACD06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xmlns="" id="{7EEF4EED-2713-4E1B-A2AC-96BCFEA63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xmlns="" id="{FF4F6AD1-EC57-4C67-973C-F9266F679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xmlns="" id="{49826BF9-7BB2-4049-A6C6-FBB4F18B1E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xmlns="" id="{A9431022-E071-4050-8EED-EFC2D59FA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9" name="Rectangle 43">
            <a:extLst>
              <a:ext uri="{FF2B5EF4-FFF2-40B4-BE49-F238E27FC236}">
                <a16:creationId xmlns:a16="http://schemas.microsoft.com/office/drawing/2014/main" xmlns="" id="{5B6D34A9-2F0D-4BCC-AFC6-8024EC763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3A9DF-A941-4708-9106-2B5BF8ECD0D8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78929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DAE53499-C575-44C6-A187-639F105E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xmlns="" id="{2A8708A3-C8C3-4FDD-A141-8105E17FF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xmlns="" id="{B6C05D7E-E40D-4E79-8E9D-E63B609F8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5" name="Rectangle 43">
            <a:extLst>
              <a:ext uri="{FF2B5EF4-FFF2-40B4-BE49-F238E27FC236}">
                <a16:creationId xmlns:a16="http://schemas.microsoft.com/office/drawing/2014/main" xmlns="" id="{568A9728-B364-4A01-AE51-BA569996B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02041-BF15-4EF4-87F4-533C955DC6A7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8967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>
            <a:extLst>
              <a:ext uri="{FF2B5EF4-FFF2-40B4-BE49-F238E27FC236}">
                <a16:creationId xmlns:a16="http://schemas.microsoft.com/office/drawing/2014/main" xmlns="" id="{55F9AC56-4EC4-4A55-8D3C-744A53A39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3" name="Rectangle 42">
            <a:extLst>
              <a:ext uri="{FF2B5EF4-FFF2-40B4-BE49-F238E27FC236}">
                <a16:creationId xmlns:a16="http://schemas.microsoft.com/office/drawing/2014/main" xmlns="" id="{78731A76-FEBB-47DD-973D-331483E05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4" name="Rectangle 43">
            <a:extLst>
              <a:ext uri="{FF2B5EF4-FFF2-40B4-BE49-F238E27FC236}">
                <a16:creationId xmlns:a16="http://schemas.microsoft.com/office/drawing/2014/main" xmlns="" id="{34EF24F5-3679-4043-A780-153CE5E266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399DE-C856-418F-8311-C42971C362E7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11684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95173E0-6632-4E1E-B798-452E0C79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88AB7AC6-35A1-4BB2-BE74-717A19F42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xmlns="" id="{4033E18B-5BF6-4EC3-8B27-1E3C2878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xmlns="" id="{E87802B0-6DCD-413C-8F25-82B9BB379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xmlns="" id="{637CE413-F353-4E28-B3E4-7FC6BCA24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xmlns="" id="{AA906122-3F92-4E1B-AEC6-A6E9EDADA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F2652-79E6-464D-9B99-C56A81E7DBD3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075735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7838D98-4270-4C7D-8A1C-005D36D50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xmlns="" id="{6A8912D0-A27C-4841-92EF-A2379646A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xmlns="" id="{3BA6DCEF-E392-4A09-A68B-89677E6A0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xmlns="" id="{9EF62980-DB48-4A48-9291-12EFCFFF01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xmlns="" id="{D3ADDA57-55E7-46F7-9792-FF2CB923C8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xmlns="" id="{19EADDB7-9E55-414F-AD5C-961350B91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A60E0-F54D-4B23-B0DC-BC7F11AAB2D2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4081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4799A554-B80C-43F8-975F-318E1EAB19B7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0"/>
            <a:ext cx="5638800" cy="814388"/>
            <a:chOff x="1488" y="0"/>
            <a:chExt cx="4272" cy="816"/>
          </a:xfrm>
        </p:grpSpPr>
        <p:grpSp>
          <p:nvGrpSpPr>
            <p:cNvPr id="1033" name="Group 3">
              <a:extLst>
                <a:ext uri="{FF2B5EF4-FFF2-40B4-BE49-F238E27FC236}">
                  <a16:creationId xmlns:a16="http://schemas.microsoft.com/office/drawing/2014/main" xmlns="" id="{196848A5-DEBC-49BE-951B-A4DA43F430C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488" y="0"/>
              <a:ext cx="4272" cy="48"/>
              <a:chOff x="1488" y="0"/>
              <a:chExt cx="4272" cy="48"/>
            </a:xfrm>
          </p:grpSpPr>
          <p:sp>
            <p:nvSpPr>
              <p:cNvPr id="1066" name="Rectangle 4">
                <a:extLst>
                  <a:ext uri="{FF2B5EF4-FFF2-40B4-BE49-F238E27FC236}">
                    <a16:creationId xmlns:a16="http://schemas.microsoft.com/office/drawing/2014/main" xmlns="" id="{CBFBB3A6-EB3E-4714-A163-7AE9D2E22FD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3792" y="0"/>
                <a:ext cx="1968" cy="48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he-IL" altLang="he-IL"/>
              </a:p>
            </p:txBody>
          </p:sp>
          <p:sp>
            <p:nvSpPr>
              <p:cNvPr id="1067" name="Rectangle 5">
                <a:extLst>
                  <a:ext uri="{FF2B5EF4-FFF2-40B4-BE49-F238E27FC236}">
                    <a16:creationId xmlns:a16="http://schemas.microsoft.com/office/drawing/2014/main" xmlns="" id="{AE680D94-A3BC-44BE-BA72-BC4EFE0380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1488" y="0"/>
                <a:ext cx="2304" cy="4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he-IL" altLang="he-IL"/>
              </a:p>
            </p:txBody>
          </p:sp>
        </p:grpSp>
        <p:sp>
          <p:nvSpPr>
            <p:cNvPr id="1034" name="Rectangle 6">
              <a:extLst>
                <a:ext uri="{FF2B5EF4-FFF2-40B4-BE49-F238E27FC236}">
                  <a16:creationId xmlns:a16="http://schemas.microsoft.com/office/drawing/2014/main" xmlns="" id="{4DD2465B-10AD-41C0-9CA3-8E392D83B67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78" y="95"/>
              <a:ext cx="1482" cy="4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35" name="Rectangle 7">
              <a:extLst>
                <a:ext uri="{FF2B5EF4-FFF2-40B4-BE49-F238E27FC236}">
                  <a16:creationId xmlns:a16="http://schemas.microsoft.com/office/drawing/2014/main" xmlns="" id="{42EE7677-B894-4B6E-A3B7-B58C996233F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544" y="95"/>
              <a:ext cx="1734" cy="4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36" name="Rectangle 8">
              <a:extLst>
                <a:ext uri="{FF2B5EF4-FFF2-40B4-BE49-F238E27FC236}">
                  <a16:creationId xmlns:a16="http://schemas.microsoft.com/office/drawing/2014/main" xmlns="" id="{330A1D92-AD0B-4EC4-AC36-0862615FCBB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809" y="192"/>
              <a:ext cx="951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37" name="Rectangle 9">
              <a:extLst>
                <a:ext uri="{FF2B5EF4-FFF2-40B4-BE49-F238E27FC236}">
                  <a16:creationId xmlns:a16="http://schemas.microsoft.com/office/drawing/2014/main" xmlns="" id="{88174978-CB03-4752-BBE6-4B2DAD93067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3696" y="192"/>
              <a:ext cx="1113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38" name="Rectangle 10">
              <a:extLst>
                <a:ext uri="{FF2B5EF4-FFF2-40B4-BE49-F238E27FC236}">
                  <a16:creationId xmlns:a16="http://schemas.microsoft.com/office/drawing/2014/main" xmlns="" id="{DE6232C3-3AB1-419E-A6F3-2355C09F2679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097" y="288"/>
              <a:ext cx="663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39" name="Rectangle 11">
              <a:extLst>
                <a:ext uri="{FF2B5EF4-FFF2-40B4-BE49-F238E27FC236}">
                  <a16:creationId xmlns:a16="http://schemas.microsoft.com/office/drawing/2014/main" xmlns="" id="{D2E2FBDA-05D0-4FC0-A498-5CD1BC93F6D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320" y="288"/>
              <a:ext cx="777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0" name="Rectangle 12">
              <a:extLst>
                <a:ext uri="{FF2B5EF4-FFF2-40B4-BE49-F238E27FC236}">
                  <a16:creationId xmlns:a16="http://schemas.microsoft.com/office/drawing/2014/main" xmlns="" id="{00BA3294-AB35-400A-BC44-9C3968BB177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362" y="383"/>
              <a:ext cx="398" cy="4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1" name="Rectangle 13">
              <a:extLst>
                <a:ext uri="{FF2B5EF4-FFF2-40B4-BE49-F238E27FC236}">
                  <a16:creationId xmlns:a16="http://schemas.microsoft.com/office/drawing/2014/main" xmlns="" id="{9814C1F6-221B-4ADB-95D0-4299C4310D3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896" y="383"/>
              <a:ext cx="465" cy="4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2" name="Rectangle 14">
              <a:extLst>
                <a:ext uri="{FF2B5EF4-FFF2-40B4-BE49-F238E27FC236}">
                  <a16:creationId xmlns:a16="http://schemas.microsoft.com/office/drawing/2014/main" xmlns="" id="{C378EAD1-BE40-41DA-8D92-57DBFB585E3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39" y="480"/>
              <a:ext cx="221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3" name="Rectangle 15">
              <a:extLst>
                <a:ext uri="{FF2B5EF4-FFF2-40B4-BE49-F238E27FC236}">
                  <a16:creationId xmlns:a16="http://schemas.microsoft.com/office/drawing/2014/main" xmlns="" id="{21AA8B28-CA47-46D7-BAE4-4FD3E1AEA5F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280" y="480"/>
              <a:ext cx="259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4" name="Rectangle 16">
              <a:extLst>
                <a:ext uri="{FF2B5EF4-FFF2-40B4-BE49-F238E27FC236}">
                  <a16:creationId xmlns:a16="http://schemas.microsoft.com/office/drawing/2014/main" xmlns="" id="{89A42033-3162-4714-9A79-6838328B55F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49" y="576"/>
              <a:ext cx="111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5" name="Rectangle 17">
              <a:extLst>
                <a:ext uri="{FF2B5EF4-FFF2-40B4-BE49-F238E27FC236}">
                  <a16:creationId xmlns:a16="http://schemas.microsoft.com/office/drawing/2014/main" xmlns="" id="{B704EEF2-DA63-449E-A55C-486CC96D869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19" y="576"/>
              <a:ext cx="130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6" name="Rectangle 18">
              <a:extLst>
                <a:ext uri="{FF2B5EF4-FFF2-40B4-BE49-F238E27FC236}">
                  <a16:creationId xmlns:a16="http://schemas.microsoft.com/office/drawing/2014/main" xmlns="" id="{60CD67BC-4EAD-46EF-9444-E1665312670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94" y="671"/>
              <a:ext cx="66" cy="4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7" name="Rectangle 19">
              <a:extLst>
                <a:ext uri="{FF2B5EF4-FFF2-40B4-BE49-F238E27FC236}">
                  <a16:creationId xmlns:a16="http://schemas.microsoft.com/office/drawing/2014/main" xmlns="" id="{EECDC08F-00D7-46AA-8A8C-0B6AA0436C2C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16" y="671"/>
              <a:ext cx="78" cy="4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8" name="Rectangle 20">
              <a:extLst>
                <a:ext uri="{FF2B5EF4-FFF2-40B4-BE49-F238E27FC236}">
                  <a16:creationId xmlns:a16="http://schemas.microsoft.com/office/drawing/2014/main" xmlns="" id="{AC21D7B9-8B9D-48B2-A8B2-D1A93407742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012" y="48"/>
              <a:ext cx="1748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49" name="Rectangle 21">
              <a:extLst>
                <a:ext uri="{FF2B5EF4-FFF2-40B4-BE49-F238E27FC236}">
                  <a16:creationId xmlns:a16="http://schemas.microsoft.com/office/drawing/2014/main" xmlns="" id="{E3EEA943-34F4-42E1-98C1-E01D100A789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968" y="48"/>
              <a:ext cx="2045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0" name="Rectangle 22">
              <a:extLst>
                <a:ext uri="{FF2B5EF4-FFF2-40B4-BE49-F238E27FC236}">
                  <a16:creationId xmlns:a16="http://schemas.microsoft.com/office/drawing/2014/main" xmlns="" id="{B973814B-0D9A-4BD8-9C14-0ED0BA71208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589" y="145"/>
              <a:ext cx="1171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1" name="Rectangle 23">
              <a:extLst>
                <a:ext uri="{FF2B5EF4-FFF2-40B4-BE49-F238E27FC236}">
                  <a16:creationId xmlns:a16="http://schemas.microsoft.com/office/drawing/2014/main" xmlns="" id="{7750F85D-92C0-40FC-94BA-13ED36A4537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3216" y="145"/>
              <a:ext cx="137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2" name="Rectangle 24">
              <a:extLst>
                <a:ext uri="{FF2B5EF4-FFF2-40B4-BE49-F238E27FC236}">
                  <a16:creationId xmlns:a16="http://schemas.microsoft.com/office/drawing/2014/main" xmlns="" id="{DAB1A0D9-1B4F-49CE-83FF-50632149FD3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964" y="240"/>
              <a:ext cx="796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3" name="Rectangle 25">
              <a:extLst>
                <a:ext uri="{FF2B5EF4-FFF2-40B4-BE49-F238E27FC236}">
                  <a16:creationId xmlns:a16="http://schemas.microsoft.com/office/drawing/2014/main" xmlns="" id="{C63A6A2E-C6A4-4648-B1A2-9B63A5547B4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032" y="240"/>
              <a:ext cx="93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4" name="Rectangle 26">
              <a:extLst>
                <a:ext uri="{FF2B5EF4-FFF2-40B4-BE49-F238E27FC236}">
                  <a16:creationId xmlns:a16="http://schemas.microsoft.com/office/drawing/2014/main" xmlns="" id="{73252C58-EBC2-49BB-A261-68E502465559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274" y="336"/>
              <a:ext cx="486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5" name="Rectangle 27">
              <a:extLst>
                <a:ext uri="{FF2B5EF4-FFF2-40B4-BE49-F238E27FC236}">
                  <a16:creationId xmlns:a16="http://schemas.microsoft.com/office/drawing/2014/main" xmlns="" id="{8C1D6C46-6F67-4603-800E-74A040848F8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704" y="336"/>
              <a:ext cx="570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6" name="Rectangle 28">
              <a:extLst>
                <a:ext uri="{FF2B5EF4-FFF2-40B4-BE49-F238E27FC236}">
                  <a16:creationId xmlns:a16="http://schemas.microsoft.com/office/drawing/2014/main" xmlns="" id="{EB1C8FCB-018C-4AA1-9EEE-DB1BE1E9D45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450" y="433"/>
              <a:ext cx="310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7" name="Rectangle 29">
              <a:extLst>
                <a:ext uri="{FF2B5EF4-FFF2-40B4-BE49-F238E27FC236}">
                  <a16:creationId xmlns:a16="http://schemas.microsoft.com/office/drawing/2014/main" xmlns="" id="{053FCAA5-BDEE-4975-A993-B422EA6B4A7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088" y="433"/>
              <a:ext cx="36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8" name="Rectangle 30">
              <a:extLst>
                <a:ext uri="{FF2B5EF4-FFF2-40B4-BE49-F238E27FC236}">
                  <a16:creationId xmlns:a16="http://schemas.microsoft.com/office/drawing/2014/main" xmlns="" id="{79F86141-118F-46E2-89A6-A3BC1DFF6FF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05" y="528"/>
              <a:ext cx="155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59" name="Rectangle 31">
              <a:extLst>
                <a:ext uri="{FF2B5EF4-FFF2-40B4-BE49-F238E27FC236}">
                  <a16:creationId xmlns:a16="http://schemas.microsoft.com/office/drawing/2014/main" xmlns="" id="{3DAEA853-71D8-44AD-8288-427EE7C01BA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424" y="528"/>
              <a:ext cx="180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60" name="Rectangle 32">
              <a:extLst>
                <a:ext uri="{FF2B5EF4-FFF2-40B4-BE49-F238E27FC236}">
                  <a16:creationId xmlns:a16="http://schemas.microsoft.com/office/drawing/2014/main" xmlns="" id="{41ACCFF8-C9F0-4858-9359-289F491AF40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72" y="624"/>
              <a:ext cx="88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61" name="Rectangle 33">
              <a:extLst>
                <a:ext uri="{FF2B5EF4-FFF2-40B4-BE49-F238E27FC236}">
                  <a16:creationId xmlns:a16="http://schemas.microsoft.com/office/drawing/2014/main" xmlns="" id="{79DF3F56-5057-4422-A647-DA8715660B5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68" y="624"/>
              <a:ext cx="105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62" name="Rectangle 34">
              <a:extLst>
                <a:ext uri="{FF2B5EF4-FFF2-40B4-BE49-F238E27FC236}">
                  <a16:creationId xmlns:a16="http://schemas.microsoft.com/office/drawing/2014/main" xmlns="" id="{0FCB3813-F85F-49E4-B496-424EC9F0DEF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716" y="721"/>
              <a:ext cx="44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63" name="Rectangle 35">
              <a:extLst>
                <a:ext uri="{FF2B5EF4-FFF2-40B4-BE49-F238E27FC236}">
                  <a16:creationId xmlns:a16="http://schemas.microsoft.com/office/drawing/2014/main" xmlns="" id="{B3FB1A29-A112-4C73-AC8F-CFFEAF17993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64" y="721"/>
              <a:ext cx="5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64" name="Rectangle 36">
              <a:extLst>
                <a:ext uri="{FF2B5EF4-FFF2-40B4-BE49-F238E27FC236}">
                  <a16:creationId xmlns:a16="http://schemas.microsoft.com/office/drawing/2014/main" xmlns="" id="{F8B6B81D-0C0B-499C-8362-EE1DBE18123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738" y="768"/>
              <a:ext cx="22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  <p:sp>
          <p:nvSpPr>
            <p:cNvPr id="1065" name="Rectangle 37">
              <a:extLst>
                <a:ext uri="{FF2B5EF4-FFF2-40B4-BE49-F238E27FC236}">
                  <a16:creationId xmlns:a16="http://schemas.microsoft.com/office/drawing/2014/main" xmlns="" id="{8D927D78-C5DF-46F0-B44E-4E93DF8D15D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712" y="768"/>
              <a:ext cx="26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e-IL" altLang="he-IL"/>
            </a:p>
          </p:txBody>
        </p:sp>
      </p:grpSp>
      <p:sp>
        <p:nvSpPr>
          <p:cNvPr id="33830" name="Arc 38">
            <a:extLst>
              <a:ext uri="{FF2B5EF4-FFF2-40B4-BE49-F238E27FC236}">
                <a16:creationId xmlns:a16="http://schemas.microsoft.com/office/drawing/2014/main" xmlns="" id="{3390D5B3-3D33-4D5D-83F0-AE0DF768F418}"/>
              </a:ext>
            </a:extLst>
          </p:cNvPr>
          <p:cNvSpPr>
            <a:spLocks/>
          </p:cNvSpPr>
          <p:nvPr/>
        </p:nvSpPr>
        <p:spPr bwMode="hidden">
          <a:xfrm>
            <a:off x="0" y="1371600"/>
            <a:ext cx="4114800" cy="5318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24 w 21600"/>
              <a:gd name="T1" fmla="*/ 0 h 43200"/>
              <a:gd name="T2" fmla="*/ 56 w 21600"/>
              <a:gd name="T3" fmla="*/ 43200 h 43200"/>
              <a:gd name="T4" fmla="*/ 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</a:path>
              <a:path w="21600" h="43200" stroke="0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he-IL"/>
          </a:p>
        </p:txBody>
      </p:sp>
      <p:sp>
        <p:nvSpPr>
          <p:cNvPr id="1028" name="Rectangle 39">
            <a:extLst>
              <a:ext uri="{FF2B5EF4-FFF2-40B4-BE49-F238E27FC236}">
                <a16:creationId xmlns:a16="http://schemas.microsoft.com/office/drawing/2014/main" xmlns="" id="{A01A15AC-533A-418A-A059-5FA385663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title style</a:t>
            </a:r>
          </a:p>
        </p:txBody>
      </p:sp>
      <p:sp>
        <p:nvSpPr>
          <p:cNvPr id="1029" name="Rectangle 40">
            <a:extLst>
              <a:ext uri="{FF2B5EF4-FFF2-40B4-BE49-F238E27FC236}">
                <a16:creationId xmlns:a16="http://schemas.microsoft.com/office/drawing/2014/main" xmlns="" id="{2EB0AA95-79B9-494E-B6F3-4947A6FD8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text styles</a:t>
            </a:r>
          </a:p>
          <a:p>
            <a:pPr lvl="1"/>
            <a:r>
              <a:rPr lang="en-US" altLang="he-IL"/>
              <a:t>Second level</a:t>
            </a:r>
          </a:p>
          <a:p>
            <a:pPr lvl="2"/>
            <a:r>
              <a:rPr lang="en-US" altLang="he-IL"/>
              <a:t>Third level</a:t>
            </a:r>
          </a:p>
          <a:p>
            <a:pPr lvl="3"/>
            <a:r>
              <a:rPr lang="en-US" altLang="he-IL"/>
              <a:t>Fourth level</a:t>
            </a:r>
          </a:p>
          <a:p>
            <a:pPr lvl="4"/>
            <a:r>
              <a:rPr lang="en-US" altLang="he-IL"/>
              <a:t>Fifth level</a:t>
            </a:r>
          </a:p>
        </p:txBody>
      </p:sp>
      <p:sp>
        <p:nvSpPr>
          <p:cNvPr id="33833" name="Rectangle 41">
            <a:extLst>
              <a:ext uri="{FF2B5EF4-FFF2-40B4-BE49-F238E27FC236}">
                <a16:creationId xmlns:a16="http://schemas.microsoft.com/office/drawing/2014/main" xmlns="" id="{7AB92C5C-9DA9-4FE0-8433-5660807867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1"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33834" name="Rectangle 42">
            <a:extLst>
              <a:ext uri="{FF2B5EF4-FFF2-40B4-BE49-F238E27FC236}">
                <a16:creationId xmlns:a16="http://schemas.microsoft.com/office/drawing/2014/main" xmlns="" id="{9298E48E-892E-4F8E-9A86-465D0A86B2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i="1"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33835" name="Rectangle 43">
            <a:extLst>
              <a:ext uri="{FF2B5EF4-FFF2-40B4-BE49-F238E27FC236}">
                <a16:creationId xmlns:a16="http://schemas.microsoft.com/office/drawing/2014/main" xmlns="" id="{821CF8B7-AA38-48FB-824E-882D6A944E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1"/>
            </a:lvl1pPr>
          </a:lstStyle>
          <a:p>
            <a:pPr>
              <a:defRPr/>
            </a:pPr>
            <a:fld id="{D4DB274A-644C-48CC-97C0-2812AF4E1154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4A51C18D-23C5-4E4F-B4C7-47055FE259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295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he-IL"/>
              <a:t>Faster and Lighter Online Sparse Dictionary Learning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88A189A4-CEF9-4B16-B852-50A3435D25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7391400" cy="1752600"/>
          </a:xfrm>
        </p:spPr>
        <p:txBody>
          <a:bodyPr/>
          <a:lstStyle/>
          <a:p>
            <a:pPr eaLnBrk="1" hangingPunct="1"/>
            <a:r>
              <a:rPr lang="en-US" altLang="he-IL" u="sng"/>
              <a:t>By</a:t>
            </a:r>
            <a:r>
              <a:rPr lang="en-US" altLang="he-IL"/>
              <a:t>: Omer Dahary &amp; Shay Ben-Assayag</a:t>
            </a:r>
          </a:p>
          <a:p>
            <a:pPr eaLnBrk="1" hangingPunct="1"/>
            <a:r>
              <a:rPr lang="en-US" altLang="he-IL" u="sng"/>
              <a:t>Supervisor</a:t>
            </a:r>
            <a:r>
              <a:rPr lang="en-US" altLang="he-IL"/>
              <a:t>: Jeremias Sulam</a:t>
            </a:r>
          </a:p>
        </p:txBody>
      </p:sp>
      <p:pic>
        <p:nvPicPr>
          <p:cNvPr id="4100" name="Picture 4" descr="GIP">
            <a:extLst>
              <a:ext uri="{FF2B5EF4-FFF2-40B4-BE49-F238E27FC236}">
                <a16:creationId xmlns:a16="http://schemas.microsoft.com/office/drawing/2014/main" xmlns="" id="{5337D555-B07D-4FDB-A5D9-2455427B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תמונה 2">
            <a:extLst>
              <a:ext uri="{FF2B5EF4-FFF2-40B4-BE49-F238E27FC236}">
                <a16:creationId xmlns:a16="http://schemas.microsoft.com/office/drawing/2014/main" xmlns="" id="{2B339E6B-F1D9-4B4D-93D9-5834824C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00600"/>
            <a:ext cx="3114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260F8DD3-4107-43B5-9400-7C338DF21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Orthogonal Matching Pursuit (OMP)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9" name="Rectangle 3">
                <a:extLst>
                  <a:ext uri="{FF2B5EF4-FFF2-40B4-BE49-F238E27FC236}">
                    <a16:creationId xmlns:a16="http://schemas.microsoft.com/office/drawing/2014/main" xmlns="" id="{8437E5D7-F756-4B04-9E2B-C9621746C89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5800" y="1981200"/>
                <a:ext cx="8229600" cy="4114800"/>
              </a:xfrm>
            </p:spPr>
            <p:txBody>
              <a:bodyPr/>
              <a:lstStyle/>
              <a:p>
                <a:pPr eaLnBrk="1" hangingPunct="1"/>
                <a:r>
                  <a:rPr lang="en-US" altLang="he-IL" dirty="0"/>
                  <a:t>Used as the sparse coding algorithm</a:t>
                </a:r>
              </a:p>
              <a:p>
                <a:pPr eaLnBrk="1" hangingPunct="1"/>
                <a:r>
                  <a:rPr lang="en-US" altLang="he-IL" dirty="0"/>
                  <a:t>Based on a greedy strategy:</a:t>
                </a:r>
              </a:p>
              <a:p>
                <a:pPr lvl="1" eaLnBrk="1" hangingPunct="1"/>
                <a:r>
                  <a:rPr lang="en-US" altLang="he-IL" dirty="0"/>
                  <a:t>Maintains a set of active columns (support)</a:t>
                </a:r>
              </a:p>
              <a:p>
                <a:pPr lvl="1" eaLnBrk="1" hangingPunct="1"/>
                <a:r>
                  <a:rPr lang="en-US" altLang="he-IL" dirty="0"/>
                  <a:t>At each iteration – expand the set by one additional column:</a:t>
                </a:r>
              </a:p>
              <a:p>
                <a:pPr lvl="2" eaLnBrk="1" hangingPunct="1"/>
                <a:r>
                  <a:rPr lang="en-US" altLang="he-IL" dirty="0"/>
                  <a:t>Compute all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he-IL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he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he-IL" dirty="0"/>
                  <a:t> error using LS</a:t>
                </a:r>
              </a:p>
              <a:p>
                <a:pPr lvl="2" eaLnBrk="1" hangingPunct="1"/>
                <a:r>
                  <a:rPr lang="en-US" altLang="he-IL" dirty="0"/>
                  <a:t>Choose the minimalizing column</a:t>
                </a:r>
              </a:p>
              <a:p>
                <a:pPr lvl="1" eaLnBrk="1" hangingPunct="1"/>
                <a:r>
                  <a:rPr lang="en-US" altLang="he-IL" dirty="0"/>
                  <a:t>Stop when the error is low enough</a:t>
                </a:r>
              </a:p>
            </p:txBody>
          </p:sp>
        </mc:Choice>
        <mc:Fallback xmlns="">
          <p:sp>
            <p:nvSpPr>
              <p:cNvPr id="24579" name="Rectangle 3">
                <a:extLst>
                  <a:ext uri="{FF2B5EF4-FFF2-40B4-BE49-F238E27FC236}">
                    <a16:creationId xmlns:a16="http://schemas.microsoft.com/office/drawing/2014/main" id="{8437E5D7-F756-4B04-9E2B-C9621746C8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5800" y="1981200"/>
                <a:ext cx="8229600" cy="4114800"/>
              </a:xfrm>
              <a:blipFill>
                <a:blip r:embed="rId3"/>
                <a:stretch>
                  <a:fillRect l="-1407" t="-1926" b="-148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0" name="Picture 4" descr="GIP">
            <a:extLst>
              <a:ext uri="{FF2B5EF4-FFF2-40B4-BE49-F238E27FC236}">
                <a16:creationId xmlns:a16="http://schemas.microsoft.com/office/drawing/2014/main" xmlns="" id="{D988D187-50EE-46FF-A4A8-402EF097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954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260F8DD3-4107-43B5-9400-7C338DF21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Why did we choose to replace it?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8437E5D7-F756-4B04-9E2B-C9621746C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he-IL"/>
              <a:t>Number of iterations == size of support</a:t>
            </a:r>
          </a:p>
          <a:p>
            <a:pPr lvl="1" eaLnBrk="1" hangingPunct="1"/>
            <a:r>
              <a:rPr lang="en-US" altLang="he-IL"/>
              <a:t>We prefer dedicating the time for going through more examples</a:t>
            </a:r>
          </a:p>
          <a:p>
            <a:pPr eaLnBrk="1" hangingPunct="1"/>
            <a:r>
              <a:rPr lang="en-US" altLang="he-IL"/>
              <a:t>Gram matrix needs to be kept in memory</a:t>
            </a:r>
          </a:p>
          <a:p>
            <a:pPr lvl="1" eaLnBrk="1" hangingPunct="1"/>
            <a:r>
              <a:rPr lang="en-US" altLang="he-IL"/>
              <a:t>Huge</a:t>
            </a:r>
          </a:p>
          <a:p>
            <a:pPr lvl="1" eaLnBrk="1" hangingPunct="1"/>
            <a:r>
              <a:rPr lang="en-US" altLang="he-IL"/>
              <a:t>Needs to be updated each iteration</a:t>
            </a:r>
          </a:p>
        </p:txBody>
      </p:sp>
      <p:pic>
        <p:nvPicPr>
          <p:cNvPr id="24580" name="Picture 4" descr="GIP">
            <a:extLst>
              <a:ext uri="{FF2B5EF4-FFF2-40B4-BE49-F238E27FC236}">
                <a16:creationId xmlns:a16="http://schemas.microsoft.com/office/drawing/2014/main" xmlns="" id="{D988D187-50EE-46FF-A4A8-402EF097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4295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215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0357423C-6AAE-4DCE-ACF0-1849004EF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Subspace Pursuit (SP)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12B336BC-0EBB-4142-B3BF-66E79D406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114800"/>
          </a:xfrm>
        </p:spPr>
        <p:txBody>
          <a:bodyPr/>
          <a:lstStyle/>
          <a:p>
            <a:pPr eaLnBrk="1" hangingPunct="1"/>
            <a:r>
              <a:rPr lang="en-US" altLang="he-IL" sz="2800"/>
              <a:t>Identifies a subspace of columns in which the signal lies</a:t>
            </a:r>
          </a:p>
          <a:p>
            <a:pPr eaLnBrk="1" hangingPunct="1"/>
            <a:r>
              <a:rPr lang="en-US" altLang="he-IL" sz="2800"/>
              <a:t>Employs a search strategy with a constant number of vectors</a:t>
            </a:r>
          </a:p>
          <a:p>
            <a:pPr lvl="1" eaLnBrk="1" hangingPunct="1"/>
            <a:r>
              <a:rPr lang="en-US" altLang="he-IL" sz="2400"/>
              <a:t>At each iteration – expand the current subspace with the largest inner product of the atoms with the current residue</a:t>
            </a:r>
          </a:p>
          <a:p>
            <a:pPr lvl="1" eaLnBrk="1" hangingPunct="1"/>
            <a:r>
              <a:rPr lang="en-US" altLang="he-IL" sz="2400"/>
              <a:t>Solve LS problem with the expanded subspace</a:t>
            </a:r>
          </a:p>
          <a:p>
            <a:pPr lvl="1" eaLnBrk="1" hangingPunct="1"/>
            <a:r>
              <a:rPr lang="en-US" altLang="he-IL" sz="2400"/>
              <a:t>Prune the subspace to the  indices corresponding to the largest coefficients of the solution</a:t>
            </a:r>
          </a:p>
        </p:txBody>
      </p:sp>
      <p:pic>
        <p:nvPicPr>
          <p:cNvPr id="26628" name="Picture 4" descr="GIP">
            <a:extLst>
              <a:ext uri="{FF2B5EF4-FFF2-40B4-BE49-F238E27FC236}">
                <a16:creationId xmlns:a16="http://schemas.microsoft.com/office/drawing/2014/main" xmlns="" id="{E3B4113D-66F6-4FA4-83AF-6F7FA0770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33F48DA3-2322-4F1A-AE75-7DB1067A2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Why is it any better?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xmlns="" id="{0BBFB3B4-0F25-4605-964F-5679B60E4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he-IL"/>
              <a:t>Number of iterations doesn’t depend on the number of coefficients</a:t>
            </a:r>
          </a:p>
          <a:p>
            <a:pPr lvl="1" eaLnBrk="1" hangingPunct="1"/>
            <a:r>
              <a:rPr lang="en-US" altLang="he-IL"/>
              <a:t>Converges in a few Iterations</a:t>
            </a:r>
          </a:p>
          <a:p>
            <a:pPr lvl="1" eaLnBrk="1" hangingPunct="1"/>
            <a:r>
              <a:rPr lang="en-US" altLang="he-IL"/>
              <a:t>The number of iterations can be controlled</a:t>
            </a:r>
          </a:p>
          <a:p>
            <a:pPr eaLnBrk="1" hangingPunct="1"/>
            <a:r>
              <a:rPr lang="en-US" altLang="he-IL"/>
              <a:t>Does not have any extra memory constraints</a:t>
            </a:r>
          </a:p>
          <a:p>
            <a:pPr eaLnBrk="1" hangingPunct="1"/>
            <a:r>
              <a:rPr lang="en-US" altLang="he-IL"/>
              <a:t>Easy to parallelize</a:t>
            </a:r>
          </a:p>
        </p:txBody>
      </p:sp>
      <p:pic>
        <p:nvPicPr>
          <p:cNvPr id="28676" name="Picture 4" descr="GIP">
            <a:extLst>
              <a:ext uri="{FF2B5EF4-FFF2-40B4-BE49-F238E27FC236}">
                <a16:creationId xmlns:a16="http://schemas.microsoft.com/office/drawing/2014/main" xmlns="" id="{2CDB9F15-0000-4590-BF7B-30B75755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33F48DA3-2322-4F1A-AE75-7DB1067A2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Hard-thresholding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3">
                <a:extLst>
                  <a:ext uri="{FF2B5EF4-FFF2-40B4-BE49-F238E27FC236}">
                    <a16:creationId xmlns:a16="http://schemas.microsoft.com/office/drawing/2014/main" xmlns="" id="{0BBFB3B4-0F25-4605-964F-5679B60E4FA5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5800" y="1981200"/>
                <a:ext cx="8229600" cy="4114800"/>
              </a:xfrm>
            </p:spPr>
            <p:txBody>
              <a:bodyPr/>
              <a:lstStyle/>
              <a:p>
                <a:pPr eaLnBrk="1" hangingPunct="1"/>
                <a:r>
                  <a:rPr lang="en-US" altLang="he-IL" dirty="0"/>
                  <a:t>OSDL keeps the </a:t>
                </a:r>
                <a14:m>
                  <m:oMath xmlns:m="http://schemas.openxmlformats.org/officeDocument/2006/math"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he-IL" dirty="0"/>
                  <a:t> largest </a:t>
                </a:r>
                <a:r>
                  <a:rPr lang="en-US" altLang="he-IL" dirty="0" err="1"/>
                  <a:t>nnz</a:t>
                </a:r>
                <a:r>
                  <a:rPr lang="en-US" altLang="he-IL" dirty="0"/>
                  <a:t> in an atom</a:t>
                </a:r>
              </a:p>
              <a:p>
                <a:pPr lvl="1" eaLnBrk="1" hangingPunct="1"/>
                <a:r>
                  <a:rPr lang="en-US" altLang="he-IL" dirty="0"/>
                  <a:t>Forcing each atom to have a strict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he-IL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he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he-IL" dirty="0"/>
                  <a:t> norm</a:t>
                </a:r>
              </a:p>
              <a:p>
                <a:pPr eaLnBrk="1" hangingPunct="1"/>
                <a:r>
                  <a:rPr lang="en-US" altLang="he-IL" dirty="0"/>
                  <a:t>A global constraint might give better results</a:t>
                </a:r>
              </a:p>
              <a:p>
                <a:pPr lvl="1" eaLnBrk="1" hangingPunct="1"/>
                <a14:m>
                  <m:oMath xmlns:m="http://schemas.openxmlformats.org/officeDocument/2006/math">
                    <m:func>
                      <m:funcPr>
                        <m:ctrlPr>
                          <a:rPr lang="en-US" altLang="he-IL" b="1" i="1" smtClean="0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he-IL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he-IL" b="1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l-GR" altLang="he-IL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𝑨𝑿</m:t>
                                </m:r>
                              </m:e>
                            </m:d>
                          </m:e>
                          <m:sub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  </m:t>
                    </m:r>
                    <m:sSub>
                      <m:sSubPr>
                        <m:ctrlPr>
                          <a:rPr lang="en-US" altLang="he-IL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he-IL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he-IL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altLang="he-IL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he-IL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he-IL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𝑀𝑘</m:t>
                    </m:r>
                  </m:oMath>
                </a14:m>
                <a:endParaRPr lang="en-US" altLang="he-IL" b="1" dirty="0"/>
              </a:p>
              <a:p>
                <a:pPr lvl="1" eaLnBrk="1" hangingPunct="1"/>
                <a:r>
                  <a:rPr lang="en-US" altLang="he-IL" dirty="0"/>
                  <a:t>Too sparse atoms are not allowed</a:t>
                </a:r>
              </a:p>
              <a:p>
                <a:pPr lvl="1" eaLnBrk="1" hangingPunct="1"/>
                <a:endParaRPr lang="en-US" altLang="he-IL" dirty="0"/>
              </a:p>
              <a:p>
                <a:pPr lvl="1" eaLnBrk="1" hangingPunct="1"/>
                <a:endParaRPr lang="en-US" altLang="he-IL" dirty="0"/>
              </a:p>
            </p:txBody>
          </p:sp>
        </mc:Choice>
        <mc:Fallback xmlns="">
          <p:sp>
            <p:nvSpPr>
              <p:cNvPr id="28675" name="Rectangle 3">
                <a:extLst>
                  <a:ext uri="{FF2B5EF4-FFF2-40B4-BE49-F238E27FC236}">
                    <a16:creationId xmlns:a16="http://schemas.microsoft.com/office/drawing/2014/main" id="{0BBFB3B4-0F25-4605-964F-5679B60E4F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5800" y="1981200"/>
                <a:ext cx="8229600" cy="4114800"/>
              </a:xfrm>
              <a:blipFill>
                <a:blip r:embed="rId3"/>
                <a:stretch>
                  <a:fillRect l="-1407" t="-192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6" name="Picture 4" descr="GIP">
            <a:extLst>
              <a:ext uri="{FF2B5EF4-FFF2-40B4-BE49-F238E27FC236}">
                <a16:creationId xmlns:a16="http://schemas.microsoft.com/office/drawing/2014/main" xmlns="" id="{2CDB9F15-0000-4590-BF7B-30B75755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119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D2AD9808-72DB-43D3-AC10-AE71D8B25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Dictionary clearing stage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5724BA8A-613D-424C-A586-0385B0DE0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he-IL"/>
              <a:t>Pruning conditions:</a:t>
            </a:r>
          </a:p>
          <a:p>
            <a:pPr lvl="1" eaLnBrk="1" hangingPunct="1"/>
            <a:r>
              <a:rPr lang="en-US" altLang="he-IL"/>
              <a:t>An atom is rarely used</a:t>
            </a:r>
          </a:p>
          <a:p>
            <a:pPr lvl="1" eaLnBrk="1" hangingPunct="1"/>
            <a:r>
              <a:rPr lang="en-US" altLang="he-IL"/>
              <a:t>Two atoms are similar</a:t>
            </a:r>
          </a:p>
          <a:p>
            <a:pPr eaLnBrk="1" hangingPunct="1"/>
            <a:r>
              <a:rPr lang="en-US" altLang="he-IL"/>
              <a:t>Using the Gram matrix causes problems:</a:t>
            </a:r>
          </a:p>
          <a:p>
            <a:pPr lvl="1" eaLnBrk="1" hangingPunct="1"/>
            <a:r>
              <a:rPr lang="en-US" altLang="he-IL"/>
              <a:t>Two highly used similar atoms are removed</a:t>
            </a:r>
          </a:p>
          <a:p>
            <a:pPr lvl="1" eaLnBrk="1" hangingPunct="1"/>
            <a:r>
              <a:rPr lang="en-US" altLang="he-IL"/>
              <a:t>Pruned atoms are taken into account</a:t>
            </a:r>
          </a:p>
          <a:p>
            <a:pPr eaLnBrk="1" hangingPunct="1"/>
            <a:r>
              <a:rPr lang="en-US" altLang="he-IL"/>
              <a:t>Time consuming</a:t>
            </a:r>
          </a:p>
          <a:p>
            <a:pPr lvl="1" eaLnBrk="1" hangingPunct="1"/>
            <a:r>
              <a:rPr lang="en-US" altLang="he-IL"/>
              <a:t>Adopting a stochastic approach</a:t>
            </a:r>
          </a:p>
          <a:p>
            <a:pPr lvl="1" eaLnBrk="1" hangingPunct="1"/>
            <a:endParaRPr lang="en-US" altLang="he-IL"/>
          </a:p>
        </p:txBody>
      </p:sp>
      <p:pic>
        <p:nvPicPr>
          <p:cNvPr id="32772" name="Picture 4" descr="GIP">
            <a:extLst>
              <a:ext uri="{FF2B5EF4-FFF2-40B4-BE49-F238E27FC236}">
                <a16:creationId xmlns:a16="http://schemas.microsoft.com/office/drawing/2014/main" xmlns="" id="{8D6DB43C-0055-4C58-807D-EC465C61D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2EEFD330-0A4E-4341-80DB-1619BDDA9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The dataset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EA6C1891-84C7-4D70-9E54-99B112E92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he-IL"/>
              <a:t>Roughly 1M face images</a:t>
            </a:r>
          </a:p>
          <a:p>
            <a:pPr lvl="1" eaLnBrk="1" hangingPunct="1"/>
            <a:r>
              <a:rPr lang="en-US" altLang="he-IL"/>
              <a:t>MegaFace (Flickr), WIKI-crop, IMDB-crop</a:t>
            </a:r>
          </a:p>
          <a:p>
            <a:pPr eaLnBrk="1" hangingPunct="1"/>
            <a:r>
              <a:rPr lang="en-US" altLang="he-IL"/>
              <a:t>Wide variety of angles, positions, ages, and ethnicities</a:t>
            </a:r>
          </a:p>
          <a:p>
            <a:pPr eaLnBrk="1" hangingPunct="1"/>
            <a:r>
              <a:rPr lang="en-US" altLang="he-IL"/>
              <a:t>Implemented a python script for cropping around faces</a:t>
            </a:r>
          </a:p>
          <a:p>
            <a:pPr eaLnBrk="1" hangingPunct="1"/>
            <a:r>
              <a:rPr lang="en-US" altLang="he-IL"/>
              <a:t>Grayscaled and 128x128 pixels</a:t>
            </a:r>
          </a:p>
        </p:txBody>
      </p:sp>
      <p:pic>
        <p:nvPicPr>
          <p:cNvPr id="34820" name="Picture 4" descr="GIP">
            <a:extLst>
              <a:ext uri="{FF2B5EF4-FFF2-40B4-BE49-F238E27FC236}">
                <a16:creationId xmlns:a16="http://schemas.microsoft.com/office/drawing/2014/main" xmlns="" id="{5F70246A-8DCC-44D6-A4BF-1931A8B4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18455AF3-DF7C-421E-82CB-DBDD90BDA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The dataset</a:t>
            </a:r>
          </a:p>
        </p:txBody>
      </p:sp>
      <p:pic>
        <p:nvPicPr>
          <p:cNvPr id="36867" name="Picture 4" descr="GIP">
            <a:extLst>
              <a:ext uri="{FF2B5EF4-FFF2-40B4-BE49-F238E27FC236}">
                <a16:creationId xmlns:a16="http://schemas.microsoft.com/office/drawing/2014/main" xmlns="" id="{AC1E6B78-44DC-48C1-9108-C3DC1C8A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תמונה 2">
            <a:extLst>
              <a:ext uri="{FF2B5EF4-FFF2-40B4-BE49-F238E27FC236}">
                <a16:creationId xmlns:a16="http://schemas.microsoft.com/office/drawing/2014/main" xmlns="" id="{EF73538F-FD6F-4FB5-B038-C8367C0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9775"/>
            <a:ext cx="56007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F58DE5A0-8832-4C0C-9C34-4B3F6427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981200"/>
            <a:ext cx="569118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38188E8E-28A5-46B5-9DCA-D7EC51BD8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It’s time to show some results</a:t>
            </a:r>
          </a:p>
        </p:txBody>
      </p:sp>
      <p:pic>
        <p:nvPicPr>
          <p:cNvPr id="38915" name="Picture 4" descr="GIP">
            <a:extLst>
              <a:ext uri="{FF2B5EF4-FFF2-40B4-BE49-F238E27FC236}">
                <a16:creationId xmlns:a16="http://schemas.microsoft.com/office/drawing/2014/main" xmlns="" id="{38E7C140-8A75-4E9C-A228-7AB1064C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תמונה 8">
            <a:extLst>
              <a:ext uri="{FF2B5EF4-FFF2-40B4-BE49-F238E27FC236}">
                <a16:creationId xmlns:a16="http://schemas.microsoft.com/office/drawing/2014/main" xmlns="" id="{9797B509-E5D4-49A8-B82E-820BF58E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8" y="-228600"/>
            <a:ext cx="10663238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6F23C7D8-E736-4844-BAC1-F7177AAF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#1 (side features)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B54C308E-4C1A-4954-BB99-11950373D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Testing the old implementation compared to the new one</a:t>
            </a:r>
          </a:p>
          <a:p>
            <a:pPr lvl="1" eaLnBrk="1" hangingPunct="1"/>
            <a:r>
              <a:rPr lang="en-US" altLang="he-IL"/>
              <a:t>Hard-thresholding, dictionary clearing, bug fixes</a:t>
            </a:r>
          </a:p>
          <a:p>
            <a:pPr eaLnBrk="1" hangingPunct="1"/>
            <a:r>
              <a:rPr lang="en-US" altLang="he-IL"/>
              <a:t>Parameters:</a:t>
            </a:r>
          </a:p>
          <a:p>
            <a:pPr lvl="1" eaLnBrk="1" hangingPunct="1"/>
            <a:r>
              <a:rPr lang="en-US" altLang="he-IL"/>
              <a:t>5,150 train images</a:t>
            </a:r>
          </a:p>
          <a:p>
            <a:pPr lvl="1" eaLnBrk="1" hangingPunct="1"/>
            <a:r>
              <a:rPr lang="en-US" altLang="he-IL"/>
              <a:t>270 test images</a:t>
            </a:r>
          </a:p>
          <a:p>
            <a:pPr lvl="1" eaLnBrk="1" hangingPunct="1"/>
            <a:r>
              <a:rPr lang="en-US" altLang="he-IL"/>
              <a:t>1,500 atoms</a:t>
            </a:r>
          </a:p>
          <a:p>
            <a:pPr lvl="1" eaLnBrk="1" hangingPunct="1"/>
            <a:r>
              <a:rPr lang="en-US" altLang="he-IL"/>
              <a:t>98/327 nnz per atom</a:t>
            </a:r>
          </a:p>
          <a:p>
            <a:pPr eaLnBrk="1" hangingPunct="1"/>
            <a:endParaRPr lang="en-US" altLang="he-IL"/>
          </a:p>
        </p:txBody>
      </p:sp>
      <p:pic>
        <p:nvPicPr>
          <p:cNvPr id="40964" name="Picture 4" descr="GIP">
            <a:extLst>
              <a:ext uri="{FF2B5EF4-FFF2-40B4-BE49-F238E27FC236}">
                <a16:creationId xmlns:a16="http://schemas.microsoft.com/office/drawing/2014/main" xmlns="" id="{4AD50145-2EE1-424B-8AAA-7A6C2F3F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CBD89BFC-681A-4BA6-BA80-ECB37E3EE2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So what’s the project all about?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76F3A6AC-00F3-4A49-94BB-1272BA3E1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he-IL"/>
          </a:p>
        </p:txBody>
      </p:sp>
      <p:pic>
        <p:nvPicPr>
          <p:cNvPr id="6148" name="Picture 4" descr="GIP">
            <a:extLst>
              <a:ext uri="{FF2B5EF4-FFF2-40B4-BE49-F238E27FC236}">
                <a16:creationId xmlns:a16="http://schemas.microsoft.com/office/drawing/2014/main" xmlns="" id="{D7125DEC-021F-49C3-8199-556257F3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תמונה 2">
            <a:extLst>
              <a:ext uri="{FF2B5EF4-FFF2-40B4-BE49-F238E27FC236}">
                <a16:creationId xmlns:a16="http://schemas.microsoft.com/office/drawing/2014/main" xmlns="" id="{5601C2BD-2545-4567-AAC8-8A07C975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53911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xmlns="" id="{F19DA557-B113-4017-A20F-E11410AA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38" y="3292475"/>
            <a:ext cx="10307638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xmlns="" id="{774CC5AD-D63E-4704-8C8B-61F3DC49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38" y="-76200"/>
            <a:ext cx="5153026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xmlns="" id="{0F75E268-2A23-492C-9798-2C70465A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-79375"/>
            <a:ext cx="5994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194FE1C2-C9DF-452A-94E0-4E45AE0C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368550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xmlns="" id="{FFFB3196-2B16-44A9-A8D4-89588C65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2122488"/>
            <a:ext cx="25669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xmlns="" id="{63DB7EB5-D872-4445-8614-B91C3401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25" y="1195388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4092374E-E647-4807-9924-AFE42994C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#1 (side features)</a:t>
            </a:r>
          </a:p>
        </p:txBody>
      </p:sp>
      <p:pic>
        <p:nvPicPr>
          <p:cNvPr id="43011" name="Picture 4" descr="GIP">
            <a:extLst>
              <a:ext uri="{FF2B5EF4-FFF2-40B4-BE49-F238E27FC236}">
                <a16:creationId xmlns:a16="http://schemas.microsoft.com/office/drawing/2014/main" xmlns="" id="{F17A1062-3B31-4BDE-94FB-0E16D59D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9163050" cy="68598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33F3A5B9-BC15-4C80-9172-D79C4BC64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#1 (side features)</a:t>
            </a:r>
          </a:p>
        </p:txBody>
      </p:sp>
      <p:pic>
        <p:nvPicPr>
          <p:cNvPr id="49155" name="Picture 4" descr="GIP">
            <a:extLst>
              <a:ext uri="{FF2B5EF4-FFF2-40B4-BE49-F238E27FC236}">
                <a16:creationId xmlns:a16="http://schemas.microsoft.com/office/drawing/2014/main" xmlns="" id="{4BE4CA3C-3A66-4C76-9899-E9110180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B5767E4E-FD98-4E3D-8B63-A5C2C8A09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8234"/>
            <a:ext cx="9144000" cy="15537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14B19CA6-5212-4213-BDB2-295F41ADE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#2 (OMP vs. SP)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031DE4BA-C526-4628-B302-FE526FA38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Testing the effect of the sparse coding method: OMP, OMP w\o Gram, SP</a:t>
            </a:r>
          </a:p>
          <a:p>
            <a:pPr eaLnBrk="1" hangingPunct="1"/>
            <a:r>
              <a:rPr lang="en-US" altLang="he-IL"/>
              <a:t>Parameters:</a:t>
            </a:r>
          </a:p>
          <a:p>
            <a:pPr lvl="1" eaLnBrk="1" hangingPunct="1"/>
            <a:r>
              <a:rPr lang="en-US" altLang="he-IL"/>
              <a:t>35,000 train images</a:t>
            </a:r>
          </a:p>
          <a:p>
            <a:pPr lvl="1" eaLnBrk="1" hangingPunct="1"/>
            <a:r>
              <a:rPr lang="en-US" altLang="he-IL"/>
              <a:t>1,930 test images</a:t>
            </a:r>
          </a:p>
          <a:p>
            <a:pPr lvl="1" eaLnBrk="1" hangingPunct="1"/>
            <a:r>
              <a:rPr lang="en-US" altLang="he-IL"/>
              <a:t>7,000 atoms</a:t>
            </a:r>
          </a:p>
          <a:p>
            <a:pPr lvl="1" eaLnBrk="1" hangingPunct="1"/>
            <a:r>
              <a:rPr lang="en-US" altLang="he-IL"/>
              <a:t>491 nnz per atom</a:t>
            </a:r>
          </a:p>
          <a:p>
            <a:pPr eaLnBrk="1" hangingPunct="1"/>
            <a:endParaRPr lang="en-US" altLang="he-IL"/>
          </a:p>
        </p:txBody>
      </p:sp>
      <p:pic>
        <p:nvPicPr>
          <p:cNvPr id="51204" name="Picture 4" descr="GIP">
            <a:extLst>
              <a:ext uri="{FF2B5EF4-FFF2-40B4-BE49-F238E27FC236}">
                <a16:creationId xmlns:a16="http://schemas.microsoft.com/office/drawing/2014/main" xmlns="" id="{7DC3DEF2-F801-407E-8468-AC7A07F1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3881997D-C069-4865-9EB2-69718F93A2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#2 (OMP vs. SP)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xmlns="" id="{015E1313-4F71-4310-90CF-E055E6DF0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 sz="2800"/>
              <a:t>Running time:</a:t>
            </a:r>
          </a:p>
          <a:p>
            <a:pPr lvl="1" eaLnBrk="1" hangingPunct="1"/>
            <a:r>
              <a:rPr lang="en-US" altLang="he-IL" sz="2400"/>
              <a:t>OSDL with SP - 8 iterations in 20 hours</a:t>
            </a:r>
          </a:p>
          <a:p>
            <a:pPr lvl="1" eaLnBrk="1" hangingPunct="1"/>
            <a:r>
              <a:rPr lang="en-US" altLang="he-IL" sz="2400"/>
              <a:t>OSDL with OMP – 2 iterations in 23 hours</a:t>
            </a:r>
          </a:p>
          <a:p>
            <a:pPr lvl="1" eaLnBrk="1" hangingPunct="1"/>
            <a:r>
              <a:rPr lang="en-US" altLang="he-IL" sz="2400"/>
              <a:t>OSDL with OMP w\o Gram – 0.25 iterations</a:t>
            </a:r>
          </a:p>
          <a:p>
            <a:pPr lvl="2" eaLnBrk="1" hangingPunct="1"/>
            <a:r>
              <a:rPr lang="en-US" altLang="he-IL" sz="2000"/>
              <a:t>Ran more than 96 hours!</a:t>
            </a:r>
          </a:p>
          <a:p>
            <a:pPr eaLnBrk="1" hangingPunct="1"/>
            <a:endParaRPr lang="en-US" altLang="he-IL"/>
          </a:p>
        </p:txBody>
      </p:sp>
      <p:pic>
        <p:nvPicPr>
          <p:cNvPr id="53252" name="Picture 4" descr="GIP">
            <a:extLst>
              <a:ext uri="{FF2B5EF4-FFF2-40B4-BE49-F238E27FC236}">
                <a16:creationId xmlns:a16="http://schemas.microsoft.com/office/drawing/2014/main" xmlns="" id="{2FFD07F4-7AE7-4A4E-B4BD-364A5A95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DE114605-58E0-48C9-BAA9-D22F5C033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#2 (OMP vs. SP)</a:t>
            </a:r>
          </a:p>
        </p:txBody>
      </p:sp>
      <p:pic>
        <p:nvPicPr>
          <p:cNvPr id="55299" name="Picture 4" descr="GIP">
            <a:extLst>
              <a:ext uri="{FF2B5EF4-FFF2-40B4-BE49-F238E27FC236}">
                <a16:creationId xmlns:a16="http://schemas.microsoft.com/office/drawing/2014/main" xmlns="" id="{A51B34C3-8444-4AC0-B462-8612E325C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מציין מיקום תוכן 4">
            <a:extLst>
              <a:ext uri="{FF2B5EF4-FFF2-40B4-BE49-F238E27FC236}">
                <a16:creationId xmlns:a16="http://schemas.microsoft.com/office/drawing/2014/main" xmlns="" id="{4F02BD8C-A8B3-4011-86EB-97422D4CAB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3542B5AB-D668-480E-9D11-F5750B088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#2 (OMP vs. SP)</a:t>
            </a:r>
          </a:p>
        </p:txBody>
      </p:sp>
      <p:pic>
        <p:nvPicPr>
          <p:cNvPr id="57347" name="Picture 4" descr="GIP">
            <a:extLst>
              <a:ext uri="{FF2B5EF4-FFF2-40B4-BE49-F238E27FC236}">
                <a16:creationId xmlns:a16="http://schemas.microsoft.com/office/drawing/2014/main" xmlns="" id="{C6BC715B-5D4C-4354-939F-1CC0013E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מציין מיקום תוכן 5">
            <a:extLst>
              <a:ext uri="{FF2B5EF4-FFF2-40B4-BE49-F238E27FC236}">
                <a16:creationId xmlns:a16="http://schemas.microsoft.com/office/drawing/2014/main" xmlns="" id="{3A321FA3-0EA5-4B8A-9299-A35058EB3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" y="0"/>
            <a:ext cx="9153525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xmlns="" id="{AB6FCD4F-E2A8-47BD-A3C2-442E24BAB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#3 (1M examples)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xmlns="" id="{4B55A2D1-FAC3-4FB8-AF0D-573CE6E7A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Tested with the Chicago Face Database</a:t>
            </a:r>
          </a:p>
          <a:p>
            <a:pPr eaLnBrk="1" hangingPunct="1"/>
            <a:r>
              <a:rPr lang="en-US" altLang="he-IL"/>
              <a:t>OSDL with OMP – 0.4 iterations in 48 hours</a:t>
            </a:r>
          </a:p>
          <a:p>
            <a:pPr eaLnBrk="1" hangingPunct="1"/>
            <a:r>
              <a:rPr lang="en-US" altLang="he-IL"/>
              <a:t>OSDL with SP – 2 iterations in 36 hours</a:t>
            </a:r>
          </a:p>
        </p:txBody>
      </p:sp>
      <p:pic>
        <p:nvPicPr>
          <p:cNvPr id="59396" name="Picture 4" descr="GIP">
            <a:extLst>
              <a:ext uri="{FF2B5EF4-FFF2-40B4-BE49-F238E27FC236}">
                <a16:creationId xmlns:a16="http://schemas.microsoft.com/office/drawing/2014/main" xmlns="" id="{373E61F9-D68E-4E4B-B266-316D51BB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xmlns="" id="{3BB9D151-AB10-403C-89A3-EDBA930BE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#2 (OMP vs. SP)</a:t>
            </a:r>
          </a:p>
        </p:txBody>
      </p:sp>
      <p:pic>
        <p:nvPicPr>
          <p:cNvPr id="61443" name="Picture 4" descr="GIP">
            <a:extLst>
              <a:ext uri="{FF2B5EF4-FFF2-40B4-BE49-F238E27FC236}">
                <a16:creationId xmlns:a16="http://schemas.microsoft.com/office/drawing/2014/main" xmlns="" id="{08E9287C-18CD-42EB-8320-4AB84EAB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מציין מיקום תוכן 4">
            <a:extLst>
              <a:ext uri="{FF2B5EF4-FFF2-40B4-BE49-F238E27FC236}">
                <a16:creationId xmlns:a16="http://schemas.microsoft.com/office/drawing/2014/main" xmlns="" id="{2F481991-5945-44BA-B066-5144538592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557BBB1C-89EF-4658-9043-2528D3B73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Experiment #2 (OMP vs. SP)</a:t>
            </a:r>
          </a:p>
        </p:txBody>
      </p:sp>
      <p:pic>
        <p:nvPicPr>
          <p:cNvPr id="63491" name="Picture 4" descr="GIP">
            <a:extLst>
              <a:ext uri="{FF2B5EF4-FFF2-40B4-BE49-F238E27FC236}">
                <a16:creationId xmlns:a16="http://schemas.microsoft.com/office/drawing/2014/main" xmlns="" id="{99628C17-A5F3-4B3A-9308-3827A4F9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מציין מיקום תוכן 5">
            <a:extLst>
              <a:ext uri="{FF2B5EF4-FFF2-40B4-BE49-F238E27FC236}">
                <a16:creationId xmlns:a16="http://schemas.microsoft.com/office/drawing/2014/main" xmlns="" id="{95018BA2-EC1E-4B0E-B254-606F9261DB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225" y="0"/>
            <a:ext cx="9166225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xmlns="" id="{3C794B57-84EA-4A25-AFAF-AE930428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Conclusion 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xmlns="" id="{ADE5521A-995D-4AD1-9348-F2A4093C3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Few bullets how   </a:t>
            </a:r>
          </a:p>
          <a:p>
            <a:pPr eaLnBrk="1" hangingPunct="1"/>
            <a:endParaRPr lang="en-US" altLang="he-IL"/>
          </a:p>
          <a:p>
            <a:pPr eaLnBrk="1" hangingPunct="1"/>
            <a:endParaRPr lang="en-US" altLang="he-IL"/>
          </a:p>
        </p:txBody>
      </p:sp>
      <p:pic>
        <p:nvPicPr>
          <p:cNvPr id="67588" name="Picture 4" descr="GIP">
            <a:extLst>
              <a:ext uri="{FF2B5EF4-FFF2-40B4-BE49-F238E27FC236}">
                <a16:creationId xmlns:a16="http://schemas.microsoft.com/office/drawing/2014/main" xmlns="" id="{CD4C61BD-8B53-4D52-855B-115065A92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תמונה 3">
            <a:extLst>
              <a:ext uri="{FF2B5EF4-FFF2-40B4-BE49-F238E27FC236}">
                <a16:creationId xmlns:a16="http://schemas.microsoft.com/office/drawing/2014/main" xmlns="" id="{06A14C73-B7BE-4EDC-9C88-F45C148E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70FA03DE-7DE7-4BE6-B82C-B26FCBD2C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The quest for a dictionary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4B80ABE3-FBDD-4AE8-B6FF-D36EEABD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Learning a linear basis for a set of signals</a:t>
            </a:r>
          </a:p>
          <a:p>
            <a:pPr eaLnBrk="1" hangingPunct="1"/>
            <a:r>
              <a:rPr lang="en-US" altLang="he-IL" dirty="0"/>
              <a:t>Obtaining a model for how signals behave has a lot of practical applications</a:t>
            </a:r>
          </a:p>
        </p:txBody>
      </p:sp>
      <p:pic>
        <p:nvPicPr>
          <p:cNvPr id="8196" name="Picture 4" descr="GIP">
            <a:extLst>
              <a:ext uri="{FF2B5EF4-FFF2-40B4-BE49-F238E27FC236}">
                <a16:creationId xmlns:a16="http://schemas.microsoft.com/office/drawing/2014/main" xmlns="" id="{B65F721A-6C80-4454-A041-18C23085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xmlns="" id="{9B50AD4E-1F0D-4829-9EDF-EC48720AF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Conclusion  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xmlns="" id="{5A5DA872-34AA-4FC6-8321-B9A7235B8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Few bullets how   </a:t>
            </a:r>
          </a:p>
          <a:p>
            <a:pPr eaLnBrk="1" hangingPunct="1"/>
            <a:endParaRPr lang="en-US" altLang="he-IL"/>
          </a:p>
          <a:p>
            <a:pPr eaLnBrk="1" hangingPunct="1"/>
            <a:endParaRPr lang="en-US" altLang="he-IL"/>
          </a:p>
        </p:txBody>
      </p:sp>
      <p:pic>
        <p:nvPicPr>
          <p:cNvPr id="69636" name="Picture 4" descr="GIP">
            <a:extLst>
              <a:ext uri="{FF2B5EF4-FFF2-40B4-BE49-F238E27FC236}">
                <a16:creationId xmlns:a16="http://schemas.microsoft.com/office/drawing/2014/main" xmlns="" id="{3BED83E6-9285-4322-9A3C-446F665C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תמונה 2">
            <a:extLst>
              <a:ext uri="{FF2B5EF4-FFF2-40B4-BE49-F238E27FC236}">
                <a16:creationId xmlns:a16="http://schemas.microsoft.com/office/drawing/2014/main" xmlns="" id="{D8748804-B2A4-4456-9B13-F296AD88A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F49E96AF-3557-41F4-A9FA-CDF781E4C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Conclusion  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xmlns="" id="{465D7573-71EC-41C5-8ED9-FC9E1885B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Few bullets how   </a:t>
            </a:r>
          </a:p>
          <a:p>
            <a:pPr eaLnBrk="1" hangingPunct="1"/>
            <a:endParaRPr lang="en-US" altLang="he-IL"/>
          </a:p>
          <a:p>
            <a:pPr eaLnBrk="1" hangingPunct="1"/>
            <a:endParaRPr lang="en-US" altLang="he-IL"/>
          </a:p>
        </p:txBody>
      </p:sp>
      <p:pic>
        <p:nvPicPr>
          <p:cNvPr id="71684" name="Picture 4" descr="GIP">
            <a:extLst>
              <a:ext uri="{FF2B5EF4-FFF2-40B4-BE49-F238E27FC236}">
                <a16:creationId xmlns:a16="http://schemas.microsoft.com/office/drawing/2014/main" xmlns="" id="{A74D208F-975A-4549-8801-4862BB16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ACB7DD22-C16C-4361-8C2D-D04E5585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7016194B-A2BD-46C7-B1BC-F37DEBFA2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Conclusion  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xmlns="" id="{A4E5B64F-1D0C-4844-B17C-6DB2BD1F3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Few bullets how   </a:t>
            </a:r>
          </a:p>
          <a:p>
            <a:pPr eaLnBrk="1" hangingPunct="1"/>
            <a:endParaRPr lang="en-US" altLang="he-IL"/>
          </a:p>
          <a:p>
            <a:pPr eaLnBrk="1" hangingPunct="1"/>
            <a:endParaRPr lang="en-US" altLang="he-IL"/>
          </a:p>
        </p:txBody>
      </p:sp>
      <p:pic>
        <p:nvPicPr>
          <p:cNvPr id="73732" name="Picture 4" descr="GIP">
            <a:extLst>
              <a:ext uri="{FF2B5EF4-FFF2-40B4-BE49-F238E27FC236}">
                <a16:creationId xmlns:a16="http://schemas.microsoft.com/office/drawing/2014/main" xmlns="" id="{4BCB37B4-32DA-4FCE-911A-B98205D0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D9F3E831-D6E5-4CB2-970A-1C80DAAA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xmlns="" id="{AC25C04C-3C35-495E-809A-3FCCC0CFA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Conclusion  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xmlns="" id="{F4F44A78-E7D3-4C28-9808-3A3FB6B59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Few bullets how   </a:t>
            </a:r>
          </a:p>
          <a:p>
            <a:pPr eaLnBrk="1" hangingPunct="1"/>
            <a:endParaRPr lang="en-US" altLang="he-IL"/>
          </a:p>
          <a:p>
            <a:pPr eaLnBrk="1" hangingPunct="1"/>
            <a:endParaRPr lang="en-US" altLang="he-IL"/>
          </a:p>
        </p:txBody>
      </p:sp>
      <p:pic>
        <p:nvPicPr>
          <p:cNvPr id="75780" name="Picture 4" descr="GIP">
            <a:extLst>
              <a:ext uri="{FF2B5EF4-FFF2-40B4-BE49-F238E27FC236}">
                <a16:creationId xmlns:a16="http://schemas.microsoft.com/office/drawing/2014/main" xmlns="" id="{0F02D59F-C87B-4A16-8DC9-AAA1912D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AB794463-03E6-4972-A8F2-9EB130F4B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xmlns="" id="{AC25C04C-3C35-495E-809A-3FCCC0CFA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Conclusion  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xmlns="" id="{F4F44A78-E7D3-4C28-9808-3A3FB6B59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Few bullets how   </a:t>
            </a:r>
          </a:p>
          <a:p>
            <a:pPr eaLnBrk="1" hangingPunct="1"/>
            <a:endParaRPr lang="en-US" altLang="he-IL"/>
          </a:p>
          <a:p>
            <a:pPr eaLnBrk="1" hangingPunct="1"/>
            <a:endParaRPr lang="en-US" altLang="he-IL"/>
          </a:p>
        </p:txBody>
      </p:sp>
      <p:pic>
        <p:nvPicPr>
          <p:cNvPr id="75780" name="Picture 4" descr="GIP">
            <a:extLst>
              <a:ext uri="{FF2B5EF4-FFF2-40B4-BE49-F238E27FC236}">
                <a16:creationId xmlns:a16="http://schemas.microsoft.com/office/drawing/2014/main" xmlns="" id="{0F02D59F-C87B-4A16-8DC9-AAA1912D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8B305322-66DD-4BAB-9B9C-B7F5B31EC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34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xmlns="" id="{5EC16640-AA4A-4B4D-88F8-458572DDA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Conclusions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xmlns="" id="{BC85DEAA-21FA-4DCD-831B-922310BA7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New implementation outperforms previous one</a:t>
            </a:r>
          </a:p>
          <a:p>
            <a:pPr eaLnBrk="1" hangingPunct="1"/>
            <a:r>
              <a:rPr lang="en-US" altLang="he-IL"/>
              <a:t>Local is better than global</a:t>
            </a:r>
          </a:p>
          <a:p>
            <a:pPr lvl="1" eaLnBrk="1" hangingPunct="1"/>
            <a:r>
              <a:rPr lang="en-US" altLang="he-IL"/>
              <a:t>Although might work better under different conditions</a:t>
            </a:r>
          </a:p>
          <a:p>
            <a:pPr eaLnBrk="1" hangingPunct="1"/>
            <a:r>
              <a:rPr lang="en-US" altLang="he-IL"/>
              <a:t>SP is an efficient alternative</a:t>
            </a:r>
          </a:p>
          <a:p>
            <a:pPr lvl="1" eaLnBrk="1" hangingPunct="1"/>
            <a:r>
              <a:rPr lang="en-US" altLang="he-IL"/>
              <a:t>Faster =&gt; More iterations =&gt; Better results</a:t>
            </a:r>
          </a:p>
          <a:p>
            <a:pPr lvl="1" eaLnBrk="1" hangingPunct="1"/>
            <a:r>
              <a:rPr lang="en-US" altLang="he-IL"/>
              <a:t>No extra memory required</a:t>
            </a:r>
          </a:p>
          <a:p>
            <a:pPr lvl="1" eaLnBrk="1" hangingPunct="1"/>
            <a:r>
              <a:rPr lang="en-US" altLang="he-IL"/>
              <a:t>Especially better with highly sparse signals</a:t>
            </a:r>
          </a:p>
          <a:p>
            <a:pPr eaLnBrk="1" hangingPunct="1"/>
            <a:endParaRPr lang="en-US" altLang="he-IL"/>
          </a:p>
          <a:p>
            <a:pPr eaLnBrk="1" hangingPunct="1"/>
            <a:endParaRPr lang="en-US" altLang="he-IL"/>
          </a:p>
        </p:txBody>
      </p:sp>
      <p:pic>
        <p:nvPicPr>
          <p:cNvPr id="77828" name="Picture 4" descr="GIP">
            <a:extLst>
              <a:ext uri="{FF2B5EF4-FFF2-40B4-BE49-F238E27FC236}">
                <a16:creationId xmlns:a16="http://schemas.microsoft.com/office/drawing/2014/main" xmlns="" id="{70A9D422-7190-4DAC-9C85-8E6DF0A96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64366DD7-1D55-4030-8EAD-0D977DC35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Future Work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6A30AD98-5BAD-4D04-84A5-54746CF48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Further experimentation with global thresholding</a:t>
            </a:r>
          </a:p>
          <a:p>
            <a:pPr eaLnBrk="1" hangingPunct="1"/>
            <a:r>
              <a:rPr lang="en-US" altLang="he-IL" dirty="0"/>
              <a:t>Understanding the effect of parameters</a:t>
            </a:r>
          </a:p>
          <a:p>
            <a:pPr eaLnBrk="1" hangingPunct="1"/>
            <a:r>
              <a:rPr lang="en-US" altLang="he-IL" dirty="0"/>
              <a:t>Apply fixes in the dictionary clearing stage to other algorithms</a:t>
            </a:r>
          </a:p>
        </p:txBody>
      </p:sp>
      <p:pic>
        <p:nvPicPr>
          <p:cNvPr id="81924" name="Picture 4" descr="GIP">
            <a:extLst>
              <a:ext uri="{FF2B5EF4-FFF2-40B4-BE49-F238E27FC236}">
                <a16:creationId xmlns:a16="http://schemas.microsoft.com/office/drawing/2014/main" xmlns="" id="{4A3DCC72-0F69-49A7-8B62-0D2EB4038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EC10C077-E85D-4DC0-B5CC-643076DE93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The problem of high dimensions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467AAE28-4303-4DBB-9787-F5425BABF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The problem is that most of the signals we want to work with have high dimensions</a:t>
            </a:r>
          </a:p>
          <a:p>
            <a:pPr eaLnBrk="1" hangingPunct="1"/>
            <a:r>
              <a:rPr lang="en-US" altLang="he-IL"/>
              <a:t>Online Sparse Dictionary Learning (OSDL) to the rescue!</a:t>
            </a:r>
          </a:p>
        </p:txBody>
      </p:sp>
      <p:pic>
        <p:nvPicPr>
          <p:cNvPr id="10244" name="Picture 4" descr="GIP">
            <a:extLst>
              <a:ext uri="{FF2B5EF4-FFF2-40B4-BE49-F238E27FC236}">
                <a16:creationId xmlns:a16="http://schemas.microsoft.com/office/drawing/2014/main" xmlns="" id="{60D1325B-78F9-4EBD-B14E-1708C080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1755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08FBF625-87E1-4728-A058-8D0A4DEBC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Project goals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CA8A505F-30EC-49CB-99DB-9E92B5B5B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Studying the problem of high dimensional dictionary learning</a:t>
            </a:r>
          </a:p>
          <a:p>
            <a:pPr eaLnBrk="1" hangingPunct="1"/>
            <a:r>
              <a:rPr lang="en-US" altLang="he-IL"/>
              <a:t>Testing OSDL and its limitations</a:t>
            </a:r>
          </a:p>
          <a:p>
            <a:pPr eaLnBrk="1" hangingPunct="1"/>
            <a:r>
              <a:rPr lang="en-US" altLang="he-IL"/>
              <a:t>Providing an improved implementation</a:t>
            </a:r>
          </a:p>
          <a:p>
            <a:pPr eaLnBrk="1" hangingPunct="1"/>
            <a:r>
              <a:rPr lang="en-US" altLang="he-IL"/>
              <a:t>Testing with a large dataset of high dimensional images</a:t>
            </a:r>
          </a:p>
          <a:p>
            <a:pPr eaLnBrk="1" hangingPunct="1"/>
            <a:r>
              <a:rPr lang="en-US" altLang="he-IL"/>
              <a:t>But Let’s take a step back…</a:t>
            </a:r>
          </a:p>
        </p:txBody>
      </p:sp>
      <p:pic>
        <p:nvPicPr>
          <p:cNvPr id="12292" name="Picture 4" descr="GIP">
            <a:extLst>
              <a:ext uri="{FF2B5EF4-FFF2-40B4-BE49-F238E27FC236}">
                <a16:creationId xmlns:a16="http://schemas.microsoft.com/office/drawing/2014/main" xmlns="" id="{945608B8-EC78-4797-A0C0-2C0E4EDF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1755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08FBF625-87E1-4728-A058-8D0A4DEBC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Sparse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1" name="Rectangle 3">
                <a:extLst>
                  <a:ext uri="{FF2B5EF4-FFF2-40B4-BE49-F238E27FC236}">
                    <a16:creationId xmlns:a16="http://schemas.microsoft.com/office/drawing/2014/main" xmlns="" id="{CA8A505F-30EC-49CB-99DB-9E92B5B5B48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he-IL" dirty="0"/>
                  <a:t>We are all familiar with the problem of solving a linear system of equations:</a:t>
                </a:r>
              </a:p>
              <a:p>
                <a:pPr lvl="1" eaLnBrk="1" hangingPunct="1"/>
                <a14:m>
                  <m:oMath xmlns:m="http://schemas.openxmlformats.org/officeDocument/2006/math"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altLang="he-IL" b="1" dirty="0"/>
              </a:p>
              <a:p>
                <a:pPr eaLnBrk="1" hangingPunct="1"/>
                <a:r>
                  <a:rPr lang="en-US" altLang="he-IL" dirty="0"/>
                  <a:t>But what about infinite number of solutions?</a:t>
                </a:r>
              </a:p>
              <a:p>
                <a:pPr eaLnBrk="1" hangingPunct="1"/>
                <a:r>
                  <a:rPr lang="en-US" altLang="he-IL" dirty="0"/>
                  <a:t>Let’s narrow it down:</a:t>
                </a:r>
              </a:p>
              <a:p>
                <a:pPr lvl="1" eaLnBrk="1" hangingPunct="1"/>
                <a14:m>
                  <m:oMath xmlns:m="http://schemas.openxmlformats.org/officeDocument/2006/math">
                    <m:func>
                      <m:funcPr>
                        <m:ctrlPr>
                          <a:rPr lang="en-US" altLang="he-IL" i="1" smtClean="0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he-IL" i="1" smtClean="0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he-IL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he-IL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he-IL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b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altLang="he-IL" b="1" i="1" smtClean="0">
                            <a:latin typeface="Cambria Math" panose="02040503050406030204" pitchFamily="18" charset="0"/>
                          </a:rPr>
                          <m:t>𝑨𝒙</m:t>
                        </m:r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he-IL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func>
                  </m:oMath>
                </a14:m>
                <a:endParaRPr lang="en-US" altLang="he-IL" dirty="0"/>
              </a:p>
              <a:p>
                <a:pPr eaLnBrk="1" hangingPunct="1"/>
                <a:r>
                  <a:rPr lang="en-US" altLang="he-IL" dirty="0"/>
                  <a:t>NP-hard</a:t>
                </a:r>
              </a:p>
            </p:txBody>
          </p:sp>
        </mc:Choice>
        <mc:Fallback xmlns="">
          <p:sp>
            <p:nvSpPr>
              <p:cNvPr id="12291" name="Rectangle 3">
                <a:extLst>
                  <a:ext uri="{FF2B5EF4-FFF2-40B4-BE49-F238E27FC236}">
                    <a16:creationId xmlns:a16="http://schemas.microsoft.com/office/drawing/2014/main" id="{CA8A505F-30EC-49CB-99DB-9E92B5B5B4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490" t="-1926" b="-1022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2" name="Picture 4" descr="GIP">
            <a:extLst>
              <a:ext uri="{FF2B5EF4-FFF2-40B4-BE49-F238E27FC236}">
                <a16:creationId xmlns:a16="http://schemas.microsoft.com/office/drawing/2014/main" xmlns="" id="{945608B8-EC78-4797-A0C0-2C0E4EDF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1755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71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08FBF625-87E1-4728-A058-8D0A4DEBC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Dictionary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1" name="Rectangle 3">
                <a:extLst>
                  <a:ext uri="{FF2B5EF4-FFF2-40B4-BE49-F238E27FC236}">
                    <a16:creationId xmlns:a16="http://schemas.microsoft.com/office/drawing/2014/main" xmlns="" id="{CA8A505F-30EC-49CB-99DB-9E92B5B5B48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he-IL" dirty="0"/>
                  <a:t>Natural signals can be expressed as a sparse linear combinations of atoms, called a dictionary</a:t>
                </a:r>
              </a:p>
              <a:p>
                <a:pPr eaLnBrk="1"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he-IL" i="1" smtClean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he-IL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he-IL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</m:oMath>
                </a14:m>
                <a:r>
                  <a:rPr lang="en-US" altLang="he-IL" dirty="0"/>
                  <a:t> training examples</a:t>
                </a:r>
              </a:p>
              <a:p>
                <a:pPr eaLnBrk="1" hangingPunct="1"/>
                <a14:m>
                  <m:oMath xmlns:m="http://schemas.openxmlformats.org/officeDocument/2006/math">
                    <m:func>
                      <m:funcPr>
                        <m:ctrlPr>
                          <a:rPr lang="en-US" altLang="he-IL" b="1" i="1" smtClean="0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he-IL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he-IL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he-IL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he-IL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he-IL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altLang="he-IL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brk m:alnAt="23"/>
                              </m:rP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he-IL" b="1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he-IL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he-IL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he-IL" b="1" i="1" smtClean="0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en-US" altLang="he-IL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he-IL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he-IL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𝑫</m:t>
                                    </m:r>
                                    <m:sSub>
                                      <m:sSubPr>
                                        <m:ctrlPr>
                                          <a:rPr lang="en-US" altLang="he-IL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he-IL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altLang="he-IL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func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  </m:t>
                    </m:r>
                    <m:sSub>
                      <m:sSubPr>
                        <m:ctrlPr>
                          <a:rPr lang="en-US" altLang="he-IL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he-IL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he-IL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he-IL" dirty="0"/>
              </a:p>
              <a:p>
                <a:pPr eaLnBrk="1" hangingPunct="1"/>
                <a:r>
                  <a:rPr lang="en-US" altLang="he-IL" dirty="0"/>
                  <a:t>No analytic solution</a:t>
                </a:r>
              </a:p>
              <a:p>
                <a:pPr eaLnBrk="1" hangingPunct="1"/>
                <a:r>
                  <a:rPr lang="en-US" altLang="he-IL" dirty="0"/>
                  <a:t>Iterative algorithms: MOD, K-SVD</a:t>
                </a:r>
              </a:p>
            </p:txBody>
          </p:sp>
        </mc:Choice>
        <mc:Fallback xmlns="">
          <p:sp>
            <p:nvSpPr>
              <p:cNvPr id="12291" name="Rectangle 3">
                <a:extLst>
                  <a:ext uri="{FF2B5EF4-FFF2-40B4-BE49-F238E27FC236}">
                    <a16:creationId xmlns:a16="http://schemas.microsoft.com/office/drawing/2014/main" id="{CA8A505F-30EC-49CB-99DB-9E92B5B5B4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490" t="-1926" b="-1007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2" name="Picture 4" descr="GIP">
            <a:extLst>
              <a:ext uri="{FF2B5EF4-FFF2-40B4-BE49-F238E27FC236}">
                <a16:creationId xmlns:a16="http://schemas.microsoft.com/office/drawing/2014/main" xmlns="" id="{945608B8-EC78-4797-A0C0-2C0E4EDF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1755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79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ED5DE4EA-41FA-4723-ABFD-A37BB56C6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Online Sparse Dictionary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Rectangle 3">
                <a:extLst>
                  <a:ext uri="{FF2B5EF4-FFF2-40B4-BE49-F238E27FC236}">
                    <a16:creationId xmlns:a16="http://schemas.microsoft.com/office/drawing/2014/main" xmlns="" id="{1FD53E9E-54D6-426B-9018-6BD4D9447623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97180" y="1981200"/>
                <a:ext cx="8549640" cy="4114800"/>
              </a:xfrm>
            </p:spPr>
            <p:txBody>
              <a:bodyPr/>
              <a:lstStyle/>
              <a:p>
                <a:pPr eaLnBrk="1" hangingPunct="1"/>
                <a:r>
                  <a:rPr lang="en-US" altLang="he-IL" dirty="0"/>
                  <a:t>Double sparsity model </a:t>
                </a:r>
                <a14:m>
                  <m:oMath xmlns:m="http://schemas.openxmlformats.org/officeDocument/2006/math"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altLang="he-IL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n-US" altLang="he-IL" b="1" dirty="0"/>
              </a:p>
              <a:p>
                <a:pPr eaLnBrk="1" hangingPunct="1"/>
                <a14:m>
                  <m:oMath xmlns:m="http://schemas.openxmlformats.org/officeDocument/2006/math">
                    <m:func>
                      <m:funcPr>
                        <m:ctrlPr>
                          <a:rPr lang="en-US" altLang="he-IL" b="1" i="1" smtClean="0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he-IL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he-IL" b="1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l-GR" altLang="he-IL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𝑨𝑿</m:t>
                                </m:r>
                              </m:e>
                            </m:d>
                          </m:e>
                          <m:sub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  </m:t>
                    </m:r>
                    <m:sSub>
                      <m:sSubPr>
                        <m:ctrlPr>
                          <a:rPr lang="en-US" altLang="he-IL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he-IL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he-IL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altLang="he-IL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he-IL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he-IL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he-IL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he-IL" b="1" dirty="0"/>
              </a:p>
              <a:p>
                <a:pPr eaLnBrk="1" hangingPunct="1"/>
                <a:r>
                  <a:rPr lang="en-US" altLang="he-IL" dirty="0"/>
                  <a:t>Alternating minimization:</a:t>
                </a:r>
              </a:p>
              <a:p>
                <a:pPr lvl="1" eaLnBrk="1" hangingPunct="1"/>
                <a:r>
                  <a:rPr lang="en-US" altLang="he-IL" dirty="0"/>
                  <a:t>Sparse coding</a:t>
                </a:r>
              </a:p>
              <a:p>
                <a:pPr lvl="1" eaLnBrk="1" hangingPunct="1"/>
                <a14:m>
                  <m:oMath xmlns:m="http://schemas.openxmlformats.org/officeDocument/2006/math">
                    <m:func>
                      <m:funcPr>
                        <m:ctrlPr>
                          <a:rPr lang="en-US" altLang="he-IL" b="1" i="1" smtClean="0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he-IL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he-IL" b="1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l-GR" altLang="he-IL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𝑨𝑿</m:t>
                                </m:r>
                              </m:e>
                            </m:d>
                          </m:e>
                          <m:sub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lang="en-US" altLang="he-IL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.  </m:t>
                    </m:r>
                    <m:sSub>
                      <m:sSubPr>
                        <m:ctrlPr>
                          <a:rPr lang="en-US" altLang="he-IL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he-IL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he-IL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he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he-IL" b="1" dirty="0"/>
              </a:p>
              <a:p>
                <a:pPr lvl="1" eaLnBrk="1" hangingPunct="1"/>
                <a:r>
                  <a:rPr lang="en-US" altLang="he-IL" dirty="0"/>
                  <a:t>Cost function: </a:t>
                </a:r>
                <a14:m>
                  <m:oMath xmlns:m="http://schemas.openxmlformats.org/officeDocument/2006/math"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he-IL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he-IL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he-IL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he-IL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he-IL" b="1" i="1" smtClean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he-IL" b="1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  <m:r>
                              <a:rPr lang="en-US" altLang="he-IL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chr m:val="∑"/>
                                <m:ctrlPr>
                                  <a:rPr lang="en-US" altLang="he-IL" b="1" i="1" smtClean="0">
                                    <a:latin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brk m:alnAt="23"/>
                                  </m:rPr>
                                  <a:rPr lang="en-US" altLang="he-IL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he-IL" b="1" i="1" smtClean="0"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sup>
                              <m:e>
                                <m:r>
                                  <a:rPr lang="el-GR" altLang="he-IL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  <m:sSub>
                                  <m:sSubPr>
                                    <m:ctrlPr>
                                      <a:rPr lang="en-US" altLang="he-IL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he-IL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altLang="he-IL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altLang="he-IL" b="1" i="1" smtClean="0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he-IL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he-IL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he-IL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</m:e>
                      <m:sub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altLang="he-I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he-IL" dirty="0"/>
              </a:p>
              <a:p>
                <a:pPr lvl="1" eaLnBrk="1" hangingPunct="1"/>
                <a:endParaRPr lang="en-US" altLang="he-IL" dirty="0"/>
              </a:p>
            </p:txBody>
          </p:sp>
        </mc:Choice>
        <mc:Fallback xmlns="">
          <p:sp>
            <p:nvSpPr>
              <p:cNvPr id="20483" name="Rectangle 3">
                <a:extLst>
                  <a:ext uri="{FF2B5EF4-FFF2-40B4-BE49-F238E27FC236}">
                    <a16:creationId xmlns:a16="http://schemas.microsoft.com/office/drawing/2014/main" id="{1FD53E9E-54D6-426B-9018-6BD4D94476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7180" y="1981200"/>
                <a:ext cx="8549640" cy="4114800"/>
              </a:xfrm>
              <a:blipFill>
                <a:blip r:embed="rId3"/>
                <a:stretch>
                  <a:fillRect l="-1355" t="-192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4" name="Picture 4" descr="GIP">
            <a:extLst>
              <a:ext uri="{FF2B5EF4-FFF2-40B4-BE49-F238E27FC236}">
                <a16:creationId xmlns:a16="http://schemas.microsoft.com/office/drawing/2014/main" xmlns="" id="{AFFF0F6C-498B-444A-94B5-570B927B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4295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ED5DE4EA-41FA-4723-ABFD-A37BB56C6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e-IL"/>
              <a:t>Implementation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1FD53E9E-54D6-426B-9018-6BD4D9447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e-IL" dirty="0"/>
              <a:t>OSDL has a </a:t>
            </a:r>
            <a:r>
              <a:rPr lang="en-US" altLang="he-IL" dirty="0" err="1"/>
              <a:t>Matlab</a:t>
            </a:r>
            <a:r>
              <a:rPr lang="en-US" altLang="he-IL" dirty="0"/>
              <a:t> implementation</a:t>
            </a:r>
          </a:p>
          <a:p>
            <a:pPr eaLnBrk="1" hangingPunct="1"/>
            <a:r>
              <a:rPr lang="en-US" altLang="he-IL" dirty="0"/>
              <a:t>We concentrated on improving it:</a:t>
            </a:r>
          </a:p>
          <a:p>
            <a:pPr lvl="1" eaLnBrk="1" hangingPunct="1"/>
            <a:r>
              <a:rPr lang="en-US" altLang="he-IL" dirty="0"/>
              <a:t>Alternative pursuit algorithm</a:t>
            </a:r>
          </a:p>
          <a:p>
            <a:pPr lvl="1" eaLnBrk="1" hangingPunct="1"/>
            <a:r>
              <a:rPr lang="en-US" altLang="he-IL" dirty="0"/>
              <a:t>Alternative dictionary constraint</a:t>
            </a:r>
          </a:p>
          <a:p>
            <a:pPr lvl="1" eaLnBrk="1" hangingPunct="1"/>
            <a:r>
              <a:rPr lang="en-US" altLang="he-IL" dirty="0"/>
              <a:t>Reimplementing dictionary clearing stage</a:t>
            </a:r>
          </a:p>
          <a:p>
            <a:pPr lvl="1" eaLnBrk="1" hangingPunct="1"/>
            <a:r>
              <a:rPr lang="en-US" altLang="he-IL" dirty="0"/>
              <a:t>Bug fixes</a:t>
            </a:r>
          </a:p>
        </p:txBody>
      </p:sp>
      <p:pic>
        <p:nvPicPr>
          <p:cNvPr id="20484" name="Picture 4" descr="GIP">
            <a:extLst>
              <a:ext uri="{FF2B5EF4-FFF2-40B4-BE49-F238E27FC236}">
                <a16:creationId xmlns:a16="http://schemas.microsoft.com/office/drawing/2014/main" xmlns="" id="{AFFF0F6C-498B-444A-94B5-570B927B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05925"/>
      </p:ext>
    </p:extLst>
  </p:cSld>
  <p:clrMapOvr>
    <a:masterClrMapping/>
  </p:clrMapOvr>
</p:sld>
</file>

<file path=ppt/theme/theme1.xml><?xml version="1.0" encoding="utf-8"?>
<a:theme xmlns:a="http://schemas.openxmlformats.org/drawingml/2006/main" name="INMOTION">
  <a:themeElements>
    <a:clrScheme name="INMOTION 1">
      <a:dk1>
        <a:srgbClr val="000000"/>
      </a:dk1>
      <a:lt1>
        <a:srgbClr val="FFFFFF"/>
      </a:lt1>
      <a:dk2>
        <a:srgbClr val="000000"/>
      </a:dk2>
      <a:lt2>
        <a:srgbClr val="FFCC00"/>
      </a:lt2>
      <a:accent1>
        <a:srgbClr val="33CCCC"/>
      </a:accent1>
      <a:accent2>
        <a:srgbClr val="FF00FF"/>
      </a:accent2>
      <a:accent3>
        <a:srgbClr val="AAAAAA"/>
      </a:accent3>
      <a:accent4>
        <a:srgbClr val="DADADA"/>
      </a:accent4>
      <a:accent5>
        <a:srgbClr val="ADE2E2"/>
      </a:accent5>
      <a:accent6>
        <a:srgbClr val="E700E7"/>
      </a:accent6>
      <a:hlink>
        <a:srgbClr val="6702FC"/>
      </a:hlink>
      <a:folHlink>
        <a:srgbClr val="1D92FD"/>
      </a:folHlink>
    </a:clrScheme>
    <a:fontScheme name="INMOTION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INMOTION 1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33CCCC"/>
        </a:accent1>
        <a:accent2>
          <a:srgbClr val="FF00FF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00E7"/>
        </a:accent6>
        <a:hlink>
          <a:srgbClr val="6702FC"/>
        </a:hlink>
        <a:folHlink>
          <a:srgbClr val="1D92F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8A0000"/>
        </a:accent6>
        <a:hlink>
          <a:srgbClr val="FF00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737373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4">
        <a:dk1>
          <a:srgbClr val="240157"/>
        </a:dk1>
        <a:lt1>
          <a:srgbClr val="FFFFFF"/>
        </a:lt1>
        <a:dk2>
          <a:srgbClr val="4601AB"/>
        </a:dk2>
        <a:lt2>
          <a:srgbClr val="FFCC00"/>
        </a:lt2>
        <a:accent1>
          <a:srgbClr val="33CCCC"/>
        </a:accent1>
        <a:accent2>
          <a:srgbClr val="FF00FF"/>
        </a:accent2>
        <a:accent3>
          <a:srgbClr val="B0AAD2"/>
        </a:accent3>
        <a:accent4>
          <a:srgbClr val="DADADA"/>
        </a:accent4>
        <a:accent5>
          <a:srgbClr val="ADE2E2"/>
        </a:accent5>
        <a:accent6>
          <a:srgbClr val="E700E7"/>
        </a:accent6>
        <a:hlink>
          <a:srgbClr val="6702FC"/>
        </a:hlink>
        <a:folHlink>
          <a:srgbClr val="1D92F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5">
        <a:dk1>
          <a:srgbClr val="000000"/>
        </a:dk1>
        <a:lt1>
          <a:srgbClr val="FFFFFF"/>
        </a:lt1>
        <a:dk2>
          <a:srgbClr val="660033"/>
        </a:dk2>
        <a:lt2>
          <a:srgbClr val="FFCC00"/>
        </a:lt2>
        <a:accent1>
          <a:srgbClr val="CC9900"/>
        </a:accent1>
        <a:accent2>
          <a:srgbClr val="FF9900"/>
        </a:accent2>
        <a:accent3>
          <a:srgbClr val="B8AAAD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D60093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6">
        <a:dk1>
          <a:srgbClr val="000000"/>
        </a:dk1>
        <a:lt1>
          <a:srgbClr val="717BAD"/>
        </a:lt1>
        <a:dk2>
          <a:srgbClr val="FFFFFF"/>
        </a:dk2>
        <a:lt2>
          <a:srgbClr val="A9AABB"/>
        </a:lt2>
        <a:accent1>
          <a:srgbClr val="8BB6CB"/>
        </a:accent1>
        <a:accent2>
          <a:srgbClr val="DDDDDD"/>
        </a:accent2>
        <a:accent3>
          <a:srgbClr val="BBBFD3"/>
        </a:accent3>
        <a:accent4>
          <a:srgbClr val="000000"/>
        </a:accent4>
        <a:accent5>
          <a:srgbClr val="C4D7E2"/>
        </a:accent5>
        <a:accent6>
          <a:srgbClr val="C8C8C8"/>
        </a:accent6>
        <a:hlink>
          <a:srgbClr val="53628D"/>
        </a:hlink>
        <a:folHlink>
          <a:srgbClr val="989B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7">
        <a:dk1>
          <a:srgbClr val="003D50"/>
        </a:dk1>
        <a:lt1>
          <a:srgbClr val="FFFFFF"/>
        </a:lt1>
        <a:dk2>
          <a:srgbClr val="007D7A"/>
        </a:dk2>
        <a:lt2>
          <a:srgbClr val="FFCC66"/>
        </a:lt2>
        <a:accent1>
          <a:srgbClr val="33CCCC"/>
        </a:accent1>
        <a:accent2>
          <a:srgbClr val="00FFFF"/>
        </a:accent2>
        <a:accent3>
          <a:srgbClr val="AABFBE"/>
        </a:accent3>
        <a:accent4>
          <a:srgbClr val="DADADA"/>
        </a:accent4>
        <a:accent5>
          <a:srgbClr val="ADE2E2"/>
        </a:accent5>
        <a:accent6>
          <a:srgbClr val="00E7E7"/>
        </a:accent6>
        <a:hlink>
          <a:srgbClr val="02A3B4"/>
        </a:hlink>
        <a:folHlink>
          <a:srgbClr val="3CB1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8">
        <a:dk1>
          <a:srgbClr val="000000"/>
        </a:dk1>
        <a:lt1>
          <a:srgbClr val="FFFFFF"/>
        </a:lt1>
        <a:dk2>
          <a:srgbClr val="666699"/>
        </a:dk2>
        <a:lt2>
          <a:srgbClr val="F9EED3"/>
        </a:lt2>
        <a:accent1>
          <a:srgbClr val="FFFFCC"/>
        </a:accent1>
        <a:accent2>
          <a:srgbClr val="D195A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BD8791"/>
        </a:accent6>
        <a:hlink>
          <a:srgbClr val="993366"/>
        </a:hlink>
        <a:folHlink>
          <a:srgbClr val="FFD7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9">
        <a:dk1>
          <a:srgbClr val="000000"/>
        </a:dk1>
        <a:lt1>
          <a:srgbClr val="FFFFFF"/>
        </a:lt1>
        <a:dk2>
          <a:srgbClr val="CC0099"/>
        </a:dk2>
        <a:lt2>
          <a:srgbClr val="FFFFFF"/>
        </a:lt2>
        <a:accent1>
          <a:srgbClr val="FFFFCC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B9B900"/>
        </a:accent6>
        <a:hlink>
          <a:srgbClr val="CCFF33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INMOTION</Template>
  <TotalTime>988</TotalTime>
  <Words>1487</Words>
  <Application>Microsoft Macintosh PowerPoint</Application>
  <PresentationFormat>On-screen Show (4:3)</PresentationFormat>
  <Paragraphs>215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 Narrow</vt:lpstr>
      <vt:lpstr>Cambria Math</vt:lpstr>
      <vt:lpstr>Wingdings</vt:lpstr>
      <vt:lpstr>INMOTION</vt:lpstr>
      <vt:lpstr>Faster and Lighter Online Sparse Dictionary Learning</vt:lpstr>
      <vt:lpstr>So what’s the project all about?</vt:lpstr>
      <vt:lpstr>The quest for a dictionary</vt:lpstr>
      <vt:lpstr>The problem of high dimensions</vt:lpstr>
      <vt:lpstr>Project goals</vt:lpstr>
      <vt:lpstr>Sparse coding</vt:lpstr>
      <vt:lpstr>Dictionary learning</vt:lpstr>
      <vt:lpstr>Online Sparse Dictionary Learning</vt:lpstr>
      <vt:lpstr>Implementation</vt:lpstr>
      <vt:lpstr>Orthogonal Matching Pursuit (OMP)</vt:lpstr>
      <vt:lpstr>Why did we choose to replace it?</vt:lpstr>
      <vt:lpstr>Subspace Pursuit (SP)</vt:lpstr>
      <vt:lpstr>Why is it any better?</vt:lpstr>
      <vt:lpstr>Hard-thresholding</vt:lpstr>
      <vt:lpstr>Dictionary clearing stage</vt:lpstr>
      <vt:lpstr>The dataset</vt:lpstr>
      <vt:lpstr>The dataset</vt:lpstr>
      <vt:lpstr>It’s time to show some results</vt:lpstr>
      <vt:lpstr>Experiment #1 (side features)</vt:lpstr>
      <vt:lpstr>Experiment #1 (side features)</vt:lpstr>
      <vt:lpstr>Experiment #1 (side features)</vt:lpstr>
      <vt:lpstr>Experiment #2 (OMP vs. SP)</vt:lpstr>
      <vt:lpstr>Experiment #2 (OMP vs. SP)</vt:lpstr>
      <vt:lpstr>Experiment #2 (OMP vs. SP)</vt:lpstr>
      <vt:lpstr>Experiment #2 (OMP vs. SP)</vt:lpstr>
      <vt:lpstr>Experiment #3 (1M examples)</vt:lpstr>
      <vt:lpstr>Experiment #2 (OMP vs. SP)</vt:lpstr>
      <vt:lpstr>Experiment #2 (OMP vs. SP)</vt:lpstr>
      <vt:lpstr>Conclusion  </vt:lpstr>
      <vt:lpstr>Conclusion  </vt:lpstr>
      <vt:lpstr>Conclusion  </vt:lpstr>
      <vt:lpstr>Conclusion  </vt:lpstr>
      <vt:lpstr>Conclusion  </vt:lpstr>
      <vt:lpstr>Conclusion  </vt:lpstr>
      <vt:lpstr>Conclusions</vt:lpstr>
      <vt:lpstr>Future Work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Omer Dahary</dc:creator>
  <cp:lastModifiedBy>SHAY Ben-Assayag</cp:lastModifiedBy>
  <cp:revision>83</cp:revision>
  <cp:lastPrinted>1601-01-01T00:00:00Z</cp:lastPrinted>
  <dcterms:created xsi:type="dcterms:W3CDTF">1601-01-01T00:00:00Z</dcterms:created>
  <dcterms:modified xsi:type="dcterms:W3CDTF">2017-11-26T22:17:03Z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