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8" r:id="rId6"/>
    <p:sldId id="271" r:id="rId7"/>
    <p:sldId id="262" r:id="rId8"/>
    <p:sldId id="260" r:id="rId9"/>
    <p:sldId id="259" r:id="rId10"/>
    <p:sldId id="272" r:id="rId11"/>
    <p:sldId id="273" r:id="rId12"/>
    <p:sldId id="274" r:id="rId13"/>
    <p:sldId id="276" r:id="rId14"/>
    <p:sldId id="275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14067"/>
    <a:srgbClr val="3F3F3F"/>
    <a:srgbClr val="014E7D"/>
    <a:srgbClr val="013657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74" autoAdjust="0"/>
  </p:normalViewPr>
  <p:slideViewPr>
    <p:cSldViewPr snapToGrid="0" showGuides="1">
      <p:cViewPr varScale="1">
        <p:scale>
          <a:sx n="124" d="100"/>
          <a:sy n="124" d="100"/>
        </p:scale>
        <p:origin x="90" y="108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>
                <a:solidFill>
                  <a:schemeClr val="bg1"/>
                </a:solidFill>
              </a:rPr>
              <a:t>Chart Title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DD-49FF-8B09-E59A5B5295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DD-49FF-8B09-E59A5B5295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DD-49FF-8B09-E59A5B5295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DD-49FF-8B09-E59A5B52956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DD-49FF-8B09-E59A5B5295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12DD-49FF-8B09-E59A5B5295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12DD-49FF-8B09-E59A5B5295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12DD-49FF-8B09-E59A5B5295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12DD-49FF-8B09-E59A5B52956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2DD-49FF-8B09-E59A5B5295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2DD-49FF-8B09-E59A5B5295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2DD-49FF-8B09-E59A5B5295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2DD-49FF-8B09-E59A5B5295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2DD-49FF-8B09-E59A5B52956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2DD-49FF-8B09-E59A5B529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IN" smtClean="0"/>
              <a:t>01-11-2018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IN" smtClean="0"/>
              <a:t>01-11-2018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n-IN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/>
            <a:r>
              <a:rPr lang="en-US" smtClean="0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endParaRPr lang="en-IN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smtClean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smtClean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smtClean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smtClean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smtClean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smtClean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smtClean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Caption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IN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title="Building image">
            <a:extLst>
              <a:ext uri="{FF2B5EF4-FFF2-40B4-BE49-F238E27FC236}">
                <a16:creationId xmlns:a16="http://schemas.microsoft.com/office/drawing/2014/main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784" r="20784"/>
          <a:stretch>
            <a:fillRect/>
          </a:stretch>
        </p:blipFill>
        <p:spPr/>
      </p:pic>
      <p:sp>
        <p:nvSpPr>
          <p:cNvPr id="18" name="Hexagon 17" descr="Solid dark colored hexagon in the middle of image accent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9" name="Group 18" descr="Company name and logo group of information&#10;">
            <a:extLst>
              <a:ext uri="{FF2B5EF4-FFF2-40B4-BE49-F238E27FC236}">
                <a16:creationId xmlns:a16="http://schemas.microsoft.com/office/drawing/2014/main" id="{5B07AEC6-55AE-4E18-BEEA-A226E87C7897}"/>
              </a:ext>
            </a:extLst>
          </p:cNvPr>
          <p:cNvGrpSpPr/>
          <p:nvPr/>
        </p:nvGrpSpPr>
        <p:grpSpPr>
          <a:xfrm>
            <a:off x="3197150" y="2855631"/>
            <a:ext cx="1573444" cy="1118752"/>
            <a:chOff x="3197150" y="2902286"/>
            <a:chExt cx="1573444" cy="11187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DF2E04-7632-4FED-B0BF-8FB243D982A3}"/>
                </a:ext>
              </a:extLst>
            </p:cNvPr>
            <p:cNvSpPr txBox="1"/>
            <p:nvPr/>
          </p:nvSpPr>
          <p:spPr>
            <a:xfrm>
              <a:off x="3238428" y="2902286"/>
              <a:ext cx="138050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VR</a:t>
              </a:r>
              <a:endParaRPr lang="en-IN" sz="6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C9A1C71-347B-44A9-88B4-692D9731582D}"/>
                    </a:ext>
                  </a:extLst>
                </p:cNvPr>
                <p:cNvSpPr txBox="1"/>
                <p:nvPr/>
              </p:nvSpPr>
              <p:spPr>
                <a:xfrm>
                  <a:off x="3197150" y="3713261"/>
                  <a:ext cx="15734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400" dirty="0" smtClean="0">
                      <a:solidFill>
                        <a:schemeClr val="bg1"/>
                      </a:solidFill>
                      <a:cs typeface="Calibri Light" panose="020F0302020204030204" pitchFamily="34" charset="0"/>
                    </a:rPr>
                    <a:t>360</a:t>
                  </a:r>
                  <a14:m>
                    <m:oMath xmlns:m="http://schemas.openxmlformats.org/officeDocument/2006/math">
                      <m:r>
                        <a:rPr lang="en-US" sz="1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°</m:t>
                      </m:r>
                    </m:oMath>
                  </a14:m>
                  <a:r>
                    <a:rPr lang="en-IN" sz="1400" dirty="0" smtClean="0">
                      <a:solidFill>
                        <a:schemeClr val="bg1"/>
                      </a:solidFill>
                      <a:cs typeface="Calibri Light" panose="020F0302020204030204" pitchFamily="34" charset="0"/>
                    </a:rPr>
                    <a:t> Video Editing</a:t>
                  </a:r>
                  <a:endParaRPr lang="en-IN" sz="1400" dirty="0">
                    <a:solidFill>
                      <a:schemeClr val="bg1"/>
                    </a:solidFill>
                    <a:cs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C9A1C71-347B-44A9-88B4-692D973158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7150" y="3713261"/>
                  <a:ext cx="1573444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158" t="-1961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638ACE-163E-40EB-A458-E794C67EA2A6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360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Video Editing</a:t>
                </a:r>
                <a:endParaRPr lang="en-IN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638ACE-163E-40EB-A458-E794C67EA2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4"/>
                <a:stretch>
                  <a:fillRect l="-5025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err="1" smtClean="0"/>
              <a:t>Technion</a:t>
            </a:r>
            <a:endParaRPr lang="en-IN" dirty="0" smtClean="0"/>
          </a:p>
          <a:p>
            <a:r>
              <a:rPr lang="en-IN" dirty="0" smtClean="0"/>
              <a:t>Computer Science Faculty</a:t>
            </a:r>
          </a:p>
          <a:p>
            <a:r>
              <a:rPr lang="en-IN" dirty="0" smtClean="0"/>
              <a:t>Final Project</a:t>
            </a:r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249" y="0"/>
            <a:ext cx="1739552" cy="8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>
            <a:fillRect/>
          </a:stretch>
        </p:blipFill>
        <p:spPr/>
      </p:pic>
      <p:sp>
        <p:nvSpPr>
          <p:cNvPr id="10" name="Hexagon 9" descr="Solid dark colored hexagon in the middle of image accent">
            <a:extLst>
              <a:ext uri="{FF2B5EF4-FFF2-40B4-BE49-F238E27FC236}">
                <a16:creationId xmlns:a16="http://schemas.microsoft.com/office/drawing/2014/main" id="{84367257-921F-4C31-9DD7-8B0616248FDF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6" name="Group 5" descr="Company initials and name grouped block">
            <a:extLst>
              <a:ext uri="{FF2B5EF4-FFF2-40B4-BE49-F238E27FC236}">
                <a16:creationId xmlns:a16="http://schemas.microsoft.com/office/drawing/2014/main" id="{91C1EA1C-1F3E-4109-905A-96F1DC0515BC}"/>
              </a:ext>
            </a:extLst>
          </p:cNvPr>
          <p:cNvGrpSpPr/>
          <p:nvPr/>
        </p:nvGrpSpPr>
        <p:grpSpPr>
          <a:xfrm>
            <a:off x="3197150" y="2855631"/>
            <a:ext cx="1573444" cy="1118752"/>
            <a:chOff x="3197150" y="2902286"/>
            <a:chExt cx="1573444" cy="111875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35BE9C-E4C1-41B7-ACD8-7ABEC8DF5F24}"/>
                </a:ext>
              </a:extLst>
            </p:cNvPr>
            <p:cNvSpPr txBox="1"/>
            <p:nvPr/>
          </p:nvSpPr>
          <p:spPr>
            <a:xfrm>
              <a:off x="3238428" y="2902286"/>
              <a:ext cx="138050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Arial Black" panose="020B0A04020102020204" pitchFamily="34" charset="0"/>
                </a:rPr>
                <a:t>VR</a:t>
              </a:r>
              <a:endParaRPr lang="en-IN" sz="6000" b="1" dirty="0">
                <a:latin typeface="Arial Black" panose="020B0A040201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4052DBB-CC72-4F59-92CE-00AB25EFF3F6}"/>
                    </a:ext>
                  </a:extLst>
                </p:cNvPr>
                <p:cNvSpPr txBox="1"/>
                <p:nvPr/>
              </p:nvSpPr>
              <p:spPr>
                <a:xfrm>
                  <a:off x="3197150" y="3713261"/>
                  <a:ext cx="15734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400" dirty="0" smtClean="0">
                      <a:cs typeface="Calibri Light" panose="020F0302020204030204" pitchFamily="34" charset="0"/>
                    </a:rPr>
                    <a:t>36</a:t>
                  </a:r>
                  <a:r>
                    <a:rPr lang="en-IN" sz="1400" dirty="0">
                      <a:cs typeface="Calibri Light" panose="020F0302020204030204" pitchFamily="34" charset="0"/>
                    </a:rPr>
                    <a:t>0</a:t>
                  </a:r>
                  <a14:m>
                    <m:oMath xmlns:m="http://schemas.openxmlformats.org/officeDocument/2006/math">
                      <m:r>
                        <a:rPr lang="en-US" sz="140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°</m:t>
                      </m:r>
                    </m:oMath>
                  </a14:m>
                  <a:r>
                    <a:rPr lang="en-IN" sz="1400" dirty="0" smtClean="0">
                      <a:cs typeface="Calibri Light" panose="020F0302020204030204" pitchFamily="34" charset="0"/>
                    </a:rPr>
                    <a:t> Video Editing</a:t>
                  </a:r>
                  <a:endParaRPr lang="en-IN" sz="1400" dirty="0">
                    <a:cs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4052DBB-CC72-4F59-92CE-00AB25EFF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7150" y="3713261"/>
                  <a:ext cx="1573444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158" t="-1961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Our </a:t>
            </a:r>
            <a:r>
              <a:rPr lang="en-IN" b="0" dirty="0" smtClean="0">
                <a:latin typeface="Calibri Light" panose="020F0302020204030204" pitchFamily="34" charset="0"/>
              </a:rPr>
              <a:t>Project</a:t>
            </a:r>
            <a:endParaRPr lang="en-IN" b="0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249" y="0"/>
            <a:ext cx="1739552" cy="8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3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Cool </a:t>
            </a:r>
            <a:r>
              <a:rPr lang="en-ZA" b="0" dirty="0" smtClean="0"/>
              <a:t>Effects</a:t>
            </a:r>
            <a:endParaRPr lang="en-IN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11</a:t>
            </a:fld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249" y="0"/>
            <a:ext cx="1739552" cy="889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48" y="5147212"/>
            <a:ext cx="1426894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74" y="5147212"/>
            <a:ext cx="1420364" cy="14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30" y="5147212"/>
            <a:ext cx="1407384" cy="14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4" y="3322353"/>
            <a:ext cx="1412214" cy="14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748" y="3322353"/>
            <a:ext cx="1415648" cy="14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62" y="3322353"/>
            <a:ext cx="1415144" cy="14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75" y="1347703"/>
            <a:ext cx="1426850" cy="14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75" y="1367870"/>
            <a:ext cx="1416907" cy="14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48" y="1367870"/>
            <a:ext cx="1415426" cy="144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41526" y="2787703"/>
            <a:ext cx="14114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Sobel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5591658" y="2809475"/>
            <a:ext cx="14114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VCR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7820018" y="2809475"/>
            <a:ext cx="14114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Vintage</a:t>
            </a:r>
            <a:endParaRPr lang="he-IL" dirty="0"/>
          </a:p>
        </p:txBody>
      </p:sp>
      <p:sp>
        <p:nvSpPr>
          <p:cNvPr id="22" name="TextBox 21"/>
          <p:cNvSpPr txBox="1"/>
          <p:nvPr/>
        </p:nvSpPr>
        <p:spPr>
          <a:xfrm>
            <a:off x="3370982" y="4761211"/>
            <a:ext cx="14114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Rainbow</a:t>
            </a:r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5591658" y="4761211"/>
            <a:ext cx="14114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Psycho</a:t>
            </a:r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7812334" y="4761211"/>
            <a:ext cx="14114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Neon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7841790" y="6588723"/>
            <a:ext cx="14114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Waves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5581414" y="6595127"/>
            <a:ext cx="14114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Grey</a:t>
            </a:r>
            <a:endParaRPr lang="he-IL" dirty="0"/>
          </a:p>
        </p:txBody>
      </p:sp>
      <p:sp>
        <p:nvSpPr>
          <p:cNvPr id="27" name="TextBox 26"/>
          <p:cNvSpPr txBox="1"/>
          <p:nvPr/>
        </p:nvSpPr>
        <p:spPr>
          <a:xfrm>
            <a:off x="3420930" y="6593847"/>
            <a:ext cx="14114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Hexagons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820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6" title="Building image">
            <a:extLst>
              <a:ext uri="{FF2B5EF4-FFF2-40B4-BE49-F238E27FC236}">
                <a16:creationId xmlns:a16="http://schemas.microsoft.com/office/drawing/2014/main" id="{BA026684-ED32-4C82-8EFB-03E9E047EA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784" r="20784"/>
          <a:stretch>
            <a:fillRect/>
          </a:stretch>
        </p:blipFill>
        <p:spPr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19" name="Hexagon 18" descr="Solid dark colored hexagon in the middle of image accent">
            <a:extLst>
              <a:ext uri="{FF2B5EF4-FFF2-40B4-BE49-F238E27FC236}">
                <a16:creationId xmlns:a16="http://schemas.microsoft.com/office/drawing/2014/main" id="{7CE8B54A-D8B2-498F-ACFB-31AC2DEB83FA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Thank </a:t>
            </a:r>
            <a:r>
              <a:rPr lang="en-IN" b="0" dirty="0" smtClean="0"/>
              <a:t>You</a:t>
            </a:r>
            <a:endParaRPr lang="en-IN" b="0" dirty="0"/>
          </a:p>
        </p:txBody>
      </p:sp>
      <p:grpSp>
        <p:nvGrpSpPr>
          <p:cNvPr id="12" name="Group 11" descr="Company name and logo group of information&#10;">
            <a:extLst>
              <a:ext uri="{FF2B5EF4-FFF2-40B4-BE49-F238E27FC236}">
                <a16:creationId xmlns:a16="http://schemas.microsoft.com/office/drawing/2014/main" id="{5B07AEC6-55AE-4E18-BEEA-A226E87C7897}"/>
              </a:ext>
            </a:extLst>
          </p:cNvPr>
          <p:cNvGrpSpPr/>
          <p:nvPr/>
        </p:nvGrpSpPr>
        <p:grpSpPr>
          <a:xfrm>
            <a:off x="3197150" y="2855631"/>
            <a:ext cx="1573444" cy="1118752"/>
            <a:chOff x="3197150" y="2902286"/>
            <a:chExt cx="1573444" cy="11187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DF2E04-7632-4FED-B0BF-8FB243D982A3}"/>
                </a:ext>
              </a:extLst>
            </p:cNvPr>
            <p:cNvSpPr txBox="1"/>
            <p:nvPr/>
          </p:nvSpPr>
          <p:spPr>
            <a:xfrm>
              <a:off x="3238428" y="2902286"/>
              <a:ext cx="138050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VR</a:t>
              </a:r>
              <a:endParaRPr lang="en-IN" sz="6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C9A1C71-347B-44A9-88B4-692D9731582D}"/>
                    </a:ext>
                  </a:extLst>
                </p:cNvPr>
                <p:cNvSpPr txBox="1"/>
                <p:nvPr/>
              </p:nvSpPr>
              <p:spPr>
                <a:xfrm>
                  <a:off x="3197150" y="3713261"/>
                  <a:ext cx="15734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400" dirty="0" smtClean="0">
                      <a:solidFill>
                        <a:schemeClr val="bg1"/>
                      </a:solidFill>
                      <a:cs typeface="Calibri Light" panose="020F0302020204030204" pitchFamily="34" charset="0"/>
                    </a:rPr>
                    <a:t>360</a:t>
                  </a:r>
                  <a14:m>
                    <m:oMath xmlns:m="http://schemas.openxmlformats.org/officeDocument/2006/math">
                      <m:r>
                        <a:rPr lang="en-US" sz="1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°</m:t>
                      </m:r>
                    </m:oMath>
                  </a14:m>
                  <a:r>
                    <a:rPr lang="en-IN" sz="1400" dirty="0" smtClean="0">
                      <a:solidFill>
                        <a:schemeClr val="bg1"/>
                      </a:solidFill>
                      <a:cs typeface="Calibri Light" panose="020F0302020204030204" pitchFamily="34" charset="0"/>
                    </a:rPr>
                    <a:t> Video Editing</a:t>
                  </a:r>
                  <a:endParaRPr lang="en-IN" sz="1400" dirty="0">
                    <a:solidFill>
                      <a:schemeClr val="bg1"/>
                    </a:solidFill>
                    <a:cs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C9A1C71-347B-44A9-88B4-692D973158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7150" y="3713261"/>
                  <a:ext cx="1573444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158" t="-1961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ctangle 5"/>
          <p:cNvSpPr/>
          <p:nvPr/>
        </p:nvSpPr>
        <p:spPr>
          <a:xfrm>
            <a:off x="6375721" y="3437274"/>
            <a:ext cx="672779" cy="1668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249" y="0"/>
            <a:ext cx="1739552" cy="8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>
            <a:fillRect/>
          </a:stretch>
        </p:blipFill>
        <p:spPr/>
      </p:pic>
      <p:sp>
        <p:nvSpPr>
          <p:cNvPr id="10" name="Hexagon 9" descr="Solid dark colored hexagon in the middle of image accent">
            <a:extLst>
              <a:ext uri="{FF2B5EF4-FFF2-40B4-BE49-F238E27FC236}">
                <a16:creationId xmlns:a16="http://schemas.microsoft.com/office/drawing/2014/main" id="{84367257-921F-4C31-9DD7-8B0616248FDF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6" name="Group 5" descr="Company initials and name grouped block">
            <a:extLst>
              <a:ext uri="{FF2B5EF4-FFF2-40B4-BE49-F238E27FC236}">
                <a16:creationId xmlns:a16="http://schemas.microsoft.com/office/drawing/2014/main" id="{91C1EA1C-1F3E-4109-905A-96F1DC0515BC}"/>
              </a:ext>
            </a:extLst>
          </p:cNvPr>
          <p:cNvGrpSpPr/>
          <p:nvPr/>
        </p:nvGrpSpPr>
        <p:grpSpPr>
          <a:xfrm>
            <a:off x="3197150" y="2855631"/>
            <a:ext cx="1573444" cy="1118752"/>
            <a:chOff x="3197150" y="2902286"/>
            <a:chExt cx="1573444" cy="111875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35BE9C-E4C1-41B7-ACD8-7ABEC8DF5F24}"/>
                </a:ext>
              </a:extLst>
            </p:cNvPr>
            <p:cNvSpPr txBox="1"/>
            <p:nvPr/>
          </p:nvSpPr>
          <p:spPr>
            <a:xfrm>
              <a:off x="3238428" y="2902286"/>
              <a:ext cx="138050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Arial Black" panose="020B0A04020102020204" pitchFamily="34" charset="0"/>
                </a:rPr>
                <a:t>VR</a:t>
              </a:r>
              <a:endParaRPr lang="en-IN" sz="6000" b="1" dirty="0">
                <a:latin typeface="Arial Black" panose="020B0A040201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4052DBB-CC72-4F59-92CE-00AB25EFF3F6}"/>
                    </a:ext>
                  </a:extLst>
                </p:cNvPr>
                <p:cNvSpPr txBox="1"/>
                <p:nvPr/>
              </p:nvSpPr>
              <p:spPr>
                <a:xfrm>
                  <a:off x="3197150" y="3713261"/>
                  <a:ext cx="15734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400" dirty="0" smtClean="0">
                      <a:cs typeface="Calibri Light" panose="020F0302020204030204" pitchFamily="34" charset="0"/>
                    </a:rPr>
                    <a:t>36</a:t>
                  </a:r>
                  <a:r>
                    <a:rPr lang="en-IN" sz="1400" dirty="0">
                      <a:cs typeface="Calibri Light" panose="020F0302020204030204" pitchFamily="34" charset="0"/>
                    </a:rPr>
                    <a:t>0</a:t>
                  </a:r>
                  <a14:m>
                    <m:oMath xmlns:m="http://schemas.openxmlformats.org/officeDocument/2006/math">
                      <m:r>
                        <a:rPr lang="en-US" sz="140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°</m:t>
                      </m:r>
                    </m:oMath>
                  </a14:m>
                  <a:r>
                    <a:rPr lang="en-IN" sz="1400" dirty="0" smtClean="0">
                      <a:cs typeface="Calibri Light" panose="020F0302020204030204" pitchFamily="34" charset="0"/>
                    </a:rPr>
                    <a:t> Video Editing</a:t>
                  </a:r>
                  <a:endParaRPr lang="en-IN" sz="1400" dirty="0">
                    <a:cs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4052DBB-CC72-4F59-92CE-00AB25EFF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7150" y="3713261"/>
                  <a:ext cx="1573444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158" t="-1961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General </a:t>
            </a:r>
            <a:r>
              <a:rPr lang="en-IN" b="0" dirty="0" smtClean="0">
                <a:latin typeface="Calibri Light" panose="020F0302020204030204" pitchFamily="34" charset="0"/>
              </a:rPr>
              <a:t>Introduction </a:t>
            </a:r>
            <a:endParaRPr lang="en-IN" b="0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249" y="0"/>
            <a:ext cx="1739552" cy="8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6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Nice </a:t>
            </a:r>
            <a:r>
              <a:rPr lang="en-ZA" b="0" dirty="0" smtClean="0"/>
              <a:t>to Meet</a:t>
            </a:r>
            <a:endParaRPr lang="en-IN" b="0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IN" smtClean="0"/>
              <a:pPr/>
              <a:t>3</a:t>
            </a:fld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1903097"/>
            <a:ext cx="3240000" cy="32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C34F0E55-6DE0-448B-98CD-696690C01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400" y="5541805"/>
            <a:ext cx="3240000" cy="334918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Daniel Weisberg </a:t>
            </a:r>
            <a:r>
              <a:rPr lang="en-US" sz="2000" dirty="0" err="1" smtClean="0"/>
              <a:t>Mitelman</a:t>
            </a:r>
            <a:endParaRPr lang="ru-RU" sz="2000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34F0E55-6DE0-448B-98CD-696690C01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0" y="5541805"/>
            <a:ext cx="3240000" cy="334918"/>
          </a:xfrm>
        </p:spPr>
        <p:txBody>
          <a:bodyPr>
            <a:noAutofit/>
          </a:bodyPr>
          <a:lstStyle/>
          <a:p>
            <a:pPr algn="ctr"/>
            <a:r>
              <a:rPr lang="en-US" sz="2000" dirty="0" err="1" smtClean="0"/>
              <a:t>Lorella</a:t>
            </a:r>
            <a:r>
              <a:rPr lang="en-US" sz="2000" dirty="0" smtClean="0"/>
              <a:t> </a:t>
            </a:r>
            <a:r>
              <a:rPr lang="en-US" sz="2000" dirty="0" err="1" smtClean="0"/>
              <a:t>Matathia</a:t>
            </a:r>
            <a:endParaRPr lang="ru-RU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7" b="17222"/>
          <a:stretch/>
        </p:blipFill>
        <p:spPr>
          <a:xfrm>
            <a:off x="6286500" y="1903097"/>
            <a:ext cx="3240000" cy="32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249" y="0"/>
            <a:ext cx="1739552" cy="8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2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Over</a:t>
            </a:r>
            <a:r>
              <a:rPr lang="en-ZA" b="0" dirty="0" smtClean="0"/>
              <a:t>view</a:t>
            </a:r>
            <a:endParaRPr lang="en-IN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just">
              <a:buClr>
                <a:schemeClr val="accent2"/>
              </a:buClr>
            </a:pPr>
            <a:r>
              <a:rPr lang="en-IN" dirty="0" smtClean="0"/>
              <a:t>360 Video Editing is a unique VR tool that gives you an option to edit a video, without losing the special experience.</a:t>
            </a:r>
          </a:p>
          <a:p>
            <a:pPr algn="just">
              <a:buClr>
                <a:schemeClr val="accent2"/>
              </a:buClr>
            </a:pPr>
            <a:endParaRPr lang="en-IN" dirty="0"/>
          </a:p>
          <a:p>
            <a:pPr algn="just">
              <a:buClr>
                <a:schemeClr val="accent2"/>
              </a:buClr>
            </a:pPr>
            <a:r>
              <a:rPr lang="en-IN" dirty="0" smtClean="0"/>
              <a:t>With the controllers, you can interact with the editor. You are able to delete frames, show specific frames and export the edited video.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4</a:t>
            </a:fld>
            <a:endParaRPr lang="en-IN" dirty="0"/>
          </a:p>
        </p:txBody>
      </p:sp>
      <p:graphicFrame>
        <p:nvGraphicFramePr>
          <p:cNvPr id="9" name="Chart Placeholder 24" descr="Cylindrical chart">
            <a:extLst>
              <a:ext uri="{FF2B5EF4-FFF2-40B4-BE49-F238E27FC236}">
                <a16:creationId xmlns:a16="http://schemas.microsoft.com/office/drawing/2014/main" id="{71FC94C7-3179-A442-AB05-74D7AFF60709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735532389"/>
              </p:ext>
            </p:extLst>
          </p:nvPr>
        </p:nvGraphicFramePr>
        <p:xfrm>
          <a:off x="7740713" y="2300465"/>
          <a:ext cx="4623637" cy="465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249" y="0"/>
            <a:ext cx="1739552" cy="8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Main </a:t>
            </a:r>
            <a:r>
              <a:rPr lang="en-IN" b="0" dirty="0" smtClean="0"/>
              <a:t>Goals</a:t>
            </a:r>
            <a:endParaRPr lang="en-IN" b="0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EA7C22CB-613A-4C0B-90B3-4A405F793D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Where do we help the world?</a:t>
            </a:r>
            <a:endParaRPr lang="en-IN" dirty="0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dirty="0" smtClean="0"/>
              <a:t>Providing different experience for 360 video editing</a:t>
            </a:r>
          </a:p>
          <a:p>
            <a:pPr lvl="0" algn="just"/>
            <a:r>
              <a:rPr lang="en-US" dirty="0" smtClean="0"/>
              <a:t>Experimenting new User Interface gestures for video editing</a:t>
            </a:r>
          </a:p>
          <a:p>
            <a:pPr lvl="0" algn="just"/>
            <a:r>
              <a:rPr lang="en-US" dirty="0" smtClean="0"/>
              <a:t>Creating fun environment for the user</a:t>
            </a:r>
            <a:endParaRPr lang="en-US" dirty="0"/>
          </a:p>
        </p:txBody>
      </p:sp>
      <p:pic>
        <p:nvPicPr>
          <p:cNvPr id="59" name="Picture Placeholder 58" title="Buildings">
            <a:extLst>
              <a:ext uri="{FF2B5EF4-FFF2-40B4-BE49-F238E27FC236}">
                <a16:creationId xmlns:a16="http://schemas.microsoft.com/office/drawing/2014/main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3492" r="13492"/>
          <a:stretch>
            <a:fillRect/>
          </a:stretch>
        </p:blipFill>
        <p:spPr/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5</a:t>
            </a:fld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249" y="0"/>
            <a:ext cx="1739552" cy="8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6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Main </a:t>
            </a:r>
            <a:r>
              <a:rPr lang="en-IN" b="0" dirty="0" smtClean="0"/>
              <a:t>Tools</a:t>
            </a:r>
            <a:endParaRPr lang="en-IN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469036-D1FB-4164-96AE-B6D8CECCF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How </a:t>
            </a:r>
            <a:r>
              <a:rPr lang="da-DK" dirty="0"/>
              <a:t>do we help the world?</a:t>
            </a:r>
            <a:endParaRPr lang="en-IN" dirty="0"/>
          </a:p>
          <a:p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Displaying a video on sphere</a:t>
            </a:r>
          </a:p>
          <a:p>
            <a:pPr lvl="0"/>
            <a:r>
              <a:rPr lang="en-US" dirty="0" smtClean="0"/>
              <a:t>Dividing the video into sub-frames</a:t>
            </a:r>
          </a:p>
          <a:p>
            <a:pPr lvl="0"/>
            <a:r>
              <a:rPr lang="en-US" dirty="0" smtClean="0"/>
              <a:t>Displaying sub-frames</a:t>
            </a:r>
          </a:p>
          <a:p>
            <a:pPr lvl="0"/>
            <a:r>
              <a:rPr lang="en-US" dirty="0" smtClean="0"/>
              <a:t>Splitting video</a:t>
            </a:r>
          </a:p>
          <a:p>
            <a:pPr lvl="0"/>
            <a:r>
              <a:rPr lang="en-US" dirty="0" smtClean="0"/>
              <a:t>Showing effects</a:t>
            </a:r>
          </a:p>
          <a:p>
            <a:pPr lvl="0"/>
            <a:r>
              <a:rPr lang="en-US" dirty="0" smtClean="0"/>
              <a:t>Exporting final video</a:t>
            </a:r>
          </a:p>
          <a:p>
            <a:pPr lvl="0"/>
            <a:endParaRPr lang="en-US" dirty="0"/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>
            <a:fillRect/>
          </a:stretch>
        </p:blipFill>
        <p:spPr/>
      </p:pic>
      <p:sp>
        <p:nvSpPr>
          <p:cNvPr id="10" name="Hexagon 9" descr="Solid dark colored hexagon in the middle of image accent">
            <a:extLst>
              <a:ext uri="{FF2B5EF4-FFF2-40B4-BE49-F238E27FC236}">
                <a16:creationId xmlns:a16="http://schemas.microsoft.com/office/drawing/2014/main" id="{84367257-921F-4C31-9DD7-8B0616248FDF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6" name="Group 5" descr="Company initials and name grouped block">
            <a:extLst>
              <a:ext uri="{FF2B5EF4-FFF2-40B4-BE49-F238E27FC236}">
                <a16:creationId xmlns:a16="http://schemas.microsoft.com/office/drawing/2014/main" id="{91C1EA1C-1F3E-4109-905A-96F1DC0515BC}"/>
              </a:ext>
            </a:extLst>
          </p:cNvPr>
          <p:cNvGrpSpPr/>
          <p:nvPr/>
        </p:nvGrpSpPr>
        <p:grpSpPr>
          <a:xfrm>
            <a:off x="3197150" y="2855631"/>
            <a:ext cx="1573444" cy="1118752"/>
            <a:chOff x="3197150" y="2902286"/>
            <a:chExt cx="1573444" cy="111875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35BE9C-E4C1-41B7-ACD8-7ABEC8DF5F24}"/>
                </a:ext>
              </a:extLst>
            </p:cNvPr>
            <p:cNvSpPr txBox="1"/>
            <p:nvPr/>
          </p:nvSpPr>
          <p:spPr>
            <a:xfrm>
              <a:off x="3238428" y="2902286"/>
              <a:ext cx="138050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Arial Black" panose="020B0A04020102020204" pitchFamily="34" charset="0"/>
                </a:rPr>
                <a:t>VR</a:t>
              </a:r>
              <a:endParaRPr lang="en-IN" sz="6000" b="1" dirty="0">
                <a:latin typeface="Arial Black" panose="020B0A040201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4052DBB-CC72-4F59-92CE-00AB25EFF3F6}"/>
                    </a:ext>
                  </a:extLst>
                </p:cNvPr>
                <p:cNvSpPr txBox="1"/>
                <p:nvPr/>
              </p:nvSpPr>
              <p:spPr>
                <a:xfrm>
                  <a:off x="3197150" y="3713261"/>
                  <a:ext cx="15734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400" dirty="0" smtClean="0">
                      <a:cs typeface="Calibri Light" panose="020F0302020204030204" pitchFamily="34" charset="0"/>
                    </a:rPr>
                    <a:t>36</a:t>
                  </a:r>
                  <a:r>
                    <a:rPr lang="en-IN" sz="1400" dirty="0">
                      <a:cs typeface="Calibri Light" panose="020F0302020204030204" pitchFamily="34" charset="0"/>
                    </a:rPr>
                    <a:t>0</a:t>
                  </a:r>
                  <a14:m>
                    <m:oMath xmlns:m="http://schemas.openxmlformats.org/officeDocument/2006/math">
                      <m:r>
                        <a:rPr lang="en-US" sz="140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°</m:t>
                      </m:r>
                    </m:oMath>
                  </a14:m>
                  <a:r>
                    <a:rPr lang="en-IN" sz="1400" dirty="0" smtClean="0">
                      <a:cs typeface="Calibri Light" panose="020F0302020204030204" pitchFamily="34" charset="0"/>
                    </a:rPr>
                    <a:t> Video Editing</a:t>
                  </a:r>
                  <a:endParaRPr lang="en-IN" sz="1400" dirty="0">
                    <a:cs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4052DBB-CC72-4F59-92CE-00AB25EFF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7150" y="3713261"/>
                  <a:ext cx="1573444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158" t="-1961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Technical </a:t>
            </a:r>
            <a:r>
              <a:rPr lang="en-IN" b="0" dirty="0" smtClean="0">
                <a:latin typeface="Calibri Light" panose="020F0302020204030204" pitchFamily="34" charset="0"/>
              </a:rPr>
              <a:t>Introduction </a:t>
            </a:r>
            <a:endParaRPr lang="en-IN" b="0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249" y="0"/>
            <a:ext cx="1739552" cy="8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1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System </a:t>
            </a:r>
            <a:r>
              <a:rPr lang="en-ZA" b="0" dirty="0" smtClean="0"/>
              <a:t>&amp;</a:t>
            </a:r>
            <a:r>
              <a:rPr lang="en-ZA" dirty="0" smtClean="0"/>
              <a:t> </a:t>
            </a:r>
            <a:r>
              <a:rPr lang="en-ZA" b="0" dirty="0" smtClean="0"/>
              <a:t>Technology</a:t>
            </a:r>
            <a:endParaRPr lang="en-IN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IN" dirty="0" smtClean="0"/>
              <a:t>The editor runs on computer and played with VR gear, targeted for Oculus users.</a:t>
            </a:r>
          </a:p>
          <a:p>
            <a:pPr>
              <a:buClr>
                <a:schemeClr val="accent2"/>
              </a:buClr>
            </a:pPr>
            <a:endParaRPr lang="en-IN" dirty="0"/>
          </a:p>
          <a:p>
            <a:pPr>
              <a:buClr>
                <a:schemeClr val="accent2"/>
              </a:buClr>
            </a:pPr>
            <a:r>
              <a:rPr lang="en-IN" dirty="0" smtClean="0"/>
              <a:t>Required equipment: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IN" dirty="0" smtClean="0"/>
              <a:t>Oculus headset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IN" dirty="0" smtClean="0"/>
              <a:t>Oculus right controller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8</a:t>
            </a:fld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249" y="0"/>
            <a:ext cx="1739552" cy="8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Development </a:t>
            </a:r>
            <a:r>
              <a:rPr lang="en-ZA" b="0" dirty="0" smtClean="0"/>
              <a:t>Environment</a:t>
            </a:r>
            <a:endParaRPr lang="en-IN" b="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IN" dirty="0" smtClean="0"/>
              <a:t>Required applications: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IN" dirty="0" smtClean="0"/>
              <a:t>Unity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IN" dirty="0" err="1" smtClean="0"/>
              <a:t>Ffmpeg</a:t>
            </a:r>
            <a:endParaRPr lang="en-IN" dirty="0" smtClean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IN" dirty="0" smtClean="0"/>
              <a:t>Oculus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pPr/>
              <a:t>9</a:t>
            </a:fld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249" y="0"/>
            <a:ext cx="1739552" cy="889781"/>
          </a:xfrm>
          <a:prstGeom prst="rect">
            <a:avLst/>
          </a:prstGeom>
        </p:spPr>
      </p:pic>
      <p:pic>
        <p:nvPicPr>
          <p:cNvPr id="10" name="Picture 9" descr="C:\Users\adar_elad\AppData\Local\Microsoft\Windows\INetCache\Content.Word\Unity_Technologies_logo.sv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773" y="3208904"/>
            <a:ext cx="1533525" cy="556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adar_elad\Desktop\ffmpeg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1" b="20449"/>
          <a:stretch/>
        </p:blipFill>
        <p:spPr bwMode="auto">
          <a:xfrm>
            <a:off x="9268303" y="4492666"/>
            <a:ext cx="1942465" cy="581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oculus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4" t="13287" r="31226" b="30769"/>
          <a:stretch>
            <a:fillRect/>
          </a:stretch>
        </p:blipFill>
        <p:spPr bwMode="auto">
          <a:xfrm>
            <a:off x="9745029" y="5800558"/>
            <a:ext cx="9890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7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-03 Presentation Layout_CA - v6" id="{E989BABB-6CAC-4B7A-BEDD-AC8E941209AD}" vid="{8EB46C3B-1734-4DB1-861E-420A63F4C2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4D15D6-87BC-477C-8E91-9F90829C2FC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79AA90D-A39D-4F83-B1BD-92099B1CAD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9A80A7-0DD1-4CF4-ABD5-362A6549C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tf00951641</Template>
  <TotalTime>0</TotalTime>
  <Words>216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Cambria Math</vt:lpstr>
      <vt:lpstr>CiscoSans ExtraLight</vt:lpstr>
      <vt:lpstr>Gill Sans SemiBold</vt:lpstr>
      <vt:lpstr>Times New Roman</vt:lpstr>
      <vt:lpstr>Office Theme</vt:lpstr>
      <vt:lpstr>360° Video Editing</vt:lpstr>
      <vt:lpstr>General Introduction </vt:lpstr>
      <vt:lpstr>Nice to Meet</vt:lpstr>
      <vt:lpstr>Overview</vt:lpstr>
      <vt:lpstr>Main Goals</vt:lpstr>
      <vt:lpstr>Main Tools</vt:lpstr>
      <vt:lpstr>Technical Introduction </vt:lpstr>
      <vt:lpstr>System &amp; Technology</vt:lpstr>
      <vt:lpstr>Development Environment</vt:lpstr>
      <vt:lpstr>Our Project</vt:lpstr>
      <vt:lpstr>Cool Effects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2018-10-22T11:24:52Z</dcterms:created>
  <dcterms:modified xsi:type="dcterms:W3CDTF">2018-11-01T06:25:41Z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