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8"/>
  </p:notesMasterIdLst>
  <p:sldIdLst>
    <p:sldId id="256" r:id="rId2"/>
    <p:sldId id="290" r:id="rId3"/>
    <p:sldId id="318" r:id="rId4"/>
    <p:sldId id="327" r:id="rId5"/>
    <p:sldId id="340" r:id="rId6"/>
    <p:sldId id="339" r:id="rId7"/>
    <p:sldId id="329" r:id="rId8"/>
    <p:sldId id="314" r:id="rId9"/>
    <p:sldId id="337" r:id="rId10"/>
    <p:sldId id="338" r:id="rId11"/>
    <p:sldId id="332" r:id="rId12"/>
    <p:sldId id="334" r:id="rId13"/>
    <p:sldId id="309" r:id="rId14"/>
    <p:sldId id="335" r:id="rId15"/>
    <p:sldId id="333" r:id="rId16"/>
    <p:sldId id="336" r:id="rId17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ir Moshe" initials="YM [2]" lastIdx="3" clrIdx="0">
    <p:extLst>
      <p:ext uri="{19B8F6BF-5375-455C-9EA6-DF929625EA0E}">
        <p15:presenceInfo xmlns:p15="http://schemas.microsoft.com/office/powerpoint/2012/main" userId="S::myair@technion.ac.il::72fb2c8e-9e1d-4664-922f-2384ae95d2af" providerId="AD"/>
      </p:ext>
    </p:extLst>
  </p:cmAuthor>
  <p:cmAuthor id="2" name="Yair Moshe" initials="YM" lastIdx="4" clrIdx="1">
    <p:extLst>
      <p:ext uri="{19B8F6BF-5375-455C-9EA6-DF929625EA0E}">
        <p15:presenceInfo xmlns:p15="http://schemas.microsoft.com/office/powerpoint/2012/main" userId="Yair Mosh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EF"/>
    <a:srgbClr val="F9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66" autoAdjust="0"/>
    <p:restoredTop sz="96327"/>
  </p:normalViewPr>
  <p:slideViewPr>
    <p:cSldViewPr snapToGrid="0">
      <p:cViewPr varScale="1">
        <p:scale>
          <a:sx n="111" d="100"/>
          <a:sy n="111" d="100"/>
        </p:scale>
        <p:origin x="224" y="368"/>
      </p:cViewPr>
      <p:guideLst/>
    </p:cSldViewPr>
  </p:slideViewPr>
  <p:outlineViewPr>
    <p:cViewPr>
      <p:scale>
        <a:sx n="33" d="100"/>
        <a:sy n="33" d="100"/>
      </p:scale>
      <p:origin x="0" y="-75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4025636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645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1"/>
          <a:lstStyle>
            <a:lvl1pPr algn="l">
              <a:defRPr sz="1300"/>
            </a:lvl1pPr>
          </a:lstStyle>
          <a:p>
            <a:fld id="{529F319E-9111-4AC9-928F-7FEA4BB86A46}" type="datetimeFigureOut">
              <a:rPr lang="he-IL" smtClean="0"/>
              <a:t>כ'.טבת.תשפ"ב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4025636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645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1" anchor="b"/>
          <a:lstStyle>
            <a:lvl1pPr algn="l">
              <a:defRPr sz="1300"/>
            </a:lvl1pPr>
          </a:lstStyle>
          <a:p>
            <a:fld id="{77112C3C-29D8-4B98-AA4A-1F5ECECAD1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413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3B59-4CCD-43EB-937B-54C197BE4278}" type="datetimeFigureOut">
              <a:rPr lang="he-IL" smtClean="0"/>
              <a:t>כ'.טבת.תשפ"ב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3FC-6F29-4508-9DE8-284097D805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124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3B59-4CCD-43EB-937B-54C197BE4278}" type="datetimeFigureOut">
              <a:rPr lang="he-IL" smtClean="0"/>
              <a:t>כ'.טבת.תשפ"ב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3FC-6F29-4508-9DE8-284097D805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389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3B59-4CCD-43EB-937B-54C197BE4278}" type="datetimeFigureOut">
              <a:rPr lang="he-IL" smtClean="0"/>
              <a:t>כ'.טבת.תשפ"ב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3FC-6F29-4508-9DE8-284097D805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452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3B59-4CCD-43EB-937B-54C197BE4278}" type="datetimeFigureOut">
              <a:rPr lang="he-IL" smtClean="0"/>
              <a:t>כ'.טבת.תשפ"ב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3FC-6F29-4508-9DE8-284097D805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717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3B59-4CCD-43EB-937B-54C197BE4278}" type="datetimeFigureOut">
              <a:rPr lang="he-IL" smtClean="0"/>
              <a:t>כ'.טבת.תשפ"ב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3FC-6F29-4508-9DE8-284097D805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498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3B59-4CCD-43EB-937B-54C197BE4278}" type="datetimeFigureOut">
              <a:rPr lang="he-IL" smtClean="0"/>
              <a:t>כ'.טבת.תשפ"ב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3FC-6F29-4508-9DE8-284097D805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591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3B59-4CCD-43EB-937B-54C197BE4278}" type="datetimeFigureOut">
              <a:rPr lang="he-IL" smtClean="0"/>
              <a:t>כ'.טבת.תשפ"ב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3FC-6F29-4508-9DE8-284097D805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043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3B59-4CCD-43EB-937B-54C197BE4278}" type="datetimeFigureOut">
              <a:rPr lang="he-IL" smtClean="0"/>
              <a:t>כ'.טבת.תשפ"ב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3FC-6F29-4508-9DE8-284097D805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442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3B59-4CCD-43EB-937B-54C197BE4278}" type="datetimeFigureOut">
              <a:rPr lang="he-IL" smtClean="0"/>
              <a:t>כ'.טבת.תשפ"ב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3FC-6F29-4508-9DE8-284097D805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107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3B59-4CCD-43EB-937B-54C197BE4278}" type="datetimeFigureOut">
              <a:rPr lang="he-IL" smtClean="0"/>
              <a:t>כ'.טבת.תשפ"ב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3FC-6F29-4508-9DE8-284097D805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893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3B59-4CCD-43EB-937B-54C197BE4278}" type="datetimeFigureOut">
              <a:rPr lang="he-IL" smtClean="0"/>
              <a:t>כ'.טבת.תשפ"ב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2B3FC-6F29-4508-9DE8-284097D805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202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63B59-4CCD-43EB-937B-54C197BE4278}" type="datetimeFigureOut">
              <a:rPr lang="he-IL" smtClean="0"/>
              <a:t>כ'.טבת.תשפ"ב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2B3FC-6F29-4508-9DE8-284097D805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9721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D5848BB-075F-49D0-A002-37C5AC465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5" r="-1" b="4053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D14AA146-38D1-4291-A2DD-EC6B2B326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1120"/>
            <a:ext cx="9144000" cy="3063240"/>
          </a:xfrm>
        </p:spPr>
        <p:txBody>
          <a:bodyPr>
            <a:normAutofit/>
          </a:bodyPr>
          <a:lstStyle/>
          <a:p>
            <a:pPr rtl="0"/>
            <a:r>
              <a:rPr lang="en-US" sz="6600" dirty="0">
                <a:solidFill>
                  <a:srgbClr val="FFFFFF"/>
                </a:solidFill>
              </a:rPr>
              <a:t>AR PROJECT 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6600" dirty="0">
                <a:solidFill>
                  <a:srgbClr val="FFFFFF"/>
                </a:solidFill>
              </a:rPr>
              <a:t> SHEBA COLLABORATION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4000" i="1" dirty="0">
                <a:solidFill>
                  <a:srgbClr val="FFFFFF"/>
                </a:solidFill>
              </a:rPr>
              <a:t>Final</a:t>
            </a:r>
            <a:r>
              <a:rPr lang="en-US" sz="4000" i="1" dirty="0"/>
              <a:t> Presentation</a:t>
            </a:r>
            <a:endParaRPr lang="he-IL" sz="6600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FE9B9B7-FC42-4121-B6C7-EF35D35D2D99}"/>
              </a:ext>
            </a:extLst>
          </p:cNvPr>
          <p:cNvSpPr txBox="1"/>
          <p:nvPr/>
        </p:nvSpPr>
        <p:spPr>
          <a:xfrm>
            <a:off x="3281680" y="4586231"/>
            <a:ext cx="5364480" cy="21544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latin typeface="+mj-lt"/>
              </a:rPr>
              <a:t>Students:</a:t>
            </a:r>
            <a:r>
              <a:rPr lang="en-US" sz="2400" dirty="0">
                <a:latin typeface="+mj-lt"/>
              </a:rPr>
              <a:t> Silvan Marti, Adriana Ester </a:t>
            </a:r>
            <a:r>
              <a:rPr lang="en-US" sz="2400" dirty="0" err="1">
                <a:latin typeface="+mj-lt"/>
              </a:rPr>
              <a:t>Dolgin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Zahi</a:t>
            </a:r>
            <a:r>
              <a:rPr lang="en-US" sz="2400" dirty="0">
                <a:latin typeface="+mj-lt"/>
              </a:rPr>
              <a:t> Cohen, Noy Gini</a:t>
            </a:r>
          </a:p>
          <a:p>
            <a:pPr algn="ctr" rtl="0"/>
            <a:r>
              <a:rPr lang="en-US" sz="2400" b="1" dirty="0">
                <a:latin typeface="+mj-lt"/>
              </a:rPr>
              <a:t>Supervisors: </a:t>
            </a:r>
            <a:r>
              <a:rPr lang="en-US" sz="2400" dirty="0">
                <a:latin typeface="+mj-lt"/>
              </a:rPr>
              <a:t>Amit Bracha, Ron Slossberg,</a:t>
            </a:r>
          </a:p>
          <a:p>
            <a:pPr algn="ctr" rtl="0"/>
            <a:r>
              <a:rPr lang="en-US" sz="2400" dirty="0" err="1">
                <a:latin typeface="+mj-lt"/>
              </a:rPr>
              <a:t>Yaron</a:t>
            </a:r>
            <a:r>
              <a:rPr lang="en-US" sz="2400" dirty="0">
                <a:latin typeface="+mj-lt"/>
              </a:rPr>
              <a:t> Honen</a:t>
            </a:r>
          </a:p>
          <a:p>
            <a:pPr algn="ctr" rtl="0"/>
            <a:endParaRPr lang="he-IL" dirty="0">
              <a:latin typeface="+mj-lt"/>
            </a:endParaRPr>
          </a:p>
          <a:p>
            <a:pPr algn="ctr" rtl="0"/>
            <a:r>
              <a:rPr lang="en-US" sz="2000" b="1" dirty="0">
                <a:latin typeface="+mj-lt"/>
                <a:cs typeface="+mj-cs"/>
              </a:rPr>
              <a:t>Semester:  </a:t>
            </a:r>
            <a:r>
              <a:rPr lang="en-US" sz="2000" dirty="0">
                <a:latin typeface="+mj-lt"/>
                <a:cs typeface="+mj-cs"/>
              </a:rPr>
              <a:t>Spring,  2021</a:t>
            </a:r>
          </a:p>
        </p:txBody>
      </p:sp>
    </p:spTree>
    <p:extLst>
      <p:ext uri="{BB962C8B-B14F-4D97-AF65-F5344CB8AC3E}">
        <p14:creationId xmlns:p14="http://schemas.microsoft.com/office/powerpoint/2010/main" val="2764480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036D6-D906-4645-BF83-D8B79C39B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Improving the fit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9D5BC-FA4C-7140-ADCC-BAD092B8A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70742" cy="4351338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Selecting vertices from the skin-model and the corresponding normal vectors.</a:t>
            </a:r>
          </a:p>
          <a:p>
            <a:pPr lvl="1"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Create rays (up and down) which are analyzed if they are intersecting with the spatial mesh generated by the HoloLens.</a:t>
            </a:r>
          </a:p>
          <a:p>
            <a:pPr lvl="1"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If they intersect keep the point pair, otherwise discard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Once again apply SVD-Algorithm to find t and R</a:t>
            </a:r>
            <a:endParaRPr lang="en-GB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69343298-E741-40CC-A676-A7F2AB660EAB}"/>
              </a:ext>
            </a:extLst>
          </p:cNvPr>
          <p:cNvSpPr/>
          <p:nvPr/>
        </p:nvSpPr>
        <p:spPr>
          <a:xfrm>
            <a:off x="11844051" y="57725"/>
            <a:ext cx="20955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2837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3D19-2D5E-BE4F-A4F6-02AFEEA12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fine tuning  </a:t>
            </a:r>
            <a:br>
              <a:rPr lang="en-US" dirty="0"/>
            </a:b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763DA-9441-7B4F-9C40-EA7E4D02C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IL" sz="2400" dirty="0"/>
              <a:t>Fine tuning the model </a:t>
            </a:r>
            <a:r>
              <a:rPr lang="en-US" sz="2400" dirty="0"/>
              <a:t>position and rotation</a:t>
            </a:r>
            <a:r>
              <a:rPr lang="en-IL" sz="2400" dirty="0"/>
              <a:t> with respect to every axis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2C84FE9-461B-40B3-BE32-C39EDFA3D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07"/>
          <a:stretch/>
        </p:blipFill>
        <p:spPr>
          <a:xfrm>
            <a:off x="8811656" y="3346807"/>
            <a:ext cx="2737350" cy="3063875"/>
          </a:xfrm>
          <a:prstGeom prst="rect">
            <a:avLst/>
          </a:prstGeom>
        </p:spPr>
      </p:pic>
      <p:sp>
        <p:nvSpPr>
          <p:cNvPr id="7" name="אליפסה 6">
            <a:extLst>
              <a:ext uri="{FF2B5EF4-FFF2-40B4-BE49-F238E27FC236}">
                <a16:creationId xmlns:a16="http://schemas.microsoft.com/office/drawing/2014/main" id="{BEA38EF5-A540-4AF3-9CE8-85DF6AFE6138}"/>
              </a:ext>
            </a:extLst>
          </p:cNvPr>
          <p:cNvSpPr/>
          <p:nvPr/>
        </p:nvSpPr>
        <p:spPr>
          <a:xfrm>
            <a:off x="11844051" y="79760"/>
            <a:ext cx="209550" cy="203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68208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9ADAA-B1BC-2143-BEBE-A6A2F4EA8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963843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8A67332-B453-48B9-9EDD-0F720A4F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600"/>
            <a:ext cx="10515600" cy="1325563"/>
          </a:xfrm>
        </p:spPr>
        <p:txBody>
          <a:bodyPr/>
          <a:lstStyle/>
          <a:p>
            <a:r>
              <a:rPr lang="en-US" dirty="0"/>
              <a:t>Evaluation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C866F0D-3B95-4D9B-9811-A5B0048C6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The premade 3D model of the patient is fixed on the low back and in the right position for making the surgery.  </a:t>
            </a:r>
            <a:endParaRPr lang="he-IL" sz="2400" dirty="0"/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E7AE8816-A4D1-491C-815B-9DBCC7E31430}"/>
              </a:ext>
            </a:extLst>
          </p:cNvPr>
          <p:cNvSpPr/>
          <p:nvPr/>
        </p:nvSpPr>
        <p:spPr>
          <a:xfrm>
            <a:off x="11844051" y="-19393"/>
            <a:ext cx="209550" cy="203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80614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8007"/>
            <a:ext cx="10515600" cy="1325563"/>
          </a:xfrm>
        </p:spPr>
        <p:txBody>
          <a:bodyPr/>
          <a:lstStyle/>
          <a:p>
            <a:r>
              <a:rPr lang="en-US" dirty="0"/>
              <a:t>Results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The HoloLens 2 sensor system was found suitable to our project needs</a:t>
            </a:r>
            <a:r>
              <a:rPr lang="en-IL" sz="2400" dirty="0"/>
              <a:t> 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Recognizing the user’s finger location works properly in any light condition</a:t>
            </a:r>
            <a:endParaRPr lang="en-IL" sz="2400" dirty="0"/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The spatial mapping is done with sufficient resolution supplied by the HoloLens’s depth sensor, giving us good registration results</a:t>
            </a:r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A7D55263-273B-4201-BCA4-BE968B2125FE}"/>
              </a:ext>
            </a:extLst>
          </p:cNvPr>
          <p:cNvSpPr/>
          <p:nvPr/>
        </p:nvSpPr>
        <p:spPr>
          <a:xfrm>
            <a:off x="11844051" y="57725"/>
            <a:ext cx="209550" cy="203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1434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Low back area was found difficult for detection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dirty="0"/>
              <a:t>Using limited manual user input proved to be an adequate approach</a:t>
            </a:r>
          </a:p>
          <a:p>
            <a:pPr lvl="1"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/>
              <a:t>Help to detect ECG Stickers</a:t>
            </a:r>
          </a:p>
          <a:p>
            <a:pPr lvl="1"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/>
              <a:t>Manually adjust if the automatic registration fails</a:t>
            </a:r>
          </a:p>
          <a:p>
            <a:pPr lvl="1"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Speeded up development to present a workable application, manual parts can still be improved and automated at a later stage</a:t>
            </a:r>
          </a:p>
          <a:p>
            <a:pPr marL="457200" lvl="1" indent="0" algn="l" rtl="0">
              <a:lnSpc>
                <a:spcPct val="150000"/>
              </a:lnSpc>
              <a:buNone/>
            </a:pPr>
            <a:endParaRPr lang="en-GB" sz="2000" dirty="0"/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1F6B606D-CAAD-4D3F-9D02-8D902E5072D7}"/>
              </a:ext>
            </a:extLst>
          </p:cNvPr>
          <p:cNvSpPr/>
          <p:nvPr/>
        </p:nvSpPr>
        <p:spPr>
          <a:xfrm>
            <a:off x="11844051" y="79759"/>
            <a:ext cx="20955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2541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Using AI techniques for recognizing the stickers on the pre-made 3D model and on the patient’s low back for making the algorithm fully automatic.</a:t>
            </a:r>
            <a:r>
              <a:rPr lang="en-IL" sz="2400" dirty="0"/>
              <a:t> </a:t>
            </a:r>
            <a:endParaRPr lang="en-US" sz="2400" dirty="0"/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Find better methods to determine the fit quality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Find a more elegant and robust way to load the 3D model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D8E4D293-8C90-469F-8BAD-7810F789B669}"/>
              </a:ext>
            </a:extLst>
          </p:cNvPr>
          <p:cNvSpPr/>
          <p:nvPr/>
        </p:nvSpPr>
        <p:spPr>
          <a:xfrm>
            <a:off x="11844051" y="57725"/>
            <a:ext cx="20955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683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dirty="0"/>
              <a:t>Using the HoloLens 2 AR abilities to improve the introduction of the needle to the patient’s low back. </a:t>
            </a:r>
          </a:p>
        </p:txBody>
      </p:sp>
      <p:pic>
        <p:nvPicPr>
          <p:cNvPr id="3076" name="Picture 4" descr=" ">
            <a:extLst>
              <a:ext uri="{FF2B5EF4-FFF2-40B4-BE49-F238E27FC236}">
                <a16:creationId xmlns:a16="http://schemas.microsoft.com/office/drawing/2014/main" id="{1F4B525F-46A7-4262-B1DB-FEA85BDB7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3043989"/>
            <a:ext cx="3292643" cy="246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אליפסה 6">
            <a:extLst>
              <a:ext uri="{FF2B5EF4-FFF2-40B4-BE49-F238E27FC236}">
                <a16:creationId xmlns:a16="http://schemas.microsoft.com/office/drawing/2014/main" id="{557FB156-B4F0-4005-8F64-8AFDC7039C64}"/>
              </a:ext>
            </a:extLst>
          </p:cNvPr>
          <p:cNvSpPr/>
          <p:nvPr/>
        </p:nvSpPr>
        <p:spPr>
          <a:xfrm>
            <a:off x="11811000" y="101792"/>
            <a:ext cx="209550" cy="2032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87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EC244C7-A7DE-4347-B634-8555565E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900" dirty="0"/>
              <a:t>Development tools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FFF6A02-A8AA-42FD-A566-4E6F65DF5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dirty="0"/>
              <a:t>Visual Studio 2019 (16.8) – For running the HoloLens 2 SDK.</a:t>
            </a:r>
          </a:p>
          <a:p>
            <a:pPr algn="l" rtl="0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dirty="0"/>
              <a:t>Windows 10 SDK – includes HoloLens 2 SDK</a:t>
            </a:r>
          </a:p>
          <a:p>
            <a:pPr algn="l" rtl="0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dirty="0"/>
              <a:t>HoloLens 2 Emulator – For running applications on a HoloLens virtual machine image without a physical HoloLens.</a:t>
            </a:r>
          </a:p>
          <a:p>
            <a:pPr algn="l" rtl="0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dirty="0"/>
              <a:t>Unity 2020 – real-time development platform  </a:t>
            </a:r>
          </a:p>
          <a:p>
            <a:pPr algn="l" rtl="0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dirty="0"/>
              <a:t>Mixed Reality Toolkit (MRTK) - development kit for mixed reality applications.</a:t>
            </a:r>
          </a:p>
          <a:p>
            <a:pPr marL="0" indent="0" algn="l" rtl="0">
              <a:lnSpc>
                <a:spcPct val="150000"/>
              </a:lnSpc>
              <a:buNone/>
            </a:pPr>
            <a:br>
              <a:rPr lang="en-US" sz="2400" dirty="0">
                <a:solidFill>
                  <a:srgbClr val="2F2F2F"/>
                </a:solidFill>
                <a:latin typeface="Segoe UI" panose="020B0502040204020203" pitchFamily="34" charset="0"/>
              </a:rPr>
            </a:br>
            <a:endParaRPr lang="en-US" sz="2400" dirty="0">
              <a:solidFill>
                <a:srgbClr val="2F2F2F"/>
              </a:solidFill>
              <a:latin typeface="Segoe UI" panose="020B0502040204020203" pitchFamily="34" charset="0"/>
            </a:endParaRPr>
          </a:p>
          <a:p>
            <a:pPr algn="l" rtl="0">
              <a:lnSpc>
                <a:spcPct val="150000"/>
              </a:lnSpc>
            </a:pPr>
            <a:endParaRPr lang="he-IL" sz="2400" dirty="0">
              <a:solidFill>
                <a:srgbClr val="2F2F2F"/>
              </a:solidFill>
              <a:latin typeface="Segoe UI" panose="020B0502040204020203" pitchFamily="34" charset="0"/>
            </a:endParaRPr>
          </a:p>
        </p:txBody>
      </p:sp>
      <p:pic>
        <p:nvPicPr>
          <p:cNvPr id="6146" name="Picture 2" descr="Cartoon tool box Royalty Free Vector Image - VectorStock">
            <a:extLst>
              <a:ext uri="{FF2B5EF4-FFF2-40B4-BE49-F238E27FC236}">
                <a16:creationId xmlns:a16="http://schemas.microsoft.com/office/drawing/2014/main" id="{2DA9A7FD-A46D-4CDB-8571-D60399933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7" b="8106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1"/>
          <a:stretch/>
        </p:blipFill>
        <p:spPr bwMode="auto">
          <a:xfrm>
            <a:off x="8779041" y="-156410"/>
            <a:ext cx="3171825" cy="308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אליפסה 5">
            <a:extLst>
              <a:ext uri="{FF2B5EF4-FFF2-40B4-BE49-F238E27FC236}">
                <a16:creationId xmlns:a16="http://schemas.microsoft.com/office/drawing/2014/main" id="{7BEB13E4-037C-4B1B-959C-9614DBC87AA5}"/>
              </a:ext>
            </a:extLst>
          </p:cNvPr>
          <p:cNvSpPr/>
          <p:nvPr/>
        </p:nvSpPr>
        <p:spPr>
          <a:xfrm>
            <a:off x="11844051" y="57725"/>
            <a:ext cx="209550" cy="2032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7249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08F574C-5D2C-4F77-8A71-792D2060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Procedure’s Main Stages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50FCCBF-9CAA-454C-987F-D1A6B6EC4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Preconfigure 3D model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Loading 3D premade model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Marking points on the model and the patient respectively 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Model registration 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Model fine tuning  </a:t>
            </a:r>
          </a:p>
          <a:p>
            <a:pPr algn="l" rtl="0">
              <a:lnSpc>
                <a:spcPct val="150000"/>
              </a:lnSpc>
            </a:pPr>
            <a:endParaRPr lang="en-US" sz="2400" dirty="0"/>
          </a:p>
          <a:p>
            <a:pPr algn="l" rtl="0">
              <a:lnSpc>
                <a:spcPct val="150000"/>
              </a:lnSpc>
            </a:pPr>
            <a:endParaRPr lang="en-US" sz="2400" dirty="0"/>
          </a:p>
          <a:p>
            <a:pPr algn="l" rtl="0">
              <a:lnSpc>
                <a:spcPct val="150000"/>
              </a:lnSpc>
            </a:pPr>
            <a:endParaRPr lang="en-US" sz="2400" dirty="0"/>
          </a:p>
          <a:p>
            <a:pPr algn="l" rtl="0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5281E699-294A-4184-A53B-8AEB8C45E672}"/>
              </a:ext>
            </a:extLst>
          </p:cNvPr>
          <p:cNvSpPr/>
          <p:nvPr/>
        </p:nvSpPr>
        <p:spPr>
          <a:xfrm>
            <a:off x="11811000" y="46707"/>
            <a:ext cx="209550" cy="2032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5" descr="תמונה שמכילה אדם, מקורה, חדר בבית חולים, חדר&#10;&#10;התיאור נוצר באופן אוטומטי">
            <a:extLst>
              <a:ext uri="{FF2B5EF4-FFF2-40B4-BE49-F238E27FC236}">
                <a16:creationId xmlns:a16="http://schemas.microsoft.com/office/drawing/2014/main" id="{78A74BB2-70C0-A54F-8AF4-EF50F37AC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5" t="5309" r="2949" b="-237"/>
          <a:stretch/>
        </p:blipFill>
        <p:spPr>
          <a:xfrm>
            <a:off x="8382271" y="3058160"/>
            <a:ext cx="3177988" cy="349504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8981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08F574C-5D2C-4F77-8A71-792D2060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Preconfigure 3D model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50FCCBF-9CAA-454C-987F-D1A6B6EC4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Split 3D model .</a:t>
            </a:r>
            <a:r>
              <a:rPr lang="en-US" sz="2400" dirty="0" err="1"/>
              <a:t>stl</a:t>
            </a:r>
            <a:r>
              <a:rPr lang="en-US" sz="2400" dirty="0"/>
              <a:t> file into multiple objects (skin, bones etc.) using for example blender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Export file as .</a:t>
            </a:r>
            <a:r>
              <a:rPr lang="en-US" sz="2400" dirty="0" err="1"/>
              <a:t>fbx</a:t>
            </a:r>
            <a:endParaRPr lang="en-US" sz="2400" dirty="0"/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Import into a unity project and create loadable asset bundle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Update model on predefined cloud location</a:t>
            </a:r>
          </a:p>
          <a:p>
            <a:pPr algn="l" rtl="0">
              <a:lnSpc>
                <a:spcPct val="150000"/>
              </a:lnSpc>
            </a:pPr>
            <a:endParaRPr lang="en-US" sz="2400" dirty="0"/>
          </a:p>
          <a:p>
            <a:pPr algn="l" rtl="0">
              <a:lnSpc>
                <a:spcPct val="150000"/>
              </a:lnSpc>
            </a:pPr>
            <a:endParaRPr lang="en-US" sz="2400" dirty="0"/>
          </a:p>
          <a:p>
            <a:pPr algn="l" rtl="0">
              <a:lnSpc>
                <a:spcPct val="150000"/>
              </a:lnSpc>
            </a:pPr>
            <a:endParaRPr lang="en-US" sz="2400" dirty="0"/>
          </a:p>
          <a:p>
            <a:pPr algn="l" rtl="0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5281E699-294A-4184-A53B-8AEB8C45E672}"/>
              </a:ext>
            </a:extLst>
          </p:cNvPr>
          <p:cNvSpPr/>
          <p:nvPr/>
        </p:nvSpPr>
        <p:spPr>
          <a:xfrm>
            <a:off x="11811000" y="46707"/>
            <a:ext cx="20955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0215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08F574C-5D2C-4F77-8A71-792D2060B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Loading 3D premade model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50FCCBF-9CAA-454C-987F-D1A6B6EC4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Loading the model during run time as a unity asset bundle using a voice command</a:t>
            </a:r>
          </a:p>
          <a:p>
            <a:pPr algn="l" rtl="0">
              <a:lnSpc>
                <a:spcPct val="150000"/>
              </a:lnSpc>
            </a:pPr>
            <a:endParaRPr lang="en-US" sz="2400" dirty="0"/>
          </a:p>
          <a:p>
            <a:pPr algn="l" rtl="0">
              <a:lnSpc>
                <a:spcPct val="150000"/>
              </a:lnSpc>
            </a:pPr>
            <a:endParaRPr lang="en-US" sz="2400" dirty="0"/>
          </a:p>
          <a:p>
            <a:pPr algn="l" rtl="0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38988448-DEA7-4744-BE81-3E574A2D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647" y="4530321"/>
            <a:ext cx="2793694" cy="1781579"/>
          </a:xfrm>
          <a:prstGeom prst="rect">
            <a:avLst/>
          </a:prstGeom>
        </p:spPr>
      </p:pic>
      <p:sp>
        <p:nvSpPr>
          <p:cNvPr id="7" name="אליפסה 6">
            <a:extLst>
              <a:ext uri="{FF2B5EF4-FFF2-40B4-BE49-F238E27FC236}">
                <a16:creationId xmlns:a16="http://schemas.microsoft.com/office/drawing/2014/main" id="{43D2D0FE-1382-429C-AE1C-1B828808A0D7}"/>
              </a:ext>
            </a:extLst>
          </p:cNvPr>
          <p:cNvSpPr/>
          <p:nvPr/>
        </p:nvSpPr>
        <p:spPr>
          <a:xfrm>
            <a:off x="11811000" y="46707"/>
            <a:ext cx="20955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19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036D6-D906-4645-BF83-D8B79C39B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points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9D5BC-FA4C-7140-ADCC-BAD092B8A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70742" cy="4351338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Using the ECG stickers’ location as the position of the points used for our algorithm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The stickers’ location will be obtained by pointing them in runtime – both on the model and the patient</a:t>
            </a:r>
          </a:p>
          <a:p>
            <a:pPr marL="228600" lvl="1" algn="l" rtl="0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dirty="0"/>
              <a:t>The points position will be stored using</a:t>
            </a:r>
            <a:r>
              <a:rPr lang="en-IL" dirty="0"/>
              <a:t> voice command</a:t>
            </a:r>
          </a:p>
          <a:p>
            <a: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IL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9" name="תמונה 18" descr="תמונה שמכילה קומה, קרקע, מצנפת, קסדה&#10;&#10;התיאור נוצר באופן אוטומטי">
            <a:extLst>
              <a:ext uri="{FF2B5EF4-FFF2-40B4-BE49-F238E27FC236}">
                <a16:creationId xmlns:a16="http://schemas.microsoft.com/office/drawing/2014/main" id="{39AB83E1-206A-412A-A92F-2739EEF9D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146" y="4572547"/>
            <a:ext cx="2757096" cy="1739353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358AA23B-5799-4FAA-BED2-4EC4AF2F4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436" y="4572547"/>
            <a:ext cx="2483168" cy="1671885"/>
          </a:xfrm>
          <a:prstGeom prst="rect">
            <a:avLst/>
          </a:prstGeom>
        </p:spPr>
      </p:pic>
      <p:sp>
        <p:nvSpPr>
          <p:cNvPr id="6" name="אליפסה 5">
            <a:extLst>
              <a:ext uri="{FF2B5EF4-FFF2-40B4-BE49-F238E27FC236}">
                <a16:creationId xmlns:a16="http://schemas.microsoft.com/office/drawing/2014/main" id="{8C178C14-5387-4A8D-A159-DCDFEAB5BE17}"/>
              </a:ext>
            </a:extLst>
          </p:cNvPr>
          <p:cNvSpPr/>
          <p:nvPr/>
        </p:nvSpPr>
        <p:spPr>
          <a:xfrm>
            <a:off x="11811000" y="46707"/>
            <a:ext cx="209550" cy="203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9133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96ECFB-61A2-48ED-B4C1-35EC01F87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algorithm – introducing the problem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14D5966D-D427-4F49-82E6-F0278CB41E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 algn="l" rtl="0">
                  <a:lnSpc>
                    <a:spcPct val="150000"/>
                  </a:lnSpc>
                  <a:buNone/>
                </a:pPr>
                <a:r>
                  <a:rPr lang="en-US" sz="20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Given two corresponding point sets:</a:t>
                </a:r>
              </a:p>
              <a:p>
                <a:pPr marL="0" indent="0" algn="l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he-IL"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pPr marL="0" indent="0" algn="l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pPr algn="l" rtl="0">
                  <a:lnSpc>
                    <a:spcPct val="150000"/>
                  </a:lnSpc>
                </a:pPr>
                <a:endParaRPr lang="en-US" sz="2000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pPr marL="0" indent="0" algn="l" rtl="0">
                  <a:lnSpc>
                    <a:spcPct val="150000"/>
                  </a:lnSpc>
                  <a:buNone/>
                </a:pPr>
                <a:r>
                  <a:rPr lang="en-US" sz="20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Wanted: Translation t and rotation R which minimizes the sum of the squared error:</a:t>
                </a:r>
              </a:p>
              <a:p>
                <a:pPr marL="0" indent="0" algn="l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pPr marL="0" indent="0" algn="l" rtl="0">
                  <a:lnSpc>
                    <a:spcPct val="150000"/>
                  </a:lnSpc>
                  <a:buNone/>
                </a:pPr>
                <a:r>
                  <a:rPr lang="en-US" sz="20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are corresponding points.</a:t>
                </a:r>
                <a:endParaRPr lang="he-IL" sz="2000" dirty="0"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14D5966D-D427-4F49-82E6-F0278CB41E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b="-1715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אליפסה 3">
            <a:extLst>
              <a:ext uri="{FF2B5EF4-FFF2-40B4-BE49-F238E27FC236}">
                <a16:creationId xmlns:a16="http://schemas.microsoft.com/office/drawing/2014/main" id="{D1F61EED-132A-4B33-8C7E-D8E910B7287C}"/>
              </a:ext>
            </a:extLst>
          </p:cNvPr>
          <p:cNvSpPr/>
          <p:nvPr/>
        </p:nvSpPr>
        <p:spPr>
          <a:xfrm>
            <a:off x="11811000" y="46707"/>
            <a:ext cx="209550" cy="203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230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96ECFB-61A2-48ED-B4C1-35EC01F87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algorithm – the solution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4D5966D-D427-4F49-82E6-F0278CB41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Using SVD in order to find the desired R and t, then apply the registration according to them.</a:t>
            </a:r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4E69EA89-A4A8-4E63-BB3A-5BD118147A18}"/>
              </a:ext>
            </a:extLst>
          </p:cNvPr>
          <p:cNvSpPr/>
          <p:nvPr/>
        </p:nvSpPr>
        <p:spPr>
          <a:xfrm>
            <a:off x="11811000" y="46707"/>
            <a:ext cx="209550" cy="203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4669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572</Words>
  <Application>Microsoft Macintosh PowerPoint</Application>
  <PresentationFormat>Widescreen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Lucida Sans Unicode</vt:lpstr>
      <vt:lpstr>Segoe UI</vt:lpstr>
      <vt:lpstr>Wingdings</vt:lpstr>
      <vt:lpstr>Office Theme</vt:lpstr>
      <vt:lpstr>AR PROJECT   SHEBA COLLABORATION Final Presentation</vt:lpstr>
      <vt:lpstr>Project Goal</vt:lpstr>
      <vt:lpstr>   Development tools </vt:lpstr>
      <vt:lpstr>Procedure’s Main Stages</vt:lpstr>
      <vt:lpstr>Preconfigure 3D model</vt:lpstr>
      <vt:lpstr>Loading 3D premade model</vt:lpstr>
      <vt:lpstr>Choosing points</vt:lpstr>
      <vt:lpstr>The algorithm – introducing the problem</vt:lpstr>
      <vt:lpstr>The algorithm – the solution</vt:lpstr>
      <vt:lpstr>Improving the fit</vt:lpstr>
      <vt:lpstr>Model fine tuning   </vt:lpstr>
      <vt:lpstr>Demonstration</vt:lpstr>
      <vt:lpstr>Evaluation</vt:lpstr>
      <vt:lpstr>Results</vt:lpstr>
      <vt:lpstr>Conclusion</vt:lpstr>
      <vt:lpstr>Recommendation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 PROJECT   SHEBA COLLABORATION</dc:title>
  <dc:creator>noy gin</dc:creator>
  <cp:lastModifiedBy>Zahi Cohen</cp:lastModifiedBy>
  <cp:revision>148</cp:revision>
  <cp:lastPrinted>2021-04-28T13:56:52Z</cp:lastPrinted>
  <dcterms:created xsi:type="dcterms:W3CDTF">2021-04-13T15:30:11Z</dcterms:created>
  <dcterms:modified xsi:type="dcterms:W3CDTF">2021-12-24T14:31:16Z</dcterms:modified>
</cp:coreProperties>
</file>