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4"/>
  </p:sldMasterIdLst>
  <p:notesMasterIdLst>
    <p:notesMasterId r:id="rId26"/>
  </p:notesMasterIdLst>
  <p:sldIdLst>
    <p:sldId id="258" r:id="rId5"/>
    <p:sldId id="271" r:id="rId6"/>
    <p:sldId id="269" r:id="rId7"/>
    <p:sldId id="270" r:id="rId8"/>
    <p:sldId id="265" r:id="rId9"/>
    <p:sldId id="260" r:id="rId10"/>
    <p:sldId id="261" r:id="rId11"/>
    <p:sldId id="275" r:id="rId12"/>
    <p:sldId id="259" r:id="rId13"/>
    <p:sldId id="276" r:id="rId14"/>
    <p:sldId id="266" r:id="rId15"/>
    <p:sldId id="264" r:id="rId16"/>
    <p:sldId id="263" r:id="rId17"/>
    <p:sldId id="262" r:id="rId18"/>
    <p:sldId id="280" r:id="rId19"/>
    <p:sldId id="279" r:id="rId20"/>
    <p:sldId id="268" r:id="rId21"/>
    <p:sldId id="273" r:id="rId22"/>
    <p:sldId id="272" r:id="rId23"/>
    <p:sldId id="323" r:id="rId24"/>
    <p:sldId id="278" r:id="rId25"/>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346564-0925-A0FC-91C0-397966C740F1}" name="Ran Breuer" initials="" userId="S::rbreuer@microsoft.com::e0c8a67d-9d55-4146-a64b-6ac7047e9e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3B2583-1A93-4E0A-AEC2-99BB16339BBC}" v="2335" dt="2022-03-28T16:49:42.007"/>
    <p1510:client id="{A2690C66-2503-4D28-ADDE-A5AA61EEE66A}" v="3" dt="2022-03-28T16:22:30.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B8D557-5EAA-42A2-A89E-7135D4B12629}" type="datetimeFigureOut">
              <a:rPr lang="en-GB" smtClean="0"/>
              <a:t>18/04/2022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460AE-4AA7-4967-8EC0-E8F6705A8EFB}" type="slidenum">
              <a:rPr lang="en-GB" smtClean="0"/>
              <a:t>‹#›</a:t>
            </a:fld>
            <a:endParaRPr lang="en-GB"/>
          </a:p>
        </p:txBody>
      </p:sp>
    </p:spTree>
    <p:extLst>
      <p:ext uri="{BB962C8B-B14F-4D97-AF65-F5344CB8AC3E}">
        <p14:creationId xmlns:p14="http://schemas.microsoft.com/office/powerpoint/2010/main" val="3296002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a:t>טל</a:t>
            </a:r>
          </a:p>
          <a:p>
            <a:pPr algn="r"/>
            <a:r>
              <a:rPr lang="he-IL">
                <a:cs typeface="Calibri"/>
              </a:rPr>
              <a:t>אז במצגת אמצע סמסטר הראנו גרסה פשוטה יותר של </a:t>
            </a:r>
            <a:r>
              <a:rPr lang="he-IL" err="1">
                <a:cs typeface="Calibri"/>
              </a:rPr>
              <a:t>האלפיקציה</a:t>
            </a:r>
            <a:r>
              <a:rPr lang="he-IL">
                <a:cs typeface="Calibri"/>
              </a:rPr>
              <a:t> שלנו לזיהוי רגשות בזמן אמת. </a:t>
            </a:r>
          </a:p>
          <a:p>
            <a:pPr algn="r"/>
            <a:r>
              <a:rPr lang="he-IL">
                <a:cs typeface="Calibri"/>
              </a:rPr>
              <a:t>האלגוריתם עבד בשני שלבים: שלב ראשון היה זיהוי הפנים של כל האנשים בתמונה על ידי </a:t>
            </a:r>
            <a:r>
              <a:rPr lang="he-IL" err="1">
                <a:cs typeface="Calibri"/>
              </a:rPr>
              <a:t>יולו</a:t>
            </a:r>
            <a:r>
              <a:rPr lang="he-IL">
                <a:cs typeface="Calibri"/>
              </a:rPr>
              <a:t> ולאחר מכן העברה של המידע לדיפ פייס כדי לסווג את הרגש של כל אדם בתמונה.</a:t>
            </a:r>
          </a:p>
          <a:p>
            <a:pPr algn="r"/>
            <a:r>
              <a:rPr lang="he-IL">
                <a:cs typeface="Calibri"/>
              </a:rPr>
              <a:t>בנוסף באלגוריתם עבד במחשב באופן מקומי בלבד.</a:t>
            </a:r>
          </a:p>
        </p:txBody>
      </p:sp>
      <p:sp>
        <p:nvSpPr>
          <p:cNvPr id="4" name="Slide Number Placeholder 3"/>
          <p:cNvSpPr>
            <a:spLocks noGrp="1"/>
          </p:cNvSpPr>
          <p:nvPr>
            <p:ph type="sldNum" sz="quarter" idx="5"/>
          </p:nvPr>
        </p:nvSpPr>
        <p:spPr/>
        <p:txBody>
          <a:bodyPr/>
          <a:lstStyle/>
          <a:p>
            <a:fld id="{8AA460AE-4AA7-4967-8EC0-E8F6705A8EFB}" type="slidenum">
              <a:rPr lang="en-GB" smtClean="0"/>
              <a:t>2</a:t>
            </a:fld>
            <a:endParaRPr lang="en-GB"/>
          </a:p>
        </p:txBody>
      </p:sp>
    </p:spTree>
    <p:extLst>
      <p:ext uri="{BB962C8B-B14F-4D97-AF65-F5344CB8AC3E}">
        <p14:creationId xmlns:p14="http://schemas.microsoft.com/office/powerpoint/2010/main" val="3011843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a:t>ענת</a:t>
            </a:r>
            <a:endParaRPr lang="en-GB"/>
          </a:p>
        </p:txBody>
      </p:sp>
      <p:sp>
        <p:nvSpPr>
          <p:cNvPr id="4" name="Slide Number Placeholder 3"/>
          <p:cNvSpPr>
            <a:spLocks noGrp="1"/>
          </p:cNvSpPr>
          <p:nvPr>
            <p:ph type="sldNum" sz="quarter" idx="5"/>
          </p:nvPr>
        </p:nvSpPr>
        <p:spPr/>
        <p:txBody>
          <a:bodyPr/>
          <a:lstStyle/>
          <a:p>
            <a:fld id="{8AA460AE-4AA7-4967-8EC0-E8F6705A8EFB}" type="slidenum">
              <a:rPr lang="en-GB" smtClean="0"/>
              <a:t>11</a:t>
            </a:fld>
            <a:endParaRPr lang="en-GB"/>
          </a:p>
        </p:txBody>
      </p:sp>
    </p:spTree>
    <p:extLst>
      <p:ext uri="{BB962C8B-B14F-4D97-AF65-F5344CB8AC3E}">
        <p14:creationId xmlns:p14="http://schemas.microsoft.com/office/powerpoint/2010/main" val="3735181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a:cs typeface="Calibri"/>
              </a:rPr>
              <a:t>טל</a:t>
            </a:r>
          </a:p>
          <a:p>
            <a:pPr algn="r"/>
            <a:r>
              <a:rPr lang="he-IL" err="1">
                <a:cs typeface="Calibri"/>
              </a:rPr>
              <a:t>ג'אנגו</a:t>
            </a:r>
            <a:r>
              <a:rPr lang="he-IL">
                <a:cs typeface="Calibri"/>
              </a:rPr>
              <a:t> זה </a:t>
            </a:r>
            <a:r>
              <a:rPr lang="he-IL" err="1">
                <a:cs typeface="Calibri"/>
              </a:rPr>
              <a:t>פריימוורק</a:t>
            </a:r>
            <a:r>
              <a:rPr lang="he-IL">
                <a:cs typeface="Calibri"/>
              </a:rPr>
              <a:t> </a:t>
            </a:r>
            <a:r>
              <a:rPr lang="he-IL" err="1">
                <a:cs typeface="Calibri"/>
              </a:rPr>
              <a:t>בפייתון</a:t>
            </a:r>
            <a:r>
              <a:rPr lang="he-IL">
                <a:cs typeface="Calibri"/>
              </a:rPr>
              <a:t> שנועד לייצר שרת עבור המשתמש כך שניתן לבצע פעולות של שרת לקוח. </a:t>
            </a:r>
            <a:r>
              <a:rPr lang="he-IL" err="1">
                <a:cs typeface="Calibri"/>
              </a:rPr>
              <a:t>גאנגו</a:t>
            </a:r>
            <a:r>
              <a:rPr lang="he-IL">
                <a:cs typeface="Calibri"/>
              </a:rPr>
              <a:t> מטפל בכל </a:t>
            </a:r>
            <a:r>
              <a:rPr lang="he-IL" err="1">
                <a:cs typeface="Calibri"/>
              </a:rPr>
              <a:t>המאחורה</a:t>
            </a:r>
            <a:r>
              <a:rPr lang="he-IL">
                <a:cs typeface="Calibri"/>
              </a:rPr>
              <a:t> של השרת ובאמצעות כך ניתן לכתוב הודעות מהלקוח לשרת ולהיפך . כלומר כך הלקוח יכול לשלוח לשרת את התמונה לסיווג והשרת שולח בחזרה ללקוח את הסיווג של התמונה ומיקום הפרצופים. </a:t>
            </a:r>
          </a:p>
        </p:txBody>
      </p:sp>
      <p:sp>
        <p:nvSpPr>
          <p:cNvPr id="4" name="Slide Number Placeholder 3"/>
          <p:cNvSpPr>
            <a:spLocks noGrp="1"/>
          </p:cNvSpPr>
          <p:nvPr>
            <p:ph type="sldNum" sz="quarter" idx="5"/>
          </p:nvPr>
        </p:nvSpPr>
        <p:spPr/>
        <p:txBody>
          <a:bodyPr/>
          <a:lstStyle/>
          <a:p>
            <a:fld id="{8AA460AE-4AA7-4967-8EC0-E8F6705A8EFB}" type="slidenum">
              <a:rPr lang="en-GB" smtClean="0"/>
              <a:t>12</a:t>
            </a:fld>
            <a:endParaRPr lang="en-GB"/>
          </a:p>
        </p:txBody>
      </p:sp>
    </p:spTree>
    <p:extLst>
      <p:ext uri="{BB962C8B-B14F-4D97-AF65-F5344CB8AC3E}">
        <p14:creationId xmlns:p14="http://schemas.microsoft.com/office/powerpoint/2010/main" val="4015914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a:cs typeface="Calibri"/>
              </a:rPr>
              <a:t>טל</a:t>
            </a:r>
          </a:p>
          <a:p>
            <a:pPr algn="r"/>
            <a:r>
              <a:rPr lang="he-IL">
                <a:cs typeface="Calibri"/>
              </a:rPr>
              <a:t>השיפורים שלנו מאז מצגת האמצע ובכלל </a:t>
            </a:r>
          </a:p>
          <a:p>
            <a:pPr algn="r"/>
            <a:r>
              <a:rPr lang="he-IL">
                <a:cs typeface="Calibri"/>
              </a:rPr>
              <a:t>האפשרות לזהות ולסווג כמה אנשים במקביל מה שלא היה ניתן עם דיפ פייס המקורית</a:t>
            </a:r>
          </a:p>
          <a:p>
            <a:pPr algn="r"/>
            <a:r>
              <a:rPr lang="he-IL">
                <a:cs typeface="Calibri"/>
              </a:rPr>
              <a:t>שיפרנו באמצעות כך את הזמן שלקח לסווג אדם בודד בממוצע על ידי כך שזיהינו וסיווגנו במקביל כמה אנשים.</a:t>
            </a:r>
          </a:p>
          <a:p>
            <a:pPr algn="r"/>
            <a:r>
              <a:rPr lang="he-IL">
                <a:cs typeface="Calibri"/>
              </a:rPr>
              <a:t>שיפרנו את הזמן של הסיווג על ידי השילוב של שתי הספריות לאלגוריתם אחד </a:t>
            </a:r>
            <a:endParaRPr lang="he-IL">
              <a:cs typeface="Arial" panose="020B0604020202020204" pitchFamily="34" charset="0"/>
            </a:endParaRPr>
          </a:p>
          <a:p>
            <a:pPr algn="r"/>
            <a:r>
              <a:rPr lang="he-IL">
                <a:cs typeface="Calibri"/>
              </a:rPr>
              <a:t>בנוסף שיפרנו את יכולות הריל טיים של האלגוריתם על ידי כך שבדקנו את הסיווג של כל תמונה לאחר 20 פריימים ולא לאחר פריים בודד וזאת מכיוון שההנחה היא כי האנשים לא זזים יותר מידי בין פריים לפריים.  </a:t>
            </a:r>
            <a:endParaRPr lang="en-US">
              <a:cs typeface="Calibri"/>
            </a:endParaRPr>
          </a:p>
          <a:p>
            <a:pPr algn="r"/>
            <a:endParaRPr lang="en-US">
              <a:cs typeface="Calibri"/>
            </a:endParaRPr>
          </a:p>
          <a:p>
            <a:pPr algn="r"/>
            <a:r>
              <a:rPr lang="en-GB" sz="1800">
                <a:effectLst/>
                <a:latin typeface="Segoe UI" panose="020B0502040204020203" pitchFamily="34" charset="0"/>
              </a:rPr>
              <a:t>Also, might be worth mentioning you thought about doing 1 person at a time, in round robin for faces, to improve fps (not everyone changes every time) - again.. Verbally if you didn’t measure</a:t>
            </a:r>
            <a:endParaRPr lang="he-IL">
              <a:cs typeface="Calibri"/>
            </a:endParaRPr>
          </a:p>
        </p:txBody>
      </p:sp>
      <p:sp>
        <p:nvSpPr>
          <p:cNvPr id="4" name="Slide Number Placeholder 3"/>
          <p:cNvSpPr>
            <a:spLocks noGrp="1"/>
          </p:cNvSpPr>
          <p:nvPr>
            <p:ph type="sldNum" sz="quarter" idx="5"/>
          </p:nvPr>
        </p:nvSpPr>
        <p:spPr/>
        <p:txBody>
          <a:bodyPr/>
          <a:lstStyle/>
          <a:p>
            <a:fld id="{8AA460AE-4AA7-4967-8EC0-E8F6705A8EFB}" type="slidenum">
              <a:rPr lang="en-GB" smtClean="0"/>
              <a:t>13</a:t>
            </a:fld>
            <a:endParaRPr lang="en-GB"/>
          </a:p>
        </p:txBody>
      </p:sp>
    </p:spTree>
    <p:extLst>
      <p:ext uri="{BB962C8B-B14F-4D97-AF65-F5344CB8AC3E}">
        <p14:creationId xmlns:p14="http://schemas.microsoft.com/office/powerpoint/2010/main" val="3056899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A460AE-4AA7-4967-8EC0-E8F6705A8EFB}" type="slidenum">
              <a:rPr lang="en-GB" smtClean="0"/>
              <a:t>14</a:t>
            </a:fld>
            <a:endParaRPr lang="en-GB"/>
          </a:p>
        </p:txBody>
      </p:sp>
    </p:spTree>
    <p:extLst>
      <p:ext uri="{BB962C8B-B14F-4D97-AF65-F5344CB8AC3E}">
        <p14:creationId xmlns:p14="http://schemas.microsoft.com/office/powerpoint/2010/main" val="602727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a:cs typeface="Calibri"/>
              </a:rPr>
              <a:t>טל</a:t>
            </a:r>
          </a:p>
          <a:p>
            <a:pPr algn="r"/>
            <a:r>
              <a:rPr lang="he-IL">
                <a:cs typeface="Calibri"/>
              </a:rPr>
              <a:t>לסיכום השילוב של שתי הספריות לאלגוריתם אחד שיפור את הזמנים באופן משמעותי. </a:t>
            </a:r>
          </a:p>
          <a:p>
            <a:pPr algn="r"/>
            <a:r>
              <a:rPr lang="he-IL">
                <a:cs typeface="Calibri"/>
              </a:rPr>
              <a:t>בנוסף למרות האוורהד של שליחת בקשה לשרת עבור אדם אחד ראינו כי יש שיפור עבור סיווג של אדם אחד בממוצע כאשר שולחים תמונה בה יש כמה אנשים.</a:t>
            </a:r>
          </a:p>
          <a:p>
            <a:pPr algn="r"/>
            <a:endParaRPr lang="he-IL">
              <a:cs typeface="Calibri"/>
            </a:endParaRPr>
          </a:p>
        </p:txBody>
      </p:sp>
      <p:sp>
        <p:nvSpPr>
          <p:cNvPr id="4" name="Slide Number Placeholder 3"/>
          <p:cNvSpPr>
            <a:spLocks noGrp="1"/>
          </p:cNvSpPr>
          <p:nvPr>
            <p:ph type="sldNum" sz="quarter" idx="5"/>
          </p:nvPr>
        </p:nvSpPr>
        <p:spPr/>
        <p:txBody>
          <a:bodyPr/>
          <a:lstStyle/>
          <a:p>
            <a:fld id="{8AA460AE-4AA7-4967-8EC0-E8F6705A8EFB}" type="slidenum">
              <a:rPr lang="en-GB" smtClean="0"/>
              <a:t>18</a:t>
            </a:fld>
            <a:endParaRPr lang="en-GB"/>
          </a:p>
        </p:txBody>
      </p:sp>
    </p:spTree>
    <p:extLst>
      <p:ext uri="{BB962C8B-B14F-4D97-AF65-F5344CB8AC3E}">
        <p14:creationId xmlns:p14="http://schemas.microsoft.com/office/powerpoint/2010/main" val="1422855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a:t>ענת</a:t>
            </a:r>
          </a:p>
          <a:p>
            <a:endParaRPr lang="en-GB"/>
          </a:p>
        </p:txBody>
      </p:sp>
      <p:sp>
        <p:nvSpPr>
          <p:cNvPr id="4" name="Slide Number Placeholder 3"/>
          <p:cNvSpPr>
            <a:spLocks noGrp="1"/>
          </p:cNvSpPr>
          <p:nvPr>
            <p:ph type="sldNum" sz="quarter" idx="5"/>
          </p:nvPr>
        </p:nvSpPr>
        <p:spPr/>
        <p:txBody>
          <a:bodyPr/>
          <a:lstStyle/>
          <a:p>
            <a:fld id="{8AA460AE-4AA7-4967-8EC0-E8F6705A8EFB}" type="slidenum">
              <a:rPr lang="en-GB" smtClean="0"/>
              <a:t>19</a:t>
            </a:fld>
            <a:endParaRPr lang="en-GB"/>
          </a:p>
        </p:txBody>
      </p:sp>
    </p:spTree>
    <p:extLst>
      <p:ext uri="{BB962C8B-B14F-4D97-AF65-F5344CB8AC3E}">
        <p14:creationId xmlns:p14="http://schemas.microsoft.com/office/powerpoint/2010/main" val="1905707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a:cs typeface="Calibri"/>
              </a:rPr>
              <a:t>טל</a:t>
            </a:r>
          </a:p>
          <a:p>
            <a:pPr algn="r"/>
            <a:r>
              <a:rPr lang="he-IL">
                <a:cs typeface="Calibri"/>
              </a:rPr>
              <a:t>הרעיון שלנו יכול מאוד להתאים עבור פלטפורמות של </a:t>
            </a:r>
            <a:r>
              <a:rPr lang="he-IL" err="1">
                <a:cs typeface="Calibri"/>
              </a:rPr>
              <a:t>פירסום</a:t>
            </a:r>
            <a:r>
              <a:rPr lang="he-IL">
                <a:cs typeface="Calibri"/>
              </a:rPr>
              <a:t> מוצרים. בזמן ההצגה של </a:t>
            </a:r>
            <a:r>
              <a:rPr lang="he-IL" err="1">
                <a:cs typeface="Calibri"/>
              </a:rPr>
              <a:t>הפירסומת</a:t>
            </a:r>
            <a:r>
              <a:rPr lang="he-IL">
                <a:cs typeface="Calibri"/>
              </a:rPr>
              <a:t> על המסך ניתן לצלם את האנשים הצופים בה ובאמצעות האלגוריתם לזהות את התחושות והרגשות שהם חווים בזמן צפיה בפרסומת. כך ניתן לדעת האם הלקוחות הפוטנציאלים של המוצר חווים תחושות חיוביות או שליליות כלפי המוצר והאם הפרסומת מטיבה עם המוצר ועם מה שהיא מנסה לפרסם. באופן זה, לאחר המסקנות שהאלגוריתם נותן, ניתן לשפר את הפרסומת או את המוצר </a:t>
            </a:r>
            <a:r>
              <a:rPr lang="he-IL" err="1">
                <a:cs typeface="Calibri"/>
              </a:rPr>
              <a:t>שיצאים</a:t>
            </a:r>
            <a:r>
              <a:rPr lang="he-IL">
                <a:cs typeface="Calibri"/>
              </a:rPr>
              <a:t> טוב יותר ללקוחות הפוטנציאלים.</a:t>
            </a:r>
          </a:p>
          <a:p>
            <a:pPr algn="r"/>
            <a:endParaRPr lang="he-IL">
              <a:cs typeface="Calibri"/>
            </a:endParaRPr>
          </a:p>
        </p:txBody>
      </p:sp>
      <p:sp>
        <p:nvSpPr>
          <p:cNvPr id="4" name="Slide Number Placeholder 3"/>
          <p:cNvSpPr>
            <a:spLocks noGrp="1"/>
          </p:cNvSpPr>
          <p:nvPr>
            <p:ph type="sldNum" sz="quarter" idx="5"/>
          </p:nvPr>
        </p:nvSpPr>
        <p:spPr/>
        <p:txBody>
          <a:bodyPr/>
          <a:lstStyle/>
          <a:p>
            <a:fld id="{8AA460AE-4AA7-4967-8EC0-E8F6705A8EFB}" type="slidenum">
              <a:rPr lang="en-GB" smtClean="0"/>
              <a:t>3</a:t>
            </a:fld>
            <a:endParaRPr lang="en-GB"/>
          </a:p>
        </p:txBody>
      </p:sp>
    </p:spTree>
    <p:extLst>
      <p:ext uri="{BB962C8B-B14F-4D97-AF65-F5344CB8AC3E}">
        <p14:creationId xmlns:p14="http://schemas.microsoft.com/office/powerpoint/2010/main" val="2805832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a:t>ענת</a:t>
            </a:r>
          </a:p>
          <a:p>
            <a:pPr algn="r" rtl="1"/>
            <a:r>
              <a:rPr lang="he-IL"/>
              <a:t>המטרות:</a:t>
            </a:r>
          </a:p>
          <a:p>
            <a:pPr algn="r" rtl="1"/>
            <a:r>
              <a:rPr lang="he-IL"/>
              <a:t>להכיר סביבת פייתון שימושית למטרות עיבוד תמונה ובניית אפליקציות שרת לקוח</a:t>
            </a:r>
          </a:p>
          <a:p>
            <a:pPr algn="r" rtl="1"/>
            <a:r>
              <a:rPr lang="he-IL"/>
              <a:t>ללמוד על גישות שונות לזיהוי פנים ורגשות שקיימות בשימוש היום</a:t>
            </a:r>
          </a:p>
          <a:p>
            <a:pPr algn="r" rtl="1"/>
            <a:r>
              <a:rPr lang="he-IL"/>
              <a:t>ליצור אפילקציית זמן אמת המשתמשת במצלמת רשת</a:t>
            </a:r>
          </a:p>
          <a:p>
            <a:pPr algn="r" rtl="1"/>
            <a:r>
              <a:rPr lang="he-IL"/>
              <a:t>האפליקציה תזהה את כל האנשים הקיימים בתמונה ותציג את הרגשות שלהם ואנליזה עליהם</a:t>
            </a:r>
          </a:p>
          <a:p>
            <a:pPr algn="r" rtl="1"/>
            <a:r>
              <a:rPr lang="he-IL"/>
              <a:t>בנייה של אפליקציית שרת לקוח המשתמשת ביכולות של </a:t>
            </a:r>
            <a:r>
              <a:rPr lang="en-US"/>
              <a:t>deep learning</a:t>
            </a:r>
          </a:p>
          <a:p>
            <a:pPr algn="r" rtl="1"/>
            <a:r>
              <a:rPr lang="he-IL"/>
              <a:t>לשפר אלגוריתם קיים של זיהוי רגשות ע"י הוספת הפיצ'רים של זיהוי מספר אנשים בתמונה ושיפור ושינוי צורת זיהוי הפנים </a:t>
            </a:r>
            <a:endParaRPr lang="en-GB"/>
          </a:p>
        </p:txBody>
      </p:sp>
      <p:sp>
        <p:nvSpPr>
          <p:cNvPr id="4" name="Slide Number Placeholder 3"/>
          <p:cNvSpPr>
            <a:spLocks noGrp="1"/>
          </p:cNvSpPr>
          <p:nvPr>
            <p:ph type="sldNum" sz="quarter" idx="5"/>
          </p:nvPr>
        </p:nvSpPr>
        <p:spPr/>
        <p:txBody>
          <a:bodyPr/>
          <a:lstStyle/>
          <a:p>
            <a:fld id="{8AA460AE-4AA7-4967-8EC0-E8F6705A8EFB}" type="slidenum">
              <a:rPr lang="en-GB" smtClean="0"/>
              <a:t>4</a:t>
            </a:fld>
            <a:endParaRPr lang="en-GB"/>
          </a:p>
        </p:txBody>
      </p:sp>
    </p:spTree>
    <p:extLst>
      <p:ext uri="{BB962C8B-B14F-4D97-AF65-F5344CB8AC3E}">
        <p14:creationId xmlns:p14="http://schemas.microsoft.com/office/powerpoint/2010/main" val="2828652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a:t>ענת</a:t>
            </a:r>
            <a:endParaRPr lang="en-GB"/>
          </a:p>
        </p:txBody>
      </p:sp>
      <p:sp>
        <p:nvSpPr>
          <p:cNvPr id="4" name="Slide Number Placeholder 3"/>
          <p:cNvSpPr>
            <a:spLocks noGrp="1"/>
          </p:cNvSpPr>
          <p:nvPr>
            <p:ph type="sldNum" sz="quarter" idx="5"/>
          </p:nvPr>
        </p:nvSpPr>
        <p:spPr/>
        <p:txBody>
          <a:bodyPr/>
          <a:lstStyle/>
          <a:p>
            <a:fld id="{8AA460AE-4AA7-4967-8EC0-E8F6705A8EFB}" type="slidenum">
              <a:rPr lang="en-GB" smtClean="0"/>
              <a:t>5</a:t>
            </a:fld>
            <a:endParaRPr lang="en-GB"/>
          </a:p>
        </p:txBody>
      </p:sp>
    </p:spTree>
    <p:extLst>
      <p:ext uri="{BB962C8B-B14F-4D97-AF65-F5344CB8AC3E}">
        <p14:creationId xmlns:p14="http://schemas.microsoft.com/office/powerpoint/2010/main" val="138378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a:t>ענת</a:t>
            </a:r>
          </a:p>
          <a:p>
            <a:pPr algn="r" rtl="1"/>
            <a:r>
              <a:rPr lang="he-IL"/>
              <a:t>יולו היא רשת חדשנית בכך שלעומת רשתות אחרות היא מבצע גילוי וסיווג במעבר יחיד על התמונה – בשלב אחד ברשת, לעומת רשתות אחרות שהן מבצעות בדרך כלל גילוי ואז שלב של סיווג. הרשת משתמשת באנקורים בגדלים שונים המוגדרים מראש כדי לזהות אובייקטים בתמונה. זו היא גישה חדשנית שמצליחה לשפר ביצועי זמן משמעותית ועם זאת להגיע לתוצאות טובות</a:t>
            </a:r>
          </a:p>
          <a:p>
            <a:pPr algn="r" rtl="1"/>
            <a:r>
              <a:rPr lang="he-IL"/>
              <a:t>בפרויקט שלנו – השתמשנו ברשת זו על מנת לזהות פנים</a:t>
            </a:r>
          </a:p>
          <a:p>
            <a:pPr algn="r" rtl="1"/>
            <a:r>
              <a:rPr lang="he-IL"/>
              <a:t>השתמשנו ביולו פייס שמבוסס על יולו3 – החידוש הוא שברשת יש </a:t>
            </a:r>
            <a:r>
              <a:rPr lang="en-US"/>
              <a:t>anchor boxes </a:t>
            </a:r>
            <a:r>
              <a:rPr lang="he-IL"/>
              <a:t> שבצורתם מתאימים יותר לזיהוי פנים ופונקציית הלוס מתאימה יותר.</a:t>
            </a:r>
          </a:p>
          <a:p>
            <a:pPr algn="r" rtl="1"/>
            <a:r>
              <a:rPr lang="he-IL"/>
              <a:t>השינוי שיפר את תוצאות גילוי הפנים והתאמת הרשת למטרה ספציפית זו, ועם זאת לא פגע במהירות בה עובדת הרשת</a:t>
            </a:r>
            <a:endParaRPr lang="en-GB"/>
          </a:p>
        </p:txBody>
      </p:sp>
      <p:sp>
        <p:nvSpPr>
          <p:cNvPr id="4" name="Slide Number Placeholder 3"/>
          <p:cNvSpPr>
            <a:spLocks noGrp="1"/>
          </p:cNvSpPr>
          <p:nvPr>
            <p:ph type="sldNum" sz="quarter" idx="5"/>
          </p:nvPr>
        </p:nvSpPr>
        <p:spPr/>
        <p:txBody>
          <a:bodyPr/>
          <a:lstStyle/>
          <a:p>
            <a:fld id="{8AA460AE-4AA7-4967-8EC0-E8F6705A8EFB}" type="slidenum">
              <a:rPr lang="en-GB" smtClean="0"/>
              <a:t>6</a:t>
            </a:fld>
            <a:endParaRPr lang="en-GB"/>
          </a:p>
        </p:txBody>
      </p:sp>
    </p:spTree>
    <p:extLst>
      <p:ext uri="{BB962C8B-B14F-4D97-AF65-F5344CB8AC3E}">
        <p14:creationId xmlns:p14="http://schemas.microsoft.com/office/powerpoint/2010/main" val="4273275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a:cs typeface="Calibri"/>
              </a:rPr>
              <a:t>טל</a:t>
            </a:r>
          </a:p>
          <a:p>
            <a:pPr algn="r"/>
            <a:r>
              <a:rPr lang="he-IL">
                <a:cs typeface="Calibri"/>
              </a:rPr>
              <a:t>דיפ פייס זה </a:t>
            </a:r>
            <a:r>
              <a:rPr lang="he-IL" err="1">
                <a:cs typeface="Calibri"/>
              </a:rPr>
              <a:t>פריימוורק</a:t>
            </a:r>
            <a:r>
              <a:rPr lang="he-IL">
                <a:cs typeface="Calibri"/>
              </a:rPr>
              <a:t> שבין היתר נועד לזהות פרצופים ולסווג את הרגשות שלהם. </a:t>
            </a:r>
          </a:p>
          <a:p>
            <a:pPr algn="r"/>
            <a:r>
              <a:rPr lang="he-IL">
                <a:cs typeface="Calibri"/>
              </a:rPr>
              <a:t>לספריה יש כמה שלבים עיקריים :</a:t>
            </a:r>
          </a:p>
          <a:p>
            <a:pPr algn="r"/>
            <a:r>
              <a:rPr lang="he-IL">
                <a:cs typeface="Calibri"/>
              </a:rPr>
              <a:t>זיהוי הפנים שבתמונה - יודע לזהות רק פרצוף יחיד ואינו יודע לזהות יורת מפרצוף אחד</a:t>
            </a:r>
          </a:p>
          <a:p>
            <a:pPr algn="r"/>
            <a:r>
              <a:rPr lang="he-IL">
                <a:cs typeface="Calibri"/>
              </a:rPr>
              <a:t>יישור הפנים בתמונה - כלומר אם הפנים נוטות או מסבבות בזוויות כלשהן האלגוריתם קודם מיישר אותם כך שיפנו קדימה ויהיו ללא הטיות</a:t>
            </a:r>
          </a:p>
          <a:p>
            <a:pPr algn="r"/>
            <a:r>
              <a:rPr lang="he-IL">
                <a:cs typeface="Calibri"/>
              </a:rPr>
              <a:t>רפרזנטציה - הצגת הפנים באוסף של וקטורים על מנת לאפשר סיווג נוח</a:t>
            </a:r>
          </a:p>
          <a:p>
            <a:pPr algn="r"/>
            <a:r>
              <a:rPr lang="he-IL">
                <a:cs typeface="Calibri"/>
              </a:rPr>
              <a:t>סיווג - סיווג הרגשות בפועל</a:t>
            </a:r>
            <a:endParaRPr lang="he-IL">
              <a:cs typeface="Arial" panose="020B0604020202020204" pitchFamily="34" charset="0"/>
            </a:endParaRPr>
          </a:p>
          <a:p>
            <a:pPr algn="r"/>
            <a:r>
              <a:rPr lang="he-IL">
                <a:cs typeface="Calibri"/>
              </a:rPr>
              <a:t> </a:t>
            </a:r>
          </a:p>
        </p:txBody>
      </p:sp>
      <p:sp>
        <p:nvSpPr>
          <p:cNvPr id="4" name="Slide Number Placeholder 3"/>
          <p:cNvSpPr>
            <a:spLocks noGrp="1"/>
          </p:cNvSpPr>
          <p:nvPr>
            <p:ph type="sldNum" sz="quarter" idx="5"/>
          </p:nvPr>
        </p:nvSpPr>
        <p:spPr/>
        <p:txBody>
          <a:bodyPr/>
          <a:lstStyle/>
          <a:p>
            <a:fld id="{8AA460AE-4AA7-4967-8EC0-E8F6705A8EFB}" type="slidenum">
              <a:rPr lang="en-GB" smtClean="0"/>
              <a:t>7</a:t>
            </a:fld>
            <a:endParaRPr lang="en-GB"/>
          </a:p>
        </p:txBody>
      </p:sp>
    </p:spTree>
    <p:extLst>
      <p:ext uri="{BB962C8B-B14F-4D97-AF65-F5344CB8AC3E}">
        <p14:creationId xmlns:p14="http://schemas.microsoft.com/office/powerpoint/2010/main" val="958854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a:cs typeface="Calibri"/>
              </a:rPr>
              <a:t>טל</a:t>
            </a:r>
          </a:p>
          <a:p>
            <a:pPr algn="r"/>
            <a:r>
              <a:rPr lang="he-IL">
                <a:cs typeface="Calibri"/>
              </a:rPr>
              <a:t>החלטנו לעבוד בשיטה של קליינט סרוור כך שהמצלמה נמצאת </a:t>
            </a:r>
            <a:r>
              <a:rPr lang="he-IL" err="1">
                <a:cs typeface="Calibri"/>
              </a:rPr>
              <a:t>באיזור</a:t>
            </a:r>
            <a:r>
              <a:rPr lang="he-IL">
                <a:cs typeface="Calibri"/>
              </a:rPr>
              <a:t> הלקוח ומשם נשלחות התמונות של האנשים אותם צריך לסווג.</a:t>
            </a:r>
          </a:p>
          <a:p>
            <a:pPr algn="r"/>
            <a:r>
              <a:rPr lang="he-IL">
                <a:cs typeface="Calibri"/>
              </a:rPr>
              <a:t>הסיווג נעשה אצל השרת, שם יושב האלגוריתם שלנו, והשרת מחזיר ללקוח את מיקום הפרצופים של האנשים הקיימים בתמונה ואת הרגשות של כל אחד מהם.</a:t>
            </a:r>
          </a:p>
          <a:p>
            <a:pPr algn="r"/>
            <a:r>
              <a:rPr lang="he-IL">
                <a:cs typeface="Calibri"/>
              </a:rPr>
              <a:t>והלקוח בסופו של דבר מציג את המידע על המסך.</a:t>
            </a:r>
          </a:p>
        </p:txBody>
      </p:sp>
      <p:sp>
        <p:nvSpPr>
          <p:cNvPr id="4" name="Slide Number Placeholder 3"/>
          <p:cNvSpPr>
            <a:spLocks noGrp="1"/>
          </p:cNvSpPr>
          <p:nvPr>
            <p:ph type="sldNum" sz="quarter" idx="5"/>
          </p:nvPr>
        </p:nvSpPr>
        <p:spPr/>
        <p:txBody>
          <a:bodyPr/>
          <a:lstStyle/>
          <a:p>
            <a:fld id="{8AA460AE-4AA7-4967-8EC0-E8F6705A8EFB}" type="slidenum">
              <a:rPr lang="en-GB" smtClean="0"/>
              <a:t>8</a:t>
            </a:fld>
            <a:endParaRPr lang="en-GB"/>
          </a:p>
        </p:txBody>
      </p:sp>
    </p:spTree>
    <p:extLst>
      <p:ext uri="{BB962C8B-B14F-4D97-AF65-F5344CB8AC3E}">
        <p14:creationId xmlns:p14="http://schemas.microsoft.com/office/powerpoint/2010/main" val="1097523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טל</a:t>
            </a:r>
          </a:p>
          <a:p>
            <a:pPr algn="r"/>
            <a:r>
              <a:rPr lang="en-US" err="1">
                <a:cs typeface="Calibri"/>
              </a:rPr>
              <a:t>וזאת</a:t>
            </a:r>
            <a:r>
              <a:rPr lang="en-US">
                <a:cs typeface="Calibri"/>
              </a:rPr>
              <a:t> </a:t>
            </a:r>
            <a:r>
              <a:rPr lang="en-US" err="1">
                <a:cs typeface="Calibri"/>
              </a:rPr>
              <a:t>סכמה</a:t>
            </a:r>
            <a:r>
              <a:rPr lang="en-US">
                <a:cs typeface="Calibri"/>
              </a:rPr>
              <a:t> </a:t>
            </a:r>
            <a:r>
              <a:rPr lang="en-US" err="1">
                <a:cs typeface="Calibri"/>
              </a:rPr>
              <a:t>קצת</a:t>
            </a:r>
            <a:r>
              <a:rPr lang="en-US">
                <a:cs typeface="Calibri"/>
              </a:rPr>
              <a:t> </a:t>
            </a:r>
            <a:r>
              <a:rPr lang="en-US" err="1">
                <a:cs typeface="Calibri"/>
              </a:rPr>
              <a:t>יורת</a:t>
            </a:r>
            <a:r>
              <a:rPr lang="en-US">
                <a:cs typeface="Calibri"/>
              </a:rPr>
              <a:t> </a:t>
            </a:r>
            <a:r>
              <a:rPr lang="en-US" err="1">
                <a:cs typeface="Calibri"/>
              </a:rPr>
              <a:t>מפורטת</a:t>
            </a:r>
            <a:r>
              <a:rPr lang="en-US">
                <a:cs typeface="Calibri"/>
              </a:rPr>
              <a:t> </a:t>
            </a:r>
            <a:r>
              <a:rPr lang="en-US" err="1">
                <a:cs typeface="Calibri"/>
              </a:rPr>
              <a:t>של</a:t>
            </a:r>
            <a:r>
              <a:rPr lang="en-US">
                <a:cs typeface="Calibri"/>
              </a:rPr>
              <a:t> </a:t>
            </a:r>
            <a:r>
              <a:rPr lang="en-US" err="1">
                <a:cs typeface="Calibri"/>
              </a:rPr>
              <a:t>מה</a:t>
            </a:r>
            <a:r>
              <a:rPr lang="en-US">
                <a:cs typeface="Calibri"/>
              </a:rPr>
              <a:t> </a:t>
            </a:r>
            <a:r>
              <a:rPr lang="en-US" err="1">
                <a:cs typeface="Calibri"/>
              </a:rPr>
              <a:t>קורה</a:t>
            </a:r>
            <a:r>
              <a:rPr lang="en-US">
                <a:cs typeface="Calibri"/>
              </a:rPr>
              <a:t> </a:t>
            </a:r>
            <a:r>
              <a:rPr lang="en-US" err="1">
                <a:cs typeface="Calibri"/>
              </a:rPr>
              <a:t>בשרת</a:t>
            </a:r>
            <a:r>
              <a:rPr lang="en-US">
                <a:cs typeface="Calibri"/>
              </a:rPr>
              <a:t> </a:t>
            </a:r>
            <a:r>
              <a:rPr lang="en-US" err="1">
                <a:cs typeface="Calibri"/>
              </a:rPr>
              <a:t>בזמן</a:t>
            </a:r>
            <a:r>
              <a:rPr lang="en-US">
                <a:cs typeface="Calibri"/>
              </a:rPr>
              <a:t> </a:t>
            </a:r>
            <a:r>
              <a:rPr lang="en-US" err="1">
                <a:cs typeface="Calibri"/>
              </a:rPr>
              <a:t>סיווג</a:t>
            </a:r>
            <a:r>
              <a:rPr lang="en-US">
                <a:cs typeface="Calibri"/>
              </a:rPr>
              <a:t> </a:t>
            </a:r>
            <a:r>
              <a:rPr lang="en-US" err="1">
                <a:cs typeface="Calibri"/>
              </a:rPr>
              <a:t>הפרצופים</a:t>
            </a:r>
            <a:r>
              <a:rPr lang="en-US">
                <a:cs typeface="Calibri"/>
              </a:rPr>
              <a:t>. </a:t>
            </a:r>
          </a:p>
          <a:p>
            <a:pPr algn="r"/>
            <a:r>
              <a:rPr lang="en-US" err="1">
                <a:cs typeface="Calibri"/>
              </a:rPr>
              <a:t>מה</a:t>
            </a:r>
            <a:r>
              <a:rPr lang="en-US">
                <a:cs typeface="Calibri"/>
              </a:rPr>
              <a:t> </a:t>
            </a:r>
            <a:r>
              <a:rPr lang="en-US" err="1">
                <a:cs typeface="Calibri"/>
              </a:rPr>
              <a:t>שרואים</a:t>
            </a:r>
            <a:r>
              <a:rPr lang="en-US">
                <a:cs typeface="Calibri"/>
              </a:rPr>
              <a:t> </a:t>
            </a:r>
            <a:r>
              <a:rPr lang="en-US" err="1">
                <a:cs typeface="Calibri"/>
              </a:rPr>
              <a:t>כאן</a:t>
            </a:r>
            <a:r>
              <a:rPr lang="en-US">
                <a:cs typeface="Calibri"/>
              </a:rPr>
              <a:t> </a:t>
            </a:r>
            <a:r>
              <a:rPr lang="en-US" err="1">
                <a:cs typeface="Calibri"/>
              </a:rPr>
              <a:t>זה</a:t>
            </a:r>
            <a:r>
              <a:rPr lang="en-US">
                <a:cs typeface="Calibri"/>
              </a:rPr>
              <a:t> </a:t>
            </a:r>
            <a:r>
              <a:rPr lang="en-US" err="1">
                <a:cs typeface="Calibri"/>
              </a:rPr>
              <a:t>בעצם</a:t>
            </a:r>
            <a:r>
              <a:rPr lang="en-US">
                <a:cs typeface="Calibri"/>
              </a:rPr>
              <a:t> </a:t>
            </a:r>
            <a:r>
              <a:rPr lang="en-US" err="1">
                <a:cs typeface="Calibri"/>
              </a:rPr>
              <a:t>השילוב</a:t>
            </a:r>
            <a:r>
              <a:rPr lang="en-US">
                <a:cs typeface="Calibri"/>
              </a:rPr>
              <a:t> </a:t>
            </a:r>
            <a:r>
              <a:rPr lang="en-US" err="1">
                <a:cs typeface="Calibri"/>
              </a:rPr>
              <a:t>של</a:t>
            </a:r>
            <a:r>
              <a:rPr lang="en-US">
                <a:cs typeface="Calibri"/>
              </a:rPr>
              <a:t> </a:t>
            </a:r>
            <a:r>
              <a:rPr lang="en-US" err="1">
                <a:cs typeface="Calibri"/>
              </a:rPr>
              <a:t>שתי</a:t>
            </a:r>
            <a:r>
              <a:rPr lang="en-US">
                <a:cs typeface="Calibri"/>
              </a:rPr>
              <a:t> </a:t>
            </a:r>
            <a:r>
              <a:rPr lang="en-US" err="1">
                <a:cs typeface="Calibri"/>
              </a:rPr>
              <a:t>הסיפריות</a:t>
            </a:r>
            <a:r>
              <a:rPr lang="en-US">
                <a:cs typeface="Calibri"/>
              </a:rPr>
              <a:t> </a:t>
            </a:r>
            <a:r>
              <a:rPr lang="en-US" err="1">
                <a:cs typeface="Calibri"/>
              </a:rPr>
              <a:t>שעשינו</a:t>
            </a:r>
            <a:r>
              <a:rPr lang="en-US">
                <a:cs typeface="Calibri"/>
              </a:rPr>
              <a:t>. </a:t>
            </a:r>
            <a:r>
              <a:rPr lang="en-US" err="1">
                <a:cs typeface="Calibri"/>
              </a:rPr>
              <a:t>לקחנו</a:t>
            </a:r>
            <a:r>
              <a:rPr lang="en-US">
                <a:cs typeface="Calibri"/>
              </a:rPr>
              <a:t> </a:t>
            </a:r>
            <a:r>
              <a:rPr lang="en-US" err="1">
                <a:cs typeface="Calibri"/>
              </a:rPr>
              <a:t>את</a:t>
            </a:r>
            <a:r>
              <a:rPr lang="en-US">
                <a:cs typeface="Calibri"/>
              </a:rPr>
              <a:t> </a:t>
            </a:r>
            <a:r>
              <a:rPr lang="en-US" err="1">
                <a:cs typeface="Calibri"/>
              </a:rPr>
              <a:t>שתי</a:t>
            </a:r>
            <a:r>
              <a:rPr lang="en-US">
                <a:cs typeface="Calibri"/>
              </a:rPr>
              <a:t> </a:t>
            </a:r>
            <a:r>
              <a:rPr lang="en-US" err="1">
                <a:cs typeface="Calibri"/>
              </a:rPr>
              <a:t>הספריות</a:t>
            </a:r>
            <a:r>
              <a:rPr lang="en-US">
                <a:cs typeface="Calibri"/>
              </a:rPr>
              <a:t> </a:t>
            </a:r>
            <a:r>
              <a:rPr lang="en-US" err="1">
                <a:cs typeface="Calibri"/>
              </a:rPr>
              <a:t>ובעצם</a:t>
            </a:r>
            <a:r>
              <a:rPr lang="en-US">
                <a:cs typeface="Calibri"/>
              </a:rPr>
              <a:t> </a:t>
            </a:r>
            <a:r>
              <a:rPr lang="en-US" err="1">
                <a:cs typeface="Calibri"/>
              </a:rPr>
              <a:t>הפכנו</a:t>
            </a:r>
            <a:r>
              <a:rPr lang="en-US">
                <a:cs typeface="Calibri"/>
              </a:rPr>
              <a:t> </a:t>
            </a:r>
            <a:r>
              <a:rPr lang="en-US" err="1">
                <a:cs typeface="Calibri"/>
              </a:rPr>
              <a:t>אותם</a:t>
            </a:r>
            <a:r>
              <a:rPr lang="en-US">
                <a:cs typeface="Calibri"/>
              </a:rPr>
              <a:t> </a:t>
            </a:r>
            <a:r>
              <a:rPr lang="en-US" err="1">
                <a:cs typeface="Calibri"/>
              </a:rPr>
              <a:t>להיות</a:t>
            </a:r>
            <a:r>
              <a:rPr lang="en-US">
                <a:cs typeface="Calibri"/>
              </a:rPr>
              <a:t> </a:t>
            </a:r>
            <a:r>
              <a:rPr lang="en-US" err="1">
                <a:cs typeface="Calibri"/>
              </a:rPr>
              <a:t>אלגוריתם</a:t>
            </a:r>
            <a:r>
              <a:rPr lang="en-US">
                <a:cs typeface="Calibri"/>
              </a:rPr>
              <a:t> </a:t>
            </a:r>
            <a:r>
              <a:rPr lang="en-US" err="1">
                <a:cs typeface="Calibri"/>
              </a:rPr>
              <a:t>אחד</a:t>
            </a:r>
            <a:r>
              <a:rPr lang="en-US">
                <a:cs typeface="Calibri"/>
              </a:rPr>
              <a:t> </a:t>
            </a:r>
            <a:r>
              <a:rPr lang="en-US" err="1">
                <a:cs typeface="Calibri"/>
              </a:rPr>
              <a:t>ולא</a:t>
            </a:r>
            <a:r>
              <a:rPr lang="en-US">
                <a:cs typeface="Calibri"/>
              </a:rPr>
              <a:t> </a:t>
            </a:r>
            <a:r>
              <a:rPr lang="en-US" err="1">
                <a:cs typeface="Calibri"/>
              </a:rPr>
              <a:t>שתי</a:t>
            </a:r>
            <a:r>
              <a:rPr lang="en-US">
                <a:cs typeface="Calibri"/>
              </a:rPr>
              <a:t> </a:t>
            </a:r>
            <a:r>
              <a:rPr lang="en-US" err="1">
                <a:cs typeface="Calibri"/>
              </a:rPr>
              <a:t>ספריות</a:t>
            </a:r>
            <a:r>
              <a:rPr lang="en-US">
                <a:cs typeface="Calibri"/>
              </a:rPr>
              <a:t> </a:t>
            </a:r>
            <a:r>
              <a:rPr lang="en-US" err="1">
                <a:cs typeface="Calibri"/>
              </a:rPr>
              <a:t>שעובדות</a:t>
            </a:r>
            <a:r>
              <a:rPr lang="en-US">
                <a:cs typeface="Calibri"/>
              </a:rPr>
              <a:t> </a:t>
            </a:r>
            <a:r>
              <a:rPr lang="en-US" err="1">
                <a:cs typeface="Calibri"/>
              </a:rPr>
              <a:t>באופן</a:t>
            </a:r>
            <a:r>
              <a:rPr lang="en-US">
                <a:cs typeface="Calibri"/>
              </a:rPr>
              <a:t> </a:t>
            </a:r>
            <a:r>
              <a:rPr lang="en-US" err="1">
                <a:cs typeface="Calibri"/>
              </a:rPr>
              <a:t>סידרתי</a:t>
            </a:r>
            <a:r>
              <a:rPr lang="en-US">
                <a:cs typeface="Calibri"/>
              </a:rPr>
              <a:t> </a:t>
            </a:r>
            <a:r>
              <a:rPr lang="en-US" err="1">
                <a:cs typeface="Calibri"/>
              </a:rPr>
              <a:t>כמו</a:t>
            </a:r>
            <a:r>
              <a:rPr lang="en-US">
                <a:cs typeface="Calibri"/>
              </a:rPr>
              <a:t> </a:t>
            </a:r>
            <a:r>
              <a:rPr lang="en-US" err="1">
                <a:cs typeface="Calibri"/>
              </a:rPr>
              <a:t>במצגת</a:t>
            </a:r>
            <a:r>
              <a:rPr lang="en-US">
                <a:cs typeface="Calibri"/>
              </a:rPr>
              <a:t> </a:t>
            </a:r>
            <a:r>
              <a:rPr lang="en-US" err="1">
                <a:cs typeface="Calibri"/>
              </a:rPr>
              <a:t>אמצע</a:t>
            </a:r>
            <a:r>
              <a:rPr lang="en-US">
                <a:cs typeface="Calibri"/>
              </a:rPr>
              <a:t> </a:t>
            </a:r>
            <a:r>
              <a:rPr lang="en-US" err="1">
                <a:cs typeface="Calibri"/>
              </a:rPr>
              <a:t>של</a:t>
            </a:r>
            <a:r>
              <a:rPr lang="en-US">
                <a:cs typeface="Calibri"/>
              </a:rPr>
              <a:t> </a:t>
            </a:r>
            <a:r>
              <a:rPr lang="en-US" err="1">
                <a:cs typeface="Calibri"/>
              </a:rPr>
              <a:t>הפרויקט</a:t>
            </a:r>
            <a:r>
              <a:rPr lang="en-US">
                <a:cs typeface="Calibri"/>
              </a:rPr>
              <a:t>.</a:t>
            </a:r>
          </a:p>
          <a:p>
            <a:pPr algn="r"/>
            <a:r>
              <a:rPr lang="en-US" err="1">
                <a:cs typeface="Calibri"/>
              </a:rPr>
              <a:t>מה</a:t>
            </a:r>
            <a:r>
              <a:rPr lang="en-US">
                <a:cs typeface="Calibri"/>
              </a:rPr>
              <a:t> </a:t>
            </a:r>
            <a:r>
              <a:rPr lang="en-US" err="1">
                <a:cs typeface="Calibri"/>
              </a:rPr>
              <a:t>שעשינו</a:t>
            </a:r>
            <a:r>
              <a:rPr lang="en-US">
                <a:cs typeface="Calibri"/>
              </a:rPr>
              <a:t> </a:t>
            </a:r>
            <a:r>
              <a:rPr lang="en-US" err="1">
                <a:cs typeface="Calibri"/>
              </a:rPr>
              <a:t>זה</a:t>
            </a:r>
            <a:r>
              <a:rPr lang="en-US">
                <a:cs typeface="Calibri"/>
              </a:rPr>
              <a:t> </a:t>
            </a:r>
            <a:r>
              <a:rPr lang="en-US" err="1">
                <a:cs typeface="Calibri"/>
              </a:rPr>
              <a:t>שהכנסנו</a:t>
            </a:r>
            <a:r>
              <a:rPr lang="en-US">
                <a:cs typeface="Calibri"/>
              </a:rPr>
              <a:t> </a:t>
            </a:r>
            <a:r>
              <a:rPr lang="en-US" err="1">
                <a:cs typeface="Calibri"/>
              </a:rPr>
              <a:t>את</a:t>
            </a:r>
            <a:r>
              <a:rPr lang="en-US">
                <a:cs typeface="Calibri"/>
              </a:rPr>
              <a:t> </a:t>
            </a:r>
            <a:r>
              <a:rPr lang="en-US" err="1">
                <a:cs typeface="Calibri"/>
              </a:rPr>
              <a:t>השלב</a:t>
            </a:r>
            <a:r>
              <a:rPr lang="en-US">
                <a:cs typeface="Calibri"/>
              </a:rPr>
              <a:t> </a:t>
            </a:r>
            <a:r>
              <a:rPr lang="en-US" err="1">
                <a:cs typeface="Calibri"/>
              </a:rPr>
              <a:t>של</a:t>
            </a:r>
            <a:r>
              <a:rPr lang="en-US">
                <a:cs typeface="Calibri"/>
              </a:rPr>
              <a:t> </a:t>
            </a:r>
            <a:r>
              <a:rPr lang="en-US" err="1">
                <a:cs typeface="Calibri"/>
              </a:rPr>
              <a:t>זיהוי</a:t>
            </a:r>
            <a:r>
              <a:rPr lang="en-US">
                <a:cs typeface="Calibri"/>
              </a:rPr>
              <a:t> </a:t>
            </a:r>
            <a:r>
              <a:rPr lang="en-US" err="1">
                <a:cs typeface="Calibri"/>
              </a:rPr>
              <a:t>הפנים</a:t>
            </a:r>
            <a:r>
              <a:rPr lang="en-US">
                <a:cs typeface="Calibri"/>
              </a:rPr>
              <a:t> </a:t>
            </a:r>
            <a:r>
              <a:rPr lang="en-US" err="1">
                <a:cs typeface="Calibri"/>
              </a:rPr>
              <a:t>לתוך</a:t>
            </a:r>
            <a:r>
              <a:rPr lang="en-US">
                <a:cs typeface="Calibri"/>
              </a:rPr>
              <a:t> </a:t>
            </a:r>
            <a:r>
              <a:rPr lang="en-US" err="1">
                <a:cs typeface="Calibri"/>
              </a:rPr>
              <a:t>האלגוריתם</a:t>
            </a:r>
            <a:r>
              <a:rPr lang="en-US">
                <a:cs typeface="Calibri"/>
              </a:rPr>
              <a:t> </a:t>
            </a:r>
            <a:r>
              <a:rPr lang="en-US" err="1">
                <a:cs typeface="Calibri"/>
              </a:rPr>
              <a:t>של</a:t>
            </a:r>
            <a:r>
              <a:rPr lang="en-US">
                <a:cs typeface="Calibri"/>
              </a:rPr>
              <a:t> </a:t>
            </a:r>
            <a:r>
              <a:rPr lang="en-US" err="1">
                <a:cs typeface="Calibri"/>
              </a:rPr>
              <a:t>דיפ</a:t>
            </a:r>
            <a:r>
              <a:rPr lang="en-US">
                <a:cs typeface="Calibri"/>
              </a:rPr>
              <a:t> </a:t>
            </a:r>
            <a:r>
              <a:rPr lang="en-US" err="1">
                <a:cs typeface="Calibri"/>
              </a:rPr>
              <a:t>פייס</a:t>
            </a:r>
            <a:r>
              <a:rPr lang="en-US">
                <a:cs typeface="Calibri"/>
              </a:rPr>
              <a:t> </a:t>
            </a:r>
            <a:r>
              <a:rPr lang="en-US" err="1">
                <a:cs typeface="Calibri"/>
              </a:rPr>
              <a:t>כך</a:t>
            </a:r>
            <a:r>
              <a:rPr lang="en-US">
                <a:cs typeface="Calibri"/>
              </a:rPr>
              <a:t> </a:t>
            </a:r>
            <a:r>
              <a:rPr lang="en-US" err="1">
                <a:cs typeface="Calibri"/>
              </a:rPr>
              <a:t>שיתמוך</a:t>
            </a:r>
            <a:r>
              <a:rPr lang="en-US">
                <a:cs typeface="Calibri"/>
              </a:rPr>
              <a:t> </a:t>
            </a:r>
            <a:r>
              <a:rPr lang="en-US" err="1">
                <a:cs typeface="Calibri"/>
              </a:rPr>
              <a:t>בזיהוי</a:t>
            </a:r>
            <a:r>
              <a:rPr lang="en-US">
                <a:cs typeface="Calibri"/>
              </a:rPr>
              <a:t> </a:t>
            </a:r>
            <a:r>
              <a:rPr lang="en-US" err="1">
                <a:cs typeface="Calibri"/>
              </a:rPr>
              <a:t>של</a:t>
            </a:r>
            <a:r>
              <a:rPr lang="en-US">
                <a:cs typeface="Calibri"/>
              </a:rPr>
              <a:t> </a:t>
            </a:r>
            <a:r>
              <a:rPr lang="en-US" err="1">
                <a:cs typeface="Calibri"/>
              </a:rPr>
              <a:t>כמה</a:t>
            </a:r>
            <a:r>
              <a:rPr lang="en-US">
                <a:cs typeface="Calibri"/>
              </a:rPr>
              <a:t> </a:t>
            </a:r>
            <a:r>
              <a:rPr lang="en-US" err="1">
                <a:cs typeface="Calibri"/>
              </a:rPr>
              <a:t>פרצופים</a:t>
            </a:r>
            <a:r>
              <a:rPr lang="en-US">
                <a:cs typeface="Calibri"/>
              </a:rPr>
              <a:t> </a:t>
            </a:r>
            <a:r>
              <a:rPr lang="en-US" err="1">
                <a:cs typeface="Calibri"/>
              </a:rPr>
              <a:t>במקביל</a:t>
            </a:r>
            <a:r>
              <a:rPr lang="en-US">
                <a:cs typeface="Calibri"/>
              </a:rPr>
              <a:t> </a:t>
            </a:r>
            <a:r>
              <a:rPr lang="en-US" err="1">
                <a:cs typeface="Calibri"/>
              </a:rPr>
              <a:t>ולא</a:t>
            </a:r>
            <a:r>
              <a:rPr lang="en-US">
                <a:cs typeface="Calibri"/>
              </a:rPr>
              <a:t> </a:t>
            </a:r>
            <a:r>
              <a:rPr lang="en-US" err="1">
                <a:cs typeface="Calibri"/>
              </a:rPr>
              <a:t>רק</a:t>
            </a:r>
            <a:r>
              <a:rPr lang="en-US">
                <a:cs typeface="Calibri"/>
              </a:rPr>
              <a:t> </a:t>
            </a:r>
            <a:r>
              <a:rPr lang="en-US" err="1">
                <a:cs typeface="Calibri"/>
              </a:rPr>
              <a:t>אחד</a:t>
            </a:r>
            <a:r>
              <a:rPr lang="en-US">
                <a:cs typeface="Calibri"/>
              </a:rPr>
              <a:t>. </a:t>
            </a:r>
            <a:r>
              <a:rPr lang="en-US" err="1">
                <a:cs typeface="Calibri"/>
              </a:rPr>
              <a:t>מה</a:t>
            </a:r>
            <a:r>
              <a:rPr lang="en-US">
                <a:cs typeface="Calibri"/>
              </a:rPr>
              <a:t> </a:t>
            </a:r>
            <a:r>
              <a:rPr lang="en-US" err="1">
                <a:cs typeface="Calibri"/>
              </a:rPr>
              <a:t>ששיפר</a:t>
            </a:r>
            <a:r>
              <a:rPr lang="en-US">
                <a:cs typeface="Calibri"/>
              </a:rPr>
              <a:t> </a:t>
            </a:r>
            <a:r>
              <a:rPr lang="en-US" err="1">
                <a:cs typeface="Calibri"/>
              </a:rPr>
              <a:t>את</a:t>
            </a:r>
            <a:r>
              <a:rPr lang="en-US">
                <a:cs typeface="Calibri"/>
              </a:rPr>
              <a:t> </a:t>
            </a:r>
            <a:r>
              <a:rPr lang="en-US" err="1">
                <a:cs typeface="Calibri"/>
              </a:rPr>
              <a:t>הזמן</a:t>
            </a:r>
            <a:r>
              <a:rPr lang="en-US">
                <a:cs typeface="Calibri"/>
              </a:rPr>
              <a:t> </a:t>
            </a:r>
            <a:r>
              <a:rPr lang="en-US" err="1">
                <a:cs typeface="Calibri"/>
              </a:rPr>
              <a:t>של</a:t>
            </a:r>
            <a:r>
              <a:rPr lang="en-US">
                <a:cs typeface="Calibri"/>
              </a:rPr>
              <a:t> </a:t>
            </a:r>
            <a:r>
              <a:rPr lang="en-US" err="1">
                <a:cs typeface="Calibri"/>
              </a:rPr>
              <a:t>הביצוע</a:t>
            </a:r>
            <a:r>
              <a:rPr lang="en-US">
                <a:cs typeface="Calibri"/>
              </a:rPr>
              <a:t>. </a:t>
            </a:r>
          </a:p>
          <a:p>
            <a:pPr algn="r"/>
            <a:r>
              <a:rPr lang="en-US" err="1">
                <a:cs typeface="Calibri"/>
              </a:rPr>
              <a:t>ענת</a:t>
            </a:r>
            <a:r>
              <a:rPr lang="en-US">
                <a:cs typeface="Calibri"/>
              </a:rPr>
              <a:t> </a:t>
            </a:r>
            <a:r>
              <a:rPr lang="en-US" err="1">
                <a:cs typeface="Calibri"/>
              </a:rPr>
              <a:t>תפרט</a:t>
            </a:r>
            <a:r>
              <a:rPr lang="en-US">
                <a:cs typeface="Calibri"/>
              </a:rPr>
              <a:t> </a:t>
            </a:r>
            <a:r>
              <a:rPr lang="en-US" err="1">
                <a:cs typeface="Calibri"/>
              </a:rPr>
              <a:t>את</a:t>
            </a:r>
            <a:r>
              <a:rPr lang="en-US">
                <a:cs typeface="Calibri"/>
              </a:rPr>
              <a:t> </a:t>
            </a:r>
            <a:r>
              <a:rPr lang="en-US" err="1">
                <a:cs typeface="Calibri"/>
              </a:rPr>
              <a:t>השילוב</a:t>
            </a:r>
            <a:r>
              <a:rPr lang="en-US">
                <a:cs typeface="Calibri"/>
              </a:rPr>
              <a:t> </a:t>
            </a:r>
            <a:r>
              <a:rPr lang="en-US" err="1">
                <a:cs typeface="Calibri"/>
              </a:rPr>
              <a:t>הזה</a:t>
            </a:r>
            <a:r>
              <a:rPr lang="en-US">
                <a:cs typeface="Calibri"/>
              </a:rPr>
              <a:t> </a:t>
            </a:r>
            <a:r>
              <a:rPr lang="en-US" err="1">
                <a:cs typeface="Calibri"/>
              </a:rPr>
              <a:t>בצורה</a:t>
            </a:r>
            <a:r>
              <a:rPr lang="en-US">
                <a:cs typeface="Calibri"/>
              </a:rPr>
              <a:t> </a:t>
            </a:r>
            <a:r>
              <a:rPr lang="en-US" err="1">
                <a:cs typeface="Calibri"/>
              </a:rPr>
              <a:t>מפורט</a:t>
            </a:r>
            <a:r>
              <a:rPr lang="en-US">
                <a:cs typeface="Calibri"/>
              </a:rPr>
              <a:t> </a:t>
            </a:r>
            <a:r>
              <a:rPr lang="en-US" err="1">
                <a:cs typeface="Calibri"/>
              </a:rPr>
              <a:t>יותר</a:t>
            </a:r>
            <a:r>
              <a:rPr lang="en-US">
                <a:cs typeface="Calibri"/>
              </a:rPr>
              <a:t> עכשיו.</a:t>
            </a:r>
          </a:p>
        </p:txBody>
      </p:sp>
      <p:sp>
        <p:nvSpPr>
          <p:cNvPr id="4" name="Slide Number Placeholder 3"/>
          <p:cNvSpPr>
            <a:spLocks noGrp="1"/>
          </p:cNvSpPr>
          <p:nvPr>
            <p:ph type="sldNum" sz="quarter" idx="5"/>
          </p:nvPr>
        </p:nvSpPr>
        <p:spPr/>
        <p:txBody>
          <a:bodyPr/>
          <a:lstStyle/>
          <a:p>
            <a:fld id="{8AA460AE-4AA7-4967-8EC0-E8F6705A8EFB}" type="slidenum">
              <a:rPr lang="en-GB" smtClean="0"/>
              <a:t>9</a:t>
            </a:fld>
            <a:endParaRPr lang="en-GB"/>
          </a:p>
        </p:txBody>
      </p:sp>
    </p:spTree>
    <p:extLst>
      <p:ext uri="{BB962C8B-B14F-4D97-AF65-F5344CB8AC3E}">
        <p14:creationId xmlns:p14="http://schemas.microsoft.com/office/powerpoint/2010/main" val="3136911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a:t>ענת</a:t>
            </a:r>
          </a:p>
          <a:p>
            <a:pPr algn="r" rtl="1"/>
            <a:r>
              <a:rPr lang="he-IL"/>
              <a:t>האלגוריתם:</a:t>
            </a:r>
          </a:p>
          <a:p>
            <a:pPr algn="r" rtl="1"/>
            <a:r>
              <a:rPr lang="he-IL"/>
              <a:t>ראשית, בצד הלקוח מצלמת הרשת תצלם תמונה ותעביר אותה לשרת</a:t>
            </a:r>
          </a:p>
          <a:p>
            <a:pPr algn="r" rtl="1"/>
            <a:r>
              <a:rPr lang="he-IL"/>
              <a:t>שם, השרת יפעיל את אלגוריתם זיהוי הרגשות:</a:t>
            </a:r>
          </a:p>
          <a:p>
            <a:pPr algn="r" rtl="1"/>
            <a:r>
              <a:rPr lang="he-IL"/>
              <a:t>יתבצע </a:t>
            </a:r>
            <a:r>
              <a:rPr lang="en-US" err="1"/>
              <a:t>preproccesing</a:t>
            </a:r>
            <a:r>
              <a:rPr lang="he-IL"/>
              <a:t> על התמונה כולה ע"מ להכין אותה לשלב זיהוי הפנים:</a:t>
            </a:r>
          </a:p>
          <a:p>
            <a:pPr algn="r" rtl="1"/>
            <a:r>
              <a:rPr lang="he-IL"/>
              <a:t>בזיהוי הפנים – נשתמש ביולו ונמצא את כל הפנים בתמונה ונחזיר אותם לאלגוריתם הדיפ פייס</a:t>
            </a:r>
          </a:p>
          <a:p>
            <a:pPr algn="r" rtl="1"/>
            <a:r>
              <a:rPr lang="he-IL"/>
              <a:t>נשתמש בפונקצייות של אלגוריתם הדיפ פייס לזיהוי רגשות ונריץ אותם על כל אחד מהפרצופים</a:t>
            </a:r>
          </a:p>
          <a:p>
            <a:pPr algn="r" rtl="1"/>
            <a:r>
              <a:rPr lang="he-IL"/>
              <a:t>נחזיר את רשימת הרגשות בשילוב עם מיקומי הפנים שמצאנו ונשלח אותם לצד הלקוח</a:t>
            </a:r>
            <a:endParaRPr lang="en-GB"/>
          </a:p>
        </p:txBody>
      </p:sp>
      <p:sp>
        <p:nvSpPr>
          <p:cNvPr id="4" name="Slide Number Placeholder 3"/>
          <p:cNvSpPr>
            <a:spLocks noGrp="1"/>
          </p:cNvSpPr>
          <p:nvPr>
            <p:ph type="sldNum" sz="quarter" idx="5"/>
          </p:nvPr>
        </p:nvSpPr>
        <p:spPr/>
        <p:txBody>
          <a:bodyPr/>
          <a:lstStyle/>
          <a:p>
            <a:fld id="{8AA460AE-4AA7-4967-8EC0-E8F6705A8EFB}" type="slidenum">
              <a:rPr lang="en-GB" smtClean="0"/>
              <a:t>10</a:t>
            </a:fld>
            <a:endParaRPr lang="en-GB"/>
          </a:p>
        </p:txBody>
      </p:sp>
    </p:spTree>
    <p:extLst>
      <p:ext uri="{BB962C8B-B14F-4D97-AF65-F5344CB8AC3E}">
        <p14:creationId xmlns:p14="http://schemas.microsoft.com/office/powerpoint/2010/main" val="905346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8D1915-CB1C-4E2E-84B2-C971FFF88DEF}" type="datetimeFigureOut">
              <a:rPr lang="LID4096" smtClean="0"/>
              <a:t>04/18/2022</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71B64A5B-3CF5-4CFA-8DFE-960F1CBE17DD}" type="slidenum">
              <a:rPr lang="LID4096" smtClean="0"/>
              <a:t>‹#›</a:t>
            </a:fld>
            <a:endParaRPr lang="LID4096"/>
          </a:p>
        </p:txBody>
      </p:sp>
    </p:spTree>
    <p:extLst>
      <p:ext uri="{BB962C8B-B14F-4D97-AF65-F5344CB8AC3E}">
        <p14:creationId xmlns:p14="http://schemas.microsoft.com/office/powerpoint/2010/main" val="3478702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052D53-43C8-420D-BDFB-A0F4C70A8FA8}" type="datetimeFigureOut">
              <a:rPr lang="en-GB" smtClean="0"/>
              <a:t>18/04/2022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2704F-14B4-4668-B90B-BAF3F28EB085}" type="slidenum">
              <a:rPr lang="en-GB" smtClean="0"/>
              <a:t>‹#›</a:t>
            </a:fld>
            <a:endParaRPr lang="en-GB"/>
          </a:p>
        </p:txBody>
      </p:sp>
    </p:spTree>
    <p:extLst>
      <p:ext uri="{BB962C8B-B14F-4D97-AF65-F5344CB8AC3E}">
        <p14:creationId xmlns:p14="http://schemas.microsoft.com/office/powerpoint/2010/main" val="2083221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052D53-43C8-420D-BDFB-A0F4C70A8FA8}" type="datetimeFigureOut">
              <a:rPr lang="en-GB" smtClean="0"/>
              <a:t>18/04/2022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2704F-14B4-4668-B90B-BAF3F28EB085}"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473167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052D53-43C8-420D-BDFB-A0F4C70A8FA8}" type="datetimeFigureOut">
              <a:rPr lang="en-GB" smtClean="0"/>
              <a:t>18/04/2022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2704F-14B4-4668-B90B-BAF3F28EB085}" type="slidenum">
              <a:rPr lang="en-GB" smtClean="0"/>
              <a:t>‹#›</a:t>
            </a:fld>
            <a:endParaRPr lang="en-GB"/>
          </a:p>
        </p:txBody>
      </p:sp>
    </p:spTree>
    <p:extLst>
      <p:ext uri="{BB962C8B-B14F-4D97-AF65-F5344CB8AC3E}">
        <p14:creationId xmlns:p14="http://schemas.microsoft.com/office/powerpoint/2010/main" val="550569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052D53-43C8-420D-BDFB-A0F4C70A8FA8}" type="datetimeFigureOut">
              <a:rPr lang="en-GB" smtClean="0"/>
              <a:t>18/04/2022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2704F-14B4-4668-B90B-BAF3F28EB085}"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4018731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052D53-43C8-420D-BDFB-A0F4C70A8FA8}" type="datetimeFigureOut">
              <a:rPr lang="en-GB" smtClean="0"/>
              <a:t>18/04/2022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2704F-14B4-4668-B90B-BAF3F28EB085}" type="slidenum">
              <a:rPr lang="en-GB" smtClean="0"/>
              <a:t>‹#›</a:t>
            </a:fld>
            <a:endParaRPr lang="en-GB"/>
          </a:p>
        </p:txBody>
      </p:sp>
    </p:spTree>
    <p:extLst>
      <p:ext uri="{BB962C8B-B14F-4D97-AF65-F5344CB8AC3E}">
        <p14:creationId xmlns:p14="http://schemas.microsoft.com/office/powerpoint/2010/main" val="2979033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052D53-43C8-420D-BDFB-A0F4C70A8FA8}" type="datetimeFigureOut">
              <a:rPr lang="en-GB" smtClean="0"/>
              <a:t>18/04/2022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2704F-14B4-4668-B90B-BAF3F28EB085}" type="slidenum">
              <a:rPr lang="en-GB" smtClean="0"/>
              <a:t>‹#›</a:t>
            </a:fld>
            <a:endParaRPr lang="en-GB"/>
          </a:p>
        </p:txBody>
      </p:sp>
    </p:spTree>
    <p:extLst>
      <p:ext uri="{BB962C8B-B14F-4D97-AF65-F5344CB8AC3E}">
        <p14:creationId xmlns:p14="http://schemas.microsoft.com/office/powerpoint/2010/main" val="3239744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052D53-43C8-420D-BDFB-A0F4C70A8FA8}" type="datetimeFigureOut">
              <a:rPr lang="en-GB" smtClean="0"/>
              <a:t>18/04/2022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2704F-14B4-4668-B90B-BAF3F28EB085}" type="slidenum">
              <a:rPr lang="en-GB" smtClean="0"/>
              <a:t>‹#›</a:t>
            </a:fld>
            <a:endParaRPr lang="en-GB"/>
          </a:p>
        </p:txBody>
      </p:sp>
    </p:spTree>
    <p:extLst>
      <p:ext uri="{BB962C8B-B14F-4D97-AF65-F5344CB8AC3E}">
        <p14:creationId xmlns:p14="http://schemas.microsoft.com/office/powerpoint/2010/main" val="1982049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052D53-43C8-420D-BDFB-A0F4C70A8FA8}" type="datetimeFigureOut">
              <a:rPr lang="en-GB" smtClean="0"/>
              <a:t>18/04/2022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2704F-14B4-4668-B90B-BAF3F28EB085}" type="slidenum">
              <a:rPr lang="en-GB" smtClean="0"/>
              <a:t>‹#›</a:t>
            </a:fld>
            <a:endParaRPr lang="en-GB"/>
          </a:p>
        </p:txBody>
      </p:sp>
    </p:spTree>
    <p:extLst>
      <p:ext uri="{BB962C8B-B14F-4D97-AF65-F5344CB8AC3E}">
        <p14:creationId xmlns:p14="http://schemas.microsoft.com/office/powerpoint/2010/main" val="153491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8D1915-CB1C-4E2E-84B2-C971FFF88DEF}" type="datetimeFigureOut">
              <a:rPr lang="LID4096" smtClean="0"/>
              <a:t>04/18/2022</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71B64A5B-3CF5-4CFA-8DFE-960F1CBE17DD}" type="slidenum">
              <a:rPr lang="LID4096" smtClean="0"/>
              <a:t>‹#›</a:t>
            </a:fld>
            <a:endParaRPr lang="LID4096"/>
          </a:p>
        </p:txBody>
      </p:sp>
    </p:spTree>
    <p:extLst>
      <p:ext uri="{BB962C8B-B14F-4D97-AF65-F5344CB8AC3E}">
        <p14:creationId xmlns:p14="http://schemas.microsoft.com/office/powerpoint/2010/main" val="432451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052D53-43C8-420D-BDFB-A0F4C70A8FA8}" type="datetimeFigureOut">
              <a:rPr lang="en-GB" smtClean="0"/>
              <a:t>18/04/2022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C2704F-14B4-4668-B90B-BAF3F28EB085}" type="slidenum">
              <a:rPr lang="en-GB" smtClean="0"/>
              <a:t>‹#›</a:t>
            </a:fld>
            <a:endParaRPr lang="en-GB"/>
          </a:p>
        </p:txBody>
      </p:sp>
    </p:spTree>
    <p:extLst>
      <p:ext uri="{BB962C8B-B14F-4D97-AF65-F5344CB8AC3E}">
        <p14:creationId xmlns:p14="http://schemas.microsoft.com/office/powerpoint/2010/main" val="321788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052D53-43C8-420D-BDFB-A0F4C70A8FA8}" type="datetimeFigureOut">
              <a:rPr lang="en-GB" smtClean="0"/>
              <a:t>18/04/2022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C2704F-14B4-4668-B90B-BAF3F28EB085}" type="slidenum">
              <a:rPr lang="en-GB" smtClean="0"/>
              <a:t>‹#›</a:t>
            </a:fld>
            <a:endParaRPr lang="en-GB"/>
          </a:p>
        </p:txBody>
      </p:sp>
    </p:spTree>
    <p:extLst>
      <p:ext uri="{BB962C8B-B14F-4D97-AF65-F5344CB8AC3E}">
        <p14:creationId xmlns:p14="http://schemas.microsoft.com/office/powerpoint/2010/main" val="22675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498D1915-CB1C-4E2E-84B2-C971FFF88DEF}" type="datetimeFigureOut">
              <a:rPr lang="LID4096" smtClean="0"/>
              <a:t>04/18/2022</a:t>
            </a:fld>
            <a:endParaRPr lang="LID4096"/>
          </a:p>
        </p:txBody>
      </p:sp>
      <p:sp>
        <p:nvSpPr>
          <p:cNvPr id="4" name="Footer Placeholder 3"/>
          <p:cNvSpPr>
            <a:spLocks noGrp="1"/>
          </p:cNvSpPr>
          <p:nvPr>
            <p:ph type="ftr" sz="quarter" idx="11"/>
          </p:nvPr>
        </p:nvSpPr>
        <p:spPr/>
        <p:txBody>
          <a:bodyPr/>
          <a:lstStyle/>
          <a:p>
            <a:endParaRPr lang="LID4096"/>
          </a:p>
        </p:txBody>
      </p:sp>
      <p:sp>
        <p:nvSpPr>
          <p:cNvPr id="5" name="Slide Number Placeholder 4"/>
          <p:cNvSpPr>
            <a:spLocks noGrp="1"/>
          </p:cNvSpPr>
          <p:nvPr>
            <p:ph type="sldNum" sz="quarter" idx="12"/>
          </p:nvPr>
        </p:nvSpPr>
        <p:spPr/>
        <p:txBody>
          <a:bodyPr/>
          <a:lstStyle/>
          <a:p>
            <a:fld id="{71B64A5B-3CF5-4CFA-8DFE-960F1CBE17DD}" type="slidenum">
              <a:rPr lang="LID4096" smtClean="0"/>
              <a:t>‹#›</a:t>
            </a:fld>
            <a:endParaRPr lang="LID4096"/>
          </a:p>
        </p:txBody>
      </p:sp>
    </p:spTree>
    <p:extLst>
      <p:ext uri="{BB962C8B-B14F-4D97-AF65-F5344CB8AC3E}">
        <p14:creationId xmlns:p14="http://schemas.microsoft.com/office/powerpoint/2010/main" val="3506210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D1915-CB1C-4E2E-84B2-C971FFF88DEF}" type="datetimeFigureOut">
              <a:rPr lang="LID4096" smtClean="0"/>
              <a:t>04/18/2022</a:t>
            </a:fld>
            <a:endParaRPr lang="LID4096"/>
          </a:p>
        </p:txBody>
      </p:sp>
      <p:sp>
        <p:nvSpPr>
          <p:cNvPr id="3" name="Footer Placeholder 2"/>
          <p:cNvSpPr>
            <a:spLocks noGrp="1"/>
          </p:cNvSpPr>
          <p:nvPr>
            <p:ph type="ftr" sz="quarter" idx="11"/>
          </p:nvPr>
        </p:nvSpPr>
        <p:spPr/>
        <p:txBody>
          <a:bodyPr/>
          <a:lstStyle/>
          <a:p>
            <a:endParaRPr lang="LID4096"/>
          </a:p>
        </p:txBody>
      </p:sp>
      <p:sp>
        <p:nvSpPr>
          <p:cNvPr id="4" name="Slide Number Placeholder 3"/>
          <p:cNvSpPr>
            <a:spLocks noGrp="1"/>
          </p:cNvSpPr>
          <p:nvPr>
            <p:ph type="sldNum" sz="quarter" idx="12"/>
          </p:nvPr>
        </p:nvSpPr>
        <p:spPr/>
        <p:txBody>
          <a:bodyPr/>
          <a:lstStyle/>
          <a:p>
            <a:fld id="{71B64A5B-3CF5-4CFA-8DFE-960F1CBE17DD}" type="slidenum">
              <a:rPr lang="LID4096" smtClean="0"/>
              <a:t>‹#›</a:t>
            </a:fld>
            <a:endParaRPr lang="LID4096"/>
          </a:p>
        </p:txBody>
      </p:sp>
    </p:spTree>
    <p:extLst>
      <p:ext uri="{BB962C8B-B14F-4D97-AF65-F5344CB8AC3E}">
        <p14:creationId xmlns:p14="http://schemas.microsoft.com/office/powerpoint/2010/main" val="4277403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052D53-43C8-420D-BDFB-A0F4C70A8FA8}" type="datetimeFigureOut">
              <a:rPr lang="en-GB" smtClean="0"/>
              <a:t>18/04/2022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C2704F-14B4-4668-B90B-BAF3F28EB085}" type="slidenum">
              <a:rPr lang="en-GB" smtClean="0"/>
              <a:t>‹#›</a:t>
            </a:fld>
            <a:endParaRPr lang="en-GB"/>
          </a:p>
        </p:txBody>
      </p:sp>
    </p:spTree>
    <p:extLst>
      <p:ext uri="{BB962C8B-B14F-4D97-AF65-F5344CB8AC3E}">
        <p14:creationId xmlns:p14="http://schemas.microsoft.com/office/powerpoint/2010/main" val="4063743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8D1915-CB1C-4E2E-84B2-C971FFF88DEF}" type="datetimeFigureOut">
              <a:rPr lang="LID4096" smtClean="0"/>
              <a:t>04/18/2022</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71B64A5B-3CF5-4CFA-8DFE-960F1CBE17DD}" type="slidenum">
              <a:rPr lang="LID4096" smtClean="0"/>
              <a:t>‹#›</a:t>
            </a:fld>
            <a:endParaRPr lang="LID4096"/>
          </a:p>
        </p:txBody>
      </p:sp>
    </p:spTree>
    <p:extLst>
      <p:ext uri="{BB962C8B-B14F-4D97-AF65-F5344CB8AC3E}">
        <p14:creationId xmlns:p14="http://schemas.microsoft.com/office/powerpoint/2010/main" val="2938745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052D53-43C8-420D-BDFB-A0F4C70A8FA8}" type="datetimeFigureOut">
              <a:rPr lang="en-GB" smtClean="0"/>
              <a:t>18/04/2022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3C2704F-14B4-4668-B90B-BAF3F28EB085}" type="slidenum">
              <a:rPr lang="en-GB" smtClean="0"/>
              <a:t>‹#›</a:t>
            </a:fld>
            <a:endParaRPr lang="en-GB"/>
          </a:p>
        </p:txBody>
      </p:sp>
    </p:spTree>
    <p:extLst>
      <p:ext uri="{BB962C8B-B14F-4D97-AF65-F5344CB8AC3E}">
        <p14:creationId xmlns:p14="http://schemas.microsoft.com/office/powerpoint/2010/main" val="658703180"/>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researchgate.net/publication/339888559_YOLO-face_a_real-time_face_detector" TargetMode="External"/><Relationship Id="rId2" Type="http://schemas.openxmlformats.org/officeDocument/2006/relationships/hyperlink" Target="https://pjreddie.com/media/files/papers/YOLOv3.pdf/" TargetMode="External"/><Relationship Id="rId1" Type="http://schemas.openxmlformats.org/officeDocument/2006/relationships/slideLayout" Target="../slideLayouts/slideLayout2.xml"/><Relationship Id="rId5" Type="http://schemas.openxmlformats.org/officeDocument/2006/relationships/hyperlink" Target="https://www.djangoproject.com/" TargetMode="External"/><Relationship Id="rId4" Type="http://schemas.openxmlformats.org/officeDocument/2006/relationships/hyperlink" Target="https://www.cs.toronto.edu/~ranzato/publications/taigman_cvpr14.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3B501-929F-4597-882E-AFE82DBF6035}"/>
              </a:ext>
            </a:extLst>
          </p:cNvPr>
          <p:cNvSpPr>
            <a:spLocks noGrp="1"/>
          </p:cNvSpPr>
          <p:nvPr>
            <p:ph type="ctrTitle"/>
          </p:nvPr>
        </p:nvSpPr>
        <p:spPr>
          <a:xfrm>
            <a:off x="-372932" y="-183964"/>
            <a:ext cx="10058400" cy="2853594"/>
          </a:xfrm>
        </p:spPr>
        <p:txBody>
          <a:bodyPr/>
          <a:lstStyle/>
          <a:p>
            <a:r>
              <a:rPr lang="en-GB"/>
              <a:t>Real-Time Emotion Detection</a:t>
            </a:r>
          </a:p>
        </p:txBody>
      </p:sp>
      <p:sp>
        <p:nvSpPr>
          <p:cNvPr id="3" name="Subtitle 2">
            <a:extLst>
              <a:ext uri="{FF2B5EF4-FFF2-40B4-BE49-F238E27FC236}">
                <a16:creationId xmlns:a16="http://schemas.microsoft.com/office/drawing/2014/main" id="{9D521565-D4D9-438F-A68B-789B36F37CB8}"/>
              </a:ext>
            </a:extLst>
          </p:cNvPr>
          <p:cNvSpPr>
            <a:spLocks noGrp="1"/>
          </p:cNvSpPr>
          <p:nvPr>
            <p:ph type="subTitle" idx="1"/>
          </p:nvPr>
        </p:nvSpPr>
        <p:spPr>
          <a:xfrm>
            <a:off x="585886" y="2669630"/>
            <a:ext cx="7766936" cy="1096899"/>
          </a:xfrm>
        </p:spPr>
        <p:txBody>
          <a:bodyPr vert="horz" lIns="91440" tIns="45720" rIns="91440" bIns="45720" rtlCol="0" anchor="t">
            <a:noAutofit/>
          </a:bodyPr>
          <a:lstStyle/>
          <a:p>
            <a:pPr algn="l"/>
            <a:r>
              <a:rPr lang="en-GB" sz="2400"/>
              <a:t>Final presentation</a:t>
            </a:r>
          </a:p>
          <a:p>
            <a:pPr algn="l"/>
            <a:r>
              <a:rPr lang="en-GB" sz="2400"/>
              <a:t>Supervisor: Ran </a:t>
            </a:r>
            <a:r>
              <a:rPr lang="en-GB" sz="2400" err="1"/>
              <a:t>Bruer</a:t>
            </a:r>
            <a:endParaRPr lang="en-GB" sz="2400"/>
          </a:p>
          <a:p>
            <a:pPr algn="l"/>
            <a:r>
              <a:rPr lang="en-GB" sz="2400"/>
              <a:t>By: Anat </a:t>
            </a:r>
            <a:r>
              <a:rPr lang="en-GB" sz="2400" err="1"/>
              <a:t>Veikherman</a:t>
            </a:r>
            <a:r>
              <a:rPr lang="en-GB" sz="2400"/>
              <a:t> &amp; Tal Amir</a:t>
            </a:r>
          </a:p>
        </p:txBody>
      </p:sp>
    </p:spTree>
    <p:extLst>
      <p:ext uri="{BB962C8B-B14F-4D97-AF65-F5344CB8AC3E}">
        <p14:creationId xmlns:p14="http://schemas.microsoft.com/office/powerpoint/2010/main" val="1934322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Simple One Light Setup For Two">
            <a:extLst>
              <a:ext uri="{FF2B5EF4-FFF2-40B4-BE49-F238E27FC236}">
                <a16:creationId xmlns:a16="http://schemas.microsoft.com/office/drawing/2014/main" id="{0F5E34BB-06A0-4E7F-9FF5-4DBB05CA2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2426" y="1714002"/>
            <a:ext cx="2500984" cy="16706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58AFCD9-8F77-4E72-A753-6ED25A64EA2A}"/>
              </a:ext>
            </a:extLst>
          </p:cNvPr>
          <p:cNvSpPr>
            <a:spLocks noGrp="1"/>
          </p:cNvSpPr>
          <p:nvPr>
            <p:ph type="title"/>
          </p:nvPr>
        </p:nvSpPr>
        <p:spPr>
          <a:xfrm>
            <a:off x="138487" y="411311"/>
            <a:ext cx="10515600" cy="1325563"/>
          </a:xfrm>
        </p:spPr>
        <p:txBody>
          <a:bodyPr/>
          <a:lstStyle/>
          <a:p>
            <a:r>
              <a:rPr lang="en-US"/>
              <a:t>The Algorithm</a:t>
            </a:r>
            <a:endParaRPr lang="en-GB"/>
          </a:p>
        </p:txBody>
      </p:sp>
      <p:sp>
        <p:nvSpPr>
          <p:cNvPr id="5" name="Rectangle: Rounded Corners 4">
            <a:extLst>
              <a:ext uri="{FF2B5EF4-FFF2-40B4-BE49-F238E27FC236}">
                <a16:creationId xmlns:a16="http://schemas.microsoft.com/office/drawing/2014/main" id="{0EBEA153-470F-4BA2-BCFA-F6B32F9232D9}"/>
              </a:ext>
            </a:extLst>
          </p:cNvPr>
          <p:cNvSpPr/>
          <p:nvPr/>
        </p:nvSpPr>
        <p:spPr>
          <a:xfrm>
            <a:off x="2148841" y="2416395"/>
            <a:ext cx="1615361" cy="188128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DDA067A-C364-4C6C-AC60-B44C0624F223}"/>
              </a:ext>
            </a:extLst>
          </p:cNvPr>
          <p:cNvSpPr/>
          <p:nvPr/>
        </p:nvSpPr>
        <p:spPr>
          <a:xfrm>
            <a:off x="5821316" y="2487436"/>
            <a:ext cx="1163185" cy="18812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err="1"/>
              <a:t>YoloFace</a:t>
            </a:r>
            <a:endParaRPr lang="en-US"/>
          </a:p>
          <a:p>
            <a:pPr algn="ctr"/>
            <a:r>
              <a:rPr lang="en-US"/>
              <a:t>Detects</a:t>
            </a:r>
          </a:p>
          <a:p>
            <a:pPr algn="ctr"/>
            <a:r>
              <a:rPr lang="en-US"/>
              <a:t>Faces</a:t>
            </a:r>
            <a:endParaRPr lang="en-GB"/>
          </a:p>
        </p:txBody>
      </p:sp>
      <p:sp>
        <p:nvSpPr>
          <p:cNvPr id="7" name="TextBox 6">
            <a:extLst>
              <a:ext uri="{FF2B5EF4-FFF2-40B4-BE49-F238E27FC236}">
                <a16:creationId xmlns:a16="http://schemas.microsoft.com/office/drawing/2014/main" id="{7771F273-34AA-4A0F-B420-E9862CB70FDF}"/>
              </a:ext>
            </a:extLst>
          </p:cNvPr>
          <p:cNvSpPr txBox="1"/>
          <p:nvPr/>
        </p:nvSpPr>
        <p:spPr>
          <a:xfrm>
            <a:off x="2031024" y="2865430"/>
            <a:ext cx="1854517" cy="1292662"/>
          </a:xfrm>
          <a:prstGeom prst="rect">
            <a:avLst/>
          </a:prstGeom>
          <a:noFill/>
        </p:spPr>
        <p:txBody>
          <a:bodyPr wrap="square" rtlCol="0">
            <a:spAutoFit/>
          </a:bodyPr>
          <a:lstStyle/>
          <a:p>
            <a:pPr algn="ctr"/>
            <a:r>
              <a:rPr lang="en-US" sz="2000" err="1"/>
              <a:t>DeepFace</a:t>
            </a:r>
            <a:endParaRPr lang="he-IL" sz="2000"/>
          </a:p>
          <a:p>
            <a:pPr algn="ctr"/>
            <a:r>
              <a:rPr lang="en-US" sz="2000"/>
              <a:t>Image Preprocessing</a:t>
            </a:r>
          </a:p>
          <a:p>
            <a:pPr algn="ctr"/>
            <a:endParaRPr lang="en-GB"/>
          </a:p>
        </p:txBody>
      </p:sp>
      <p:cxnSp>
        <p:nvCxnSpPr>
          <p:cNvPr id="8" name="Straight Arrow Connector 7">
            <a:extLst>
              <a:ext uri="{FF2B5EF4-FFF2-40B4-BE49-F238E27FC236}">
                <a16:creationId xmlns:a16="http://schemas.microsoft.com/office/drawing/2014/main" id="{3AEA6252-7C70-4A63-9B47-3A924AA241DD}"/>
              </a:ext>
            </a:extLst>
          </p:cNvPr>
          <p:cNvCxnSpPr>
            <a:cxnSpLocks/>
          </p:cNvCxnSpPr>
          <p:nvPr/>
        </p:nvCxnSpPr>
        <p:spPr>
          <a:xfrm flipV="1">
            <a:off x="148590" y="3439052"/>
            <a:ext cx="2000250" cy="1005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ED709B4E-7932-4434-90E3-2A7D785E72A0}"/>
              </a:ext>
            </a:extLst>
          </p:cNvPr>
          <p:cNvCxnSpPr>
            <a:cxnSpLocks/>
            <a:endCxn id="6" idx="1"/>
          </p:cNvCxnSpPr>
          <p:nvPr/>
        </p:nvCxnSpPr>
        <p:spPr>
          <a:xfrm>
            <a:off x="3747828" y="3407974"/>
            <a:ext cx="2073488" cy="2010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25" name="Picture 2" descr="Simple One Light Setup For Two">
            <a:extLst>
              <a:ext uri="{FF2B5EF4-FFF2-40B4-BE49-F238E27FC236}">
                <a16:creationId xmlns:a16="http://schemas.microsoft.com/office/drawing/2014/main" id="{F686BEC8-5A0A-4AB4-9834-AD6A3CD59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385" y="2041749"/>
            <a:ext cx="1935122" cy="129266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imple One Light Setup For Two">
            <a:extLst>
              <a:ext uri="{FF2B5EF4-FFF2-40B4-BE49-F238E27FC236}">
                <a16:creationId xmlns:a16="http://schemas.microsoft.com/office/drawing/2014/main" id="{AEAFEA7C-D7D4-4751-8102-EA2C4D2899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472" t="1" r="49435" b="55439"/>
          <a:stretch/>
        </p:blipFill>
        <p:spPr bwMode="auto">
          <a:xfrm>
            <a:off x="7142615" y="2617665"/>
            <a:ext cx="662940" cy="65576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imple One Light Setup For Two">
            <a:extLst>
              <a:ext uri="{FF2B5EF4-FFF2-40B4-BE49-F238E27FC236}">
                <a16:creationId xmlns:a16="http://schemas.microsoft.com/office/drawing/2014/main" id="{2F8AEBE6-937E-457E-B5F0-21A7ECA83A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026" t="3034" r="9553" b="48423"/>
          <a:stretch/>
        </p:blipFill>
        <p:spPr bwMode="auto">
          <a:xfrm>
            <a:off x="7142615" y="3555626"/>
            <a:ext cx="662940" cy="618234"/>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a:extLst>
              <a:ext uri="{FF2B5EF4-FFF2-40B4-BE49-F238E27FC236}">
                <a16:creationId xmlns:a16="http://schemas.microsoft.com/office/drawing/2014/main" id="{12218DB0-FC84-43D6-BDE4-E32E632D9B4C}"/>
              </a:ext>
            </a:extLst>
          </p:cNvPr>
          <p:cNvCxnSpPr>
            <a:cxnSpLocks/>
          </p:cNvCxnSpPr>
          <p:nvPr/>
        </p:nvCxnSpPr>
        <p:spPr>
          <a:xfrm>
            <a:off x="6984501" y="3407974"/>
            <a:ext cx="90219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32" name="Picture 2" descr="Simple One Light Setup For Two">
            <a:extLst>
              <a:ext uri="{FF2B5EF4-FFF2-40B4-BE49-F238E27FC236}">
                <a16:creationId xmlns:a16="http://schemas.microsoft.com/office/drawing/2014/main" id="{72BD44FD-643C-416E-B54C-A2DC83702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87" y="2062774"/>
            <a:ext cx="1935122" cy="129266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Rounded Corners 33">
            <a:extLst>
              <a:ext uri="{FF2B5EF4-FFF2-40B4-BE49-F238E27FC236}">
                <a16:creationId xmlns:a16="http://schemas.microsoft.com/office/drawing/2014/main" id="{D93D24CF-46C5-4619-8F5D-78360A2F0D40}"/>
              </a:ext>
            </a:extLst>
          </p:cNvPr>
          <p:cNvSpPr/>
          <p:nvPr/>
        </p:nvSpPr>
        <p:spPr>
          <a:xfrm>
            <a:off x="7886700" y="2487436"/>
            <a:ext cx="1618713" cy="188128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1E7CEB1-4813-4AD1-9EEA-E97894188027}"/>
              </a:ext>
            </a:extLst>
          </p:cNvPr>
          <p:cNvSpPr txBox="1"/>
          <p:nvPr/>
        </p:nvSpPr>
        <p:spPr>
          <a:xfrm>
            <a:off x="7762442" y="2784355"/>
            <a:ext cx="1854517" cy="1600438"/>
          </a:xfrm>
          <a:prstGeom prst="rect">
            <a:avLst/>
          </a:prstGeom>
          <a:noFill/>
        </p:spPr>
        <p:txBody>
          <a:bodyPr wrap="square" rtlCol="0">
            <a:spAutoFit/>
          </a:bodyPr>
          <a:lstStyle/>
          <a:p>
            <a:pPr algn="ctr"/>
            <a:r>
              <a:rPr lang="en-US" sz="2000" err="1"/>
              <a:t>DeepFace</a:t>
            </a:r>
            <a:endParaRPr lang="he-IL" sz="2000"/>
          </a:p>
          <a:p>
            <a:pPr algn="ctr"/>
            <a:r>
              <a:rPr lang="en-US" sz="2000"/>
              <a:t>Detects Emotions for each face</a:t>
            </a:r>
          </a:p>
          <a:p>
            <a:pPr algn="ctr"/>
            <a:endParaRPr lang="en-GB"/>
          </a:p>
        </p:txBody>
      </p:sp>
      <p:cxnSp>
        <p:nvCxnSpPr>
          <p:cNvPr id="37" name="Straight Arrow Connector 36">
            <a:extLst>
              <a:ext uri="{FF2B5EF4-FFF2-40B4-BE49-F238E27FC236}">
                <a16:creationId xmlns:a16="http://schemas.microsoft.com/office/drawing/2014/main" id="{F3D1DAC6-585C-4FCF-87FB-0C896B082D46}"/>
              </a:ext>
            </a:extLst>
          </p:cNvPr>
          <p:cNvCxnSpPr>
            <a:cxnSpLocks/>
          </p:cNvCxnSpPr>
          <p:nvPr/>
        </p:nvCxnSpPr>
        <p:spPr>
          <a:xfrm flipV="1">
            <a:off x="9502659" y="3428078"/>
            <a:ext cx="2000250" cy="1005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38" name="Picture 2" descr="Simple One Light Setup For Two">
            <a:extLst>
              <a:ext uri="{FF2B5EF4-FFF2-40B4-BE49-F238E27FC236}">
                <a16:creationId xmlns:a16="http://schemas.microsoft.com/office/drawing/2014/main" id="{C44A2F77-1C86-44D1-83BE-DD59E518E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529" y="1714002"/>
            <a:ext cx="2500984" cy="1670657"/>
          </a:xfrm>
          <a:prstGeom prst="rect">
            <a:avLst/>
          </a:prstGeom>
          <a:noFill/>
          <a:extLst>
            <a:ext uri="{909E8E84-426E-40DD-AFC4-6F175D3DCCD1}">
              <a14:hiddenFill xmlns:a14="http://schemas.microsoft.com/office/drawing/2010/main">
                <a:solidFill>
                  <a:srgbClr val="FFFFFF"/>
                </a:solidFill>
              </a14:hiddenFill>
            </a:ext>
          </a:extLst>
        </p:spPr>
      </p:pic>
      <p:sp>
        <p:nvSpPr>
          <p:cNvPr id="2051" name="Rectangle 2050">
            <a:extLst>
              <a:ext uri="{FF2B5EF4-FFF2-40B4-BE49-F238E27FC236}">
                <a16:creationId xmlns:a16="http://schemas.microsoft.com/office/drawing/2014/main" id="{B1E2CE42-A883-4100-A913-AE3174890756}"/>
              </a:ext>
            </a:extLst>
          </p:cNvPr>
          <p:cNvSpPr/>
          <p:nvPr/>
        </p:nvSpPr>
        <p:spPr>
          <a:xfrm>
            <a:off x="10144125" y="1783080"/>
            <a:ext cx="581025" cy="5513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88A36DD8-0847-420C-96B3-DD50C3A18A3D}"/>
              </a:ext>
            </a:extLst>
          </p:cNvPr>
          <p:cNvSpPr/>
          <p:nvPr/>
        </p:nvSpPr>
        <p:spPr>
          <a:xfrm>
            <a:off x="11026233" y="1965143"/>
            <a:ext cx="581025" cy="606607"/>
          </a:xfrm>
          <a:prstGeom prst="rect">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2" name="TextBox 2051">
            <a:extLst>
              <a:ext uri="{FF2B5EF4-FFF2-40B4-BE49-F238E27FC236}">
                <a16:creationId xmlns:a16="http://schemas.microsoft.com/office/drawing/2014/main" id="{31E40EC5-49F5-44BC-A3CC-C97C69173F64}"/>
              </a:ext>
            </a:extLst>
          </p:cNvPr>
          <p:cNvSpPr txBox="1"/>
          <p:nvPr/>
        </p:nvSpPr>
        <p:spPr>
          <a:xfrm>
            <a:off x="10016574" y="2296750"/>
            <a:ext cx="853916" cy="369332"/>
          </a:xfrm>
          <a:prstGeom prst="rect">
            <a:avLst/>
          </a:prstGeom>
          <a:noFill/>
        </p:spPr>
        <p:txBody>
          <a:bodyPr wrap="square" rtlCol="0">
            <a:spAutoFit/>
          </a:bodyPr>
          <a:lstStyle/>
          <a:p>
            <a:r>
              <a:rPr lang="en-US" b="1">
                <a:solidFill>
                  <a:srgbClr val="FF0000"/>
                </a:solidFill>
              </a:rPr>
              <a:t>Happy</a:t>
            </a:r>
            <a:endParaRPr lang="en-GB" b="1">
              <a:solidFill>
                <a:srgbClr val="FF0000"/>
              </a:solidFill>
            </a:endParaRPr>
          </a:p>
        </p:txBody>
      </p:sp>
      <p:sp>
        <p:nvSpPr>
          <p:cNvPr id="43" name="TextBox 42">
            <a:extLst>
              <a:ext uri="{FF2B5EF4-FFF2-40B4-BE49-F238E27FC236}">
                <a16:creationId xmlns:a16="http://schemas.microsoft.com/office/drawing/2014/main" id="{E243646F-B6F6-43D2-AEC3-B3B88F275B80}"/>
              </a:ext>
            </a:extLst>
          </p:cNvPr>
          <p:cNvSpPr txBox="1"/>
          <p:nvPr/>
        </p:nvSpPr>
        <p:spPr>
          <a:xfrm>
            <a:off x="10889787" y="2515040"/>
            <a:ext cx="853916" cy="369332"/>
          </a:xfrm>
          <a:prstGeom prst="rect">
            <a:avLst/>
          </a:prstGeom>
          <a:noFill/>
        </p:spPr>
        <p:txBody>
          <a:bodyPr wrap="square" rtlCol="0">
            <a:spAutoFit/>
          </a:bodyPr>
          <a:lstStyle/>
          <a:p>
            <a:r>
              <a:rPr lang="en-US" b="1">
                <a:solidFill>
                  <a:schemeClr val="accent5">
                    <a:lumMod val="60000"/>
                    <a:lumOff val="40000"/>
                  </a:schemeClr>
                </a:solidFill>
              </a:rPr>
              <a:t>Happy</a:t>
            </a:r>
            <a:endParaRPr lang="en-GB" b="1">
              <a:solidFill>
                <a:schemeClr val="accent5">
                  <a:lumMod val="60000"/>
                  <a:lumOff val="40000"/>
                </a:schemeClr>
              </a:solidFill>
            </a:endParaRPr>
          </a:p>
        </p:txBody>
      </p:sp>
      <p:sp>
        <p:nvSpPr>
          <p:cNvPr id="51" name="Rectangle: Rounded Corners 50">
            <a:extLst>
              <a:ext uri="{FF2B5EF4-FFF2-40B4-BE49-F238E27FC236}">
                <a16:creationId xmlns:a16="http://schemas.microsoft.com/office/drawing/2014/main" id="{DE8E4EA7-24B5-48A1-AAB5-4AC19BC22635}"/>
              </a:ext>
            </a:extLst>
          </p:cNvPr>
          <p:cNvSpPr/>
          <p:nvPr/>
        </p:nvSpPr>
        <p:spPr>
          <a:xfrm>
            <a:off x="5811213" y="2487436"/>
            <a:ext cx="1163185" cy="18812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err="1"/>
              <a:t>YoloFace</a:t>
            </a:r>
            <a:endParaRPr lang="en-US" sz="1600"/>
          </a:p>
          <a:p>
            <a:pPr algn="ctr"/>
            <a:r>
              <a:rPr lang="en-US" sz="1600"/>
              <a:t>Detects</a:t>
            </a:r>
          </a:p>
          <a:p>
            <a:pPr algn="ctr"/>
            <a:r>
              <a:rPr lang="en-US" sz="1600"/>
              <a:t>Faces</a:t>
            </a:r>
            <a:endParaRPr lang="en-GB" sz="1600"/>
          </a:p>
        </p:txBody>
      </p:sp>
      <p:cxnSp>
        <p:nvCxnSpPr>
          <p:cNvPr id="2071" name="Straight Connector 2070">
            <a:extLst>
              <a:ext uri="{FF2B5EF4-FFF2-40B4-BE49-F238E27FC236}">
                <a16:creationId xmlns:a16="http://schemas.microsoft.com/office/drawing/2014/main" id="{8E9F0C93-80BF-4B38-ADEE-57AB1D7D4A83}"/>
              </a:ext>
            </a:extLst>
          </p:cNvPr>
          <p:cNvCxnSpPr>
            <a:stCxn id="51" idx="2"/>
          </p:cNvCxnSpPr>
          <p:nvPr/>
        </p:nvCxnSpPr>
        <p:spPr>
          <a:xfrm flipH="1">
            <a:off x="6392805" y="4368721"/>
            <a:ext cx="1" cy="10205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7" name="Straight Connector 2076">
            <a:extLst>
              <a:ext uri="{FF2B5EF4-FFF2-40B4-BE49-F238E27FC236}">
                <a16:creationId xmlns:a16="http://schemas.microsoft.com/office/drawing/2014/main" id="{FCAFB6BB-BCF0-4324-BEB3-529953F8F92C}"/>
              </a:ext>
            </a:extLst>
          </p:cNvPr>
          <p:cNvCxnSpPr/>
          <p:nvPr/>
        </p:nvCxnSpPr>
        <p:spPr>
          <a:xfrm>
            <a:off x="6392805" y="5389245"/>
            <a:ext cx="44001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9" name="Straight Arrow Connector 2078">
            <a:extLst>
              <a:ext uri="{FF2B5EF4-FFF2-40B4-BE49-F238E27FC236}">
                <a16:creationId xmlns:a16="http://schemas.microsoft.com/office/drawing/2014/main" id="{CDC1A8B6-52CB-40BE-AF29-C31577F2FA02}"/>
              </a:ext>
            </a:extLst>
          </p:cNvPr>
          <p:cNvCxnSpPr>
            <a:cxnSpLocks/>
          </p:cNvCxnSpPr>
          <p:nvPr/>
        </p:nvCxnSpPr>
        <p:spPr>
          <a:xfrm flipH="1" flipV="1">
            <a:off x="10792918" y="3511761"/>
            <a:ext cx="10103" cy="18774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014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4124C-6ED0-4BCE-B3DB-DF3E6AD0BFBF}"/>
              </a:ext>
            </a:extLst>
          </p:cNvPr>
          <p:cNvSpPr>
            <a:spLocks noGrp="1"/>
          </p:cNvSpPr>
          <p:nvPr>
            <p:ph type="title"/>
          </p:nvPr>
        </p:nvSpPr>
        <p:spPr/>
        <p:txBody>
          <a:bodyPr/>
          <a:lstStyle/>
          <a:p>
            <a:r>
              <a:rPr lang="en-US"/>
              <a:t>Why do we need a sever?</a:t>
            </a:r>
          </a:p>
        </p:txBody>
      </p:sp>
      <p:sp>
        <p:nvSpPr>
          <p:cNvPr id="3" name="Content Placeholder 2">
            <a:extLst>
              <a:ext uri="{FF2B5EF4-FFF2-40B4-BE49-F238E27FC236}">
                <a16:creationId xmlns:a16="http://schemas.microsoft.com/office/drawing/2014/main" id="{1827A4E5-16BD-4BB1-A889-C86679BA251C}"/>
              </a:ext>
            </a:extLst>
          </p:cNvPr>
          <p:cNvSpPr>
            <a:spLocks noGrp="1"/>
          </p:cNvSpPr>
          <p:nvPr>
            <p:ph idx="1"/>
          </p:nvPr>
        </p:nvSpPr>
        <p:spPr>
          <a:xfrm>
            <a:off x="300990" y="1370648"/>
            <a:ext cx="10515600" cy="4351338"/>
          </a:xfrm>
        </p:spPr>
        <p:txBody>
          <a:bodyPr>
            <a:normAutofit/>
          </a:bodyPr>
          <a:lstStyle/>
          <a:p>
            <a:pPr lvl="1"/>
            <a:r>
              <a:rPr lang="en-US" sz="2400"/>
              <a:t>Easier to maintain the algorithm in the future</a:t>
            </a:r>
          </a:p>
          <a:p>
            <a:pPr lvl="1"/>
            <a:r>
              <a:rPr lang="en-GB" sz="2400"/>
              <a:t>Being able to run same process from different clients</a:t>
            </a:r>
          </a:p>
          <a:p>
            <a:pPr lvl="1"/>
            <a:r>
              <a:rPr lang="en-GB" sz="2400"/>
              <a:t>Output can be detached from client (in case of webcam on crowd and output to another computer/company)</a:t>
            </a:r>
            <a:endParaRPr lang="en-US" sz="2400"/>
          </a:p>
          <a:p>
            <a:pPr lvl="1"/>
            <a:r>
              <a:rPr lang="en-US" sz="2400"/>
              <a:t>Using remote server we can upgrade our computational resources(</a:t>
            </a:r>
            <a:r>
              <a:rPr lang="en-US" sz="2400" err="1"/>
              <a:t>gpu</a:t>
            </a:r>
            <a:r>
              <a:rPr lang="en-US" sz="2400"/>
              <a:t>)</a:t>
            </a:r>
          </a:p>
          <a:p>
            <a:pPr lvl="1"/>
            <a:r>
              <a:rPr lang="en-US" sz="2400"/>
              <a:t>The application can be used from any computer </a:t>
            </a:r>
            <a:r>
              <a:rPr lang="en-GB" sz="2400"/>
              <a:t>and\or mobile device</a:t>
            </a:r>
          </a:p>
          <a:p>
            <a:pPr marL="457200" lvl="1" indent="0">
              <a:buNone/>
            </a:pPr>
            <a:endParaRPr lang="LID4096" sz="2400"/>
          </a:p>
        </p:txBody>
      </p:sp>
    </p:spTree>
    <p:extLst>
      <p:ext uri="{BB962C8B-B14F-4D97-AF65-F5344CB8AC3E}">
        <p14:creationId xmlns:p14="http://schemas.microsoft.com/office/powerpoint/2010/main" val="3576693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3714F-4467-498D-9E50-0469FA69BA0C}"/>
              </a:ext>
            </a:extLst>
          </p:cNvPr>
          <p:cNvSpPr>
            <a:spLocks noGrp="1"/>
          </p:cNvSpPr>
          <p:nvPr>
            <p:ph type="title"/>
          </p:nvPr>
        </p:nvSpPr>
        <p:spPr/>
        <p:txBody>
          <a:bodyPr/>
          <a:lstStyle/>
          <a:p>
            <a:r>
              <a:rPr lang="en-US"/>
              <a:t>SERVER - Django</a:t>
            </a:r>
            <a:endParaRPr lang="LID4096"/>
          </a:p>
        </p:txBody>
      </p:sp>
      <p:sp>
        <p:nvSpPr>
          <p:cNvPr id="3" name="Content Placeholder 2">
            <a:extLst>
              <a:ext uri="{FF2B5EF4-FFF2-40B4-BE49-F238E27FC236}">
                <a16:creationId xmlns:a16="http://schemas.microsoft.com/office/drawing/2014/main" id="{94320909-C662-48AE-AF06-10E03F971276}"/>
              </a:ext>
            </a:extLst>
          </p:cNvPr>
          <p:cNvSpPr>
            <a:spLocks noGrp="1"/>
          </p:cNvSpPr>
          <p:nvPr>
            <p:ph idx="1"/>
          </p:nvPr>
        </p:nvSpPr>
        <p:spPr>
          <a:xfrm>
            <a:off x="174414" y="1594804"/>
            <a:ext cx="8596668" cy="3880773"/>
          </a:xfrm>
        </p:spPr>
        <p:txBody>
          <a:bodyPr>
            <a:normAutofit fontScale="92500" lnSpcReduction="10000"/>
          </a:bodyPr>
          <a:lstStyle/>
          <a:p>
            <a:pPr lvl="1"/>
            <a:r>
              <a:rPr lang="en-GB" sz="2400"/>
              <a:t>Django provides its own web server.</a:t>
            </a:r>
          </a:p>
          <a:p>
            <a:pPr lvl="1"/>
            <a:r>
              <a:rPr lang="en-GB" sz="2400"/>
              <a:t>Django takes care of the background infrastructure so the user can focus on writing the app algorithm.</a:t>
            </a:r>
          </a:p>
          <a:p>
            <a:pPr marL="457200" lvl="1" indent="0">
              <a:buNone/>
            </a:pPr>
            <a:r>
              <a:rPr lang="en-GB" sz="2400"/>
              <a:t>Http massages:</a:t>
            </a:r>
          </a:p>
          <a:p>
            <a:pPr lvl="1"/>
            <a:r>
              <a:rPr lang="en-GB" sz="2400"/>
              <a:t>The server waits </a:t>
            </a:r>
            <a:r>
              <a:rPr lang="en-US" sz="2400"/>
              <a:t>constantly </a:t>
            </a:r>
            <a:r>
              <a:rPr lang="en-GB" sz="2400"/>
              <a:t>for HTTP requests from the client side</a:t>
            </a:r>
          </a:p>
          <a:p>
            <a:pPr lvl="1"/>
            <a:r>
              <a:rPr lang="en-GB" sz="2400"/>
              <a:t>When a massage is received the server reads its content and applies its algorithm on it</a:t>
            </a:r>
          </a:p>
          <a:p>
            <a:pPr lvl="1"/>
            <a:r>
              <a:rPr lang="en-GB" sz="2400"/>
              <a:t>The server sends it’s answer using HTTP reply to the client side</a:t>
            </a:r>
          </a:p>
          <a:p>
            <a:pPr lvl="1"/>
            <a:endParaRPr lang="en-GB" sz="1800" b="0" i="0">
              <a:solidFill>
                <a:srgbClr val="15141A"/>
              </a:solidFill>
              <a:effectLst/>
              <a:latin typeface="Inter"/>
            </a:endParaRPr>
          </a:p>
          <a:p>
            <a:pPr lvl="1"/>
            <a:endParaRPr lang="en-GB" b="0" i="0">
              <a:solidFill>
                <a:srgbClr val="15141A"/>
              </a:solidFill>
              <a:effectLst/>
              <a:latin typeface="Inter"/>
            </a:endParaRPr>
          </a:p>
          <a:p>
            <a:endParaRPr lang="en-GB" b="0" i="0">
              <a:solidFill>
                <a:srgbClr val="15141A"/>
              </a:solidFill>
              <a:effectLst/>
              <a:latin typeface="Inter"/>
            </a:endParaRPr>
          </a:p>
          <a:p>
            <a:endParaRPr lang="LID4096"/>
          </a:p>
        </p:txBody>
      </p:sp>
    </p:spTree>
    <p:extLst>
      <p:ext uri="{BB962C8B-B14F-4D97-AF65-F5344CB8AC3E}">
        <p14:creationId xmlns:p14="http://schemas.microsoft.com/office/powerpoint/2010/main" val="635353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3C12B-3F12-4C6D-B29E-973358AC2F38}"/>
              </a:ext>
            </a:extLst>
          </p:cNvPr>
          <p:cNvSpPr>
            <a:spLocks noGrp="1"/>
          </p:cNvSpPr>
          <p:nvPr>
            <p:ph type="title"/>
          </p:nvPr>
        </p:nvSpPr>
        <p:spPr/>
        <p:txBody>
          <a:bodyPr/>
          <a:lstStyle/>
          <a:p>
            <a:r>
              <a:rPr lang="en-US"/>
              <a:t>Our improvements</a:t>
            </a:r>
            <a:endParaRPr lang="LID4096"/>
          </a:p>
        </p:txBody>
      </p:sp>
      <p:sp>
        <p:nvSpPr>
          <p:cNvPr id="3" name="Content Placeholder 2">
            <a:extLst>
              <a:ext uri="{FF2B5EF4-FFF2-40B4-BE49-F238E27FC236}">
                <a16:creationId xmlns:a16="http://schemas.microsoft.com/office/drawing/2014/main" id="{D53C9FBE-3EB2-4FBE-BE3A-8FC7C2EF2F22}"/>
              </a:ext>
            </a:extLst>
          </p:cNvPr>
          <p:cNvSpPr>
            <a:spLocks noGrp="1"/>
          </p:cNvSpPr>
          <p:nvPr>
            <p:ph idx="1"/>
          </p:nvPr>
        </p:nvSpPr>
        <p:spPr>
          <a:xfrm>
            <a:off x="734484" y="1423354"/>
            <a:ext cx="8596668" cy="3880773"/>
          </a:xfrm>
        </p:spPr>
        <p:txBody>
          <a:bodyPr vert="horz" lIns="91440" tIns="45720" rIns="91440" bIns="45720" rtlCol="0" anchor="t">
            <a:normAutofit/>
          </a:bodyPr>
          <a:lstStyle/>
          <a:p>
            <a:r>
              <a:rPr lang="en-US" sz="2400"/>
              <a:t>Adjust the model to work with multi persons.</a:t>
            </a:r>
          </a:p>
          <a:p>
            <a:r>
              <a:rPr lang="en-US" sz="2400">
                <a:ea typeface="+mn-lt"/>
                <a:cs typeface="+mn-lt"/>
              </a:rPr>
              <a:t>Improve time analysis per person when analyzing image with more than one person.</a:t>
            </a:r>
            <a:endParaRPr lang="en-US" sz="2400"/>
          </a:p>
          <a:p>
            <a:r>
              <a:rPr lang="en-US" sz="2400"/>
              <a:t>Improve time by merging Yolo and </a:t>
            </a:r>
            <a:r>
              <a:rPr lang="en-US" sz="2400" err="1"/>
              <a:t>DeepFace</a:t>
            </a:r>
            <a:r>
              <a:rPr lang="en-US" sz="2400"/>
              <a:t> algorithms and by resizing the original.</a:t>
            </a:r>
          </a:p>
          <a:p>
            <a:r>
              <a:rPr lang="en-US" sz="2400"/>
              <a:t>Perform Real-time emotion detection by classifying the emotions every 20 frames and not every frame.</a:t>
            </a:r>
          </a:p>
          <a:p>
            <a:endParaRPr lang="LID4096"/>
          </a:p>
        </p:txBody>
      </p:sp>
    </p:spTree>
    <p:extLst>
      <p:ext uri="{BB962C8B-B14F-4D97-AF65-F5344CB8AC3E}">
        <p14:creationId xmlns:p14="http://schemas.microsoft.com/office/powerpoint/2010/main" val="1788441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AFDA-C972-4B96-BDD4-BA377B8133C6}"/>
              </a:ext>
            </a:extLst>
          </p:cNvPr>
          <p:cNvSpPr>
            <a:spLocks noGrp="1"/>
          </p:cNvSpPr>
          <p:nvPr>
            <p:ph type="title"/>
          </p:nvPr>
        </p:nvSpPr>
        <p:spPr/>
        <p:txBody>
          <a:bodyPr/>
          <a:lstStyle/>
          <a:p>
            <a:r>
              <a:rPr lang="en-US"/>
              <a:t>DEMO</a:t>
            </a:r>
            <a:endParaRPr lang="LID4096"/>
          </a:p>
        </p:txBody>
      </p:sp>
      <p:pic>
        <p:nvPicPr>
          <p:cNvPr id="4" name="WhatsApp Video 2022-03-28 at 13.31.43">
            <a:hlinkClick r:id="" action="ppaction://media"/>
            <a:extLst>
              <a:ext uri="{FF2B5EF4-FFF2-40B4-BE49-F238E27FC236}">
                <a16:creationId xmlns:a16="http://schemas.microsoft.com/office/drawing/2014/main" id="{3D142781-520A-4A98-A0AA-134EA333CB28}"/>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268937" y="1001486"/>
            <a:ext cx="6613805" cy="4960353"/>
          </a:xfrm>
        </p:spPr>
      </p:pic>
    </p:spTree>
    <p:extLst>
      <p:ext uri="{BB962C8B-B14F-4D97-AF65-F5344CB8AC3E}">
        <p14:creationId xmlns:p14="http://schemas.microsoft.com/office/powerpoint/2010/main" val="331575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EEE48-3E4E-4607-AA7C-78953853E3BD}"/>
              </a:ext>
            </a:extLst>
          </p:cNvPr>
          <p:cNvSpPr>
            <a:spLocks noGrp="1"/>
          </p:cNvSpPr>
          <p:nvPr>
            <p:ph type="title"/>
          </p:nvPr>
        </p:nvSpPr>
        <p:spPr>
          <a:xfrm>
            <a:off x="677333" y="609600"/>
            <a:ext cx="9327903" cy="1320800"/>
          </a:xfrm>
        </p:spPr>
        <p:txBody>
          <a:bodyPr/>
          <a:lstStyle/>
          <a:p>
            <a:r>
              <a:rPr lang="en-US"/>
              <a:t>Results – fps for different person amount</a:t>
            </a:r>
            <a:endParaRPr lang="en-GB"/>
          </a:p>
        </p:txBody>
      </p:sp>
      <p:sp>
        <p:nvSpPr>
          <p:cNvPr id="3" name="Content Placeholder 2">
            <a:extLst>
              <a:ext uri="{FF2B5EF4-FFF2-40B4-BE49-F238E27FC236}">
                <a16:creationId xmlns:a16="http://schemas.microsoft.com/office/drawing/2014/main" id="{2AC38235-5806-4DB0-BAF1-854309F8324B}"/>
              </a:ext>
            </a:extLst>
          </p:cNvPr>
          <p:cNvSpPr>
            <a:spLocks noGrp="1"/>
          </p:cNvSpPr>
          <p:nvPr>
            <p:ph idx="1"/>
          </p:nvPr>
        </p:nvSpPr>
        <p:spPr>
          <a:xfrm>
            <a:off x="772750" y="1365458"/>
            <a:ext cx="8596668" cy="3880773"/>
          </a:xfrm>
        </p:spPr>
        <p:txBody>
          <a:bodyPr/>
          <a:lstStyle/>
          <a:p>
            <a:r>
              <a:rPr lang="en-GB"/>
              <a:t>Intel(R) Core(TM) i5-8250U CPU @ 1.60GHz 1.80 GHz</a:t>
            </a:r>
          </a:p>
          <a:p>
            <a:r>
              <a:rPr lang="en-US"/>
              <a:t>We chose to work with image size 360,480</a:t>
            </a:r>
            <a:endParaRPr lang="en-GB"/>
          </a:p>
          <a:p>
            <a:endParaRPr lang="en-GB"/>
          </a:p>
          <a:p>
            <a:endParaRPr lang="en-GB"/>
          </a:p>
        </p:txBody>
      </p:sp>
      <p:pic>
        <p:nvPicPr>
          <p:cNvPr id="5" name="Picture 4">
            <a:extLst>
              <a:ext uri="{FF2B5EF4-FFF2-40B4-BE49-F238E27FC236}">
                <a16:creationId xmlns:a16="http://schemas.microsoft.com/office/drawing/2014/main" id="{9AFDDCAC-DFFB-491A-A24C-91FE4B654A4C}"/>
              </a:ext>
            </a:extLst>
          </p:cNvPr>
          <p:cNvPicPr>
            <a:picLocks noChangeAspect="1"/>
          </p:cNvPicPr>
          <p:nvPr/>
        </p:nvPicPr>
        <p:blipFill>
          <a:blip r:embed="rId2"/>
          <a:stretch>
            <a:fillRect/>
          </a:stretch>
        </p:blipFill>
        <p:spPr>
          <a:xfrm>
            <a:off x="836360" y="2217089"/>
            <a:ext cx="7210360" cy="4155914"/>
          </a:xfrm>
          <a:prstGeom prst="rect">
            <a:avLst/>
          </a:prstGeom>
        </p:spPr>
      </p:pic>
    </p:spTree>
    <p:extLst>
      <p:ext uri="{BB962C8B-B14F-4D97-AF65-F5344CB8AC3E}">
        <p14:creationId xmlns:p14="http://schemas.microsoft.com/office/powerpoint/2010/main" val="382628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EEE48-3E4E-4607-AA7C-78953853E3BD}"/>
              </a:ext>
            </a:extLst>
          </p:cNvPr>
          <p:cNvSpPr>
            <a:spLocks noGrp="1"/>
          </p:cNvSpPr>
          <p:nvPr>
            <p:ph type="title"/>
          </p:nvPr>
        </p:nvSpPr>
        <p:spPr/>
        <p:txBody>
          <a:bodyPr/>
          <a:lstStyle/>
          <a:p>
            <a:r>
              <a:rPr lang="en-US"/>
              <a:t>Results – fps for different image size</a:t>
            </a:r>
            <a:endParaRPr lang="en-GB"/>
          </a:p>
        </p:txBody>
      </p:sp>
      <p:sp>
        <p:nvSpPr>
          <p:cNvPr id="3" name="Content Placeholder 2">
            <a:extLst>
              <a:ext uri="{FF2B5EF4-FFF2-40B4-BE49-F238E27FC236}">
                <a16:creationId xmlns:a16="http://schemas.microsoft.com/office/drawing/2014/main" id="{2AC38235-5806-4DB0-BAF1-854309F8324B}"/>
              </a:ext>
            </a:extLst>
          </p:cNvPr>
          <p:cNvSpPr>
            <a:spLocks noGrp="1"/>
          </p:cNvSpPr>
          <p:nvPr>
            <p:ph idx="1"/>
          </p:nvPr>
        </p:nvSpPr>
        <p:spPr>
          <a:xfrm>
            <a:off x="772750" y="1365458"/>
            <a:ext cx="8596668" cy="3880773"/>
          </a:xfrm>
        </p:spPr>
        <p:txBody>
          <a:bodyPr/>
          <a:lstStyle/>
          <a:p>
            <a:r>
              <a:rPr lang="en-GB"/>
              <a:t>Intel(R) Core(TM) i5-8250U CPU @ 1.60GHz 1.80 GHz</a:t>
            </a:r>
          </a:p>
          <a:p>
            <a:endParaRPr lang="en-GB"/>
          </a:p>
        </p:txBody>
      </p:sp>
      <p:pic>
        <p:nvPicPr>
          <p:cNvPr id="6" name="Content Placeholder 4">
            <a:extLst>
              <a:ext uri="{FF2B5EF4-FFF2-40B4-BE49-F238E27FC236}">
                <a16:creationId xmlns:a16="http://schemas.microsoft.com/office/drawing/2014/main" id="{0AC428B6-85B3-4517-89FE-E33C289F3B39}"/>
              </a:ext>
            </a:extLst>
          </p:cNvPr>
          <p:cNvPicPr>
            <a:picLocks noChangeAspect="1"/>
          </p:cNvPicPr>
          <p:nvPr/>
        </p:nvPicPr>
        <p:blipFill>
          <a:blip r:embed="rId2"/>
          <a:stretch>
            <a:fillRect/>
          </a:stretch>
        </p:blipFill>
        <p:spPr>
          <a:xfrm>
            <a:off x="838200" y="1779905"/>
            <a:ext cx="7269600" cy="4351338"/>
          </a:xfrm>
          <a:prstGeom prst="rect">
            <a:avLst/>
          </a:prstGeom>
        </p:spPr>
      </p:pic>
    </p:spTree>
    <p:extLst>
      <p:ext uri="{BB962C8B-B14F-4D97-AF65-F5344CB8AC3E}">
        <p14:creationId xmlns:p14="http://schemas.microsoft.com/office/powerpoint/2010/main" val="2145747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CD498-7678-4073-A303-82B99CE1743F}"/>
              </a:ext>
            </a:extLst>
          </p:cNvPr>
          <p:cNvSpPr>
            <a:spLocks noGrp="1"/>
          </p:cNvSpPr>
          <p:nvPr>
            <p:ph type="title"/>
          </p:nvPr>
        </p:nvSpPr>
        <p:spPr/>
        <p:txBody>
          <a:bodyPr/>
          <a:lstStyle/>
          <a:p>
            <a:r>
              <a:rPr lang="en-US"/>
              <a:t>Results – time </a:t>
            </a:r>
            <a:r>
              <a:rPr lang="en-US" err="1"/>
              <a:t>improvment</a:t>
            </a:r>
            <a:endParaRPr lang="LID4096"/>
          </a:p>
        </p:txBody>
      </p:sp>
      <p:sp>
        <p:nvSpPr>
          <p:cNvPr id="3" name="Content Placeholder 2">
            <a:extLst>
              <a:ext uri="{FF2B5EF4-FFF2-40B4-BE49-F238E27FC236}">
                <a16:creationId xmlns:a16="http://schemas.microsoft.com/office/drawing/2014/main" id="{AFC7AA80-B9A7-489C-A5E6-DD0977E155AA}"/>
              </a:ext>
            </a:extLst>
          </p:cNvPr>
          <p:cNvSpPr>
            <a:spLocks noGrp="1"/>
          </p:cNvSpPr>
          <p:nvPr>
            <p:ph idx="1"/>
          </p:nvPr>
        </p:nvSpPr>
        <p:spPr/>
        <p:txBody>
          <a:bodyPr>
            <a:normAutofit lnSpcReduction="10000"/>
          </a:bodyPr>
          <a:lstStyle/>
          <a:p>
            <a:r>
              <a:rPr lang="en-US"/>
              <a:t>Both </a:t>
            </a:r>
            <a:r>
              <a:rPr lang="en-US" err="1"/>
              <a:t>cnns</a:t>
            </a:r>
            <a:r>
              <a:rPr lang="en-US"/>
              <a:t> after merge: 10.15308573 fps</a:t>
            </a:r>
          </a:p>
          <a:p>
            <a:r>
              <a:rPr lang="en-US"/>
              <a:t>Origin size: (480, 640)</a:t>
            </a:r>
          </a:p>
          <a:p>
            <a:r>
              <a:rPr lang="en-US"/>
              <a:t>With resize image: 10.4804324, size: (360, 480)</a:t>
            </a:r>
          </a:p>
          <a:p>
            <a:r>
              <a:rPr lang="en-US"/>
              <a:t>With resize image: 10.50492663, Size: (300, 400)</a:t>
            </a:r>
          </a:p>
          <a:p>
            <a:r>
              <a:rPr lang="en-US"/>
              <a:t>With resize: 11.3751873,  size (270, 360)</a:t>
            </a:r>
          </a:p>
          <a:p>
            <a:endParaRPr lang="en-US"/>
          </a:p>
          <a:p>
            <a:r>
              <a:rPr lang="en-US"/>
              <a:t>2 persons, resize (360, 480): 9.88879 fps</a:t>
            </a:r>
          </a:p>
          <a:p>
            <a:r>
              <a:rPr lang="en-US"/>
              <a:t>3 persons, resize (360, 480): 9.530506706 fps</a:t>
            </a:r>
          </a:p>
          <a:p>
            <a:r>
              <a:rPr lang="en-US"/>
              <a:t>4 persons, resize (360, 480): 9.07715225 fps</a:t>
            </a:r>
          </a:p>
          <a:p>
            <a:r>
              <a:rPr lang="en-US"/>
              <a:t>5 persons, resize (360, 480): 8.59063011 fps</a:t>
            </a:r>
          </a:p>
          <a:p>
            <a:endParaRPr lang="en-US"/>
          </a:p>
        </p:txBody>
      </p:sp>
    </p:spTree>
    <p:extLst>
      <p:ext uri="{BB962C8B-B14F-4D97-AF65-F5344CB8AC3E}">
        <p14:creationId xmlns:p14="http://schemas.microsoft.com/office/powerpoint/2010/main" val="3855320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0B226-7C2C-4FE0-9184-04E8C66D105A}"/>
              </a:ext>
            </a:extLst>
          </p:cNvPr>
          <p:cNvSpPr>
            <a:spLocks noGrp="1"/>
          </p:cNvSpPr>
          <p:nvPr>
            <p:ph type="title"/>
          </p:nvPr>
        </p:nvSpPr>
        <p:spPr/>
        <p:txBody>
          <a:bodyPr/>
          <a:lstStyle/>
          <a:p>
            <a:r>
              <a:rPr lang="en-US"/>
              <a:t>Conclusion</a:t>
            </a:r>
            <a:endParaRPr lang="LID4096"/>
          </a:p>
        </p:txBody>
      </p:sp>
      <p:sp>
        <p:nvSpPr>
          <p:cNvPr id="3" name="Content Placeholder 2">
            <a:extLst>
              <a:ext uri="{FF2B5EF4-FFF2-40B4-BE49-F238E27FC236}">
                <a16:creationId xmlns:a16="http://schemas.microsoft.com/office/drawing/2014/main" id="{575099A8-FC8B-4A3E-BA5C-99FDAA751682}"/>
              </a:ext>
            </a:extLst>
          </p:cNvPr>
          <p:cNvSpPr>
            <a:spLocks noGrp="1"/>
          </p:cNvSpPr>
          <p:nvPr>
            <p:ph idx="1"/>
          </p:nvPr>
        </p:nvSpPr>
        <p:spPr>
          <a:xfrm>
            <a:off x="728769" y="1389064"/>
            <a:ext cx="8596668" cy="3880773"/>
          </a:xfrm>
        </p:spPr>
        <p:txBody>
          <a:bodyPr>
            <a:normAutofit lnSpcReduction="10000"/>
          </a:bodyPr>
          <a:lstStyle/>
          <a:p>
            <a:r>
              <a:rPr lang="en-US" sz="2400"/>
              <a:t>Merging face detection into emotion recognition reduces time dramatically – previously our best measurement was 8.141 fps now increased to 10.153 fps(25% of improvement)</a:t>
            </a:r>
          </a:p>
          <a:p>
            <a:r>
              <a:rPr lang="en-US" sz="2400"/>
              <a:t>Even though there is overhead for sending requests to the server for one person, when we deal with multi persons this overhead splits per person and becomes more efficient.</a:t>
            </a:r>
          </a:p>
          <a:p>
            <a:r>
              <a:rPr lang="en-US" sz="2400"/>
              <a:t>Resizing the image before sending it to the server, saves time while keeping the same results</a:t>
            </a:r>
            <a:endParaRPr lang="LID4096" sz="2400"/>
          </a:p>
        </p:txBody>
      </p:sp>
    </p:spTree>
    <p:extLst>
      <p:ext uri="{BB962C8B-B14F-4D97-AF65-F5344CB8AC3E}">
        <p14:creationId xmlns:p14="http://schemas.microsoft.com/office/powerpoint/2010/main" val="3065943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F873-F2F3-4636-BF54-0A5264B8D685}"/>
              </a:ext>
            </a:extLst>
          </p:cNvPr>
          <p:cNvSpPr>
            <a:spLocks noGrp="1"/>
          </p:cNvSpPr>
          <p:nvPr>
            <p:ph type="title"/>
          </p:nvPr>
        </p:nvSpPr>
        <p:spPr/>
        <p:txBody>
          <a:bodyPr/>
          <a:lstStyle/>
          <a:p>
            <a:r>
              <a:rPr lang="en-US"/>
              <a:t>Future work</a:t>
            </a:r>
            <a:endParaRPr lang="LID4096"/>
          </a:p>
        </p:txBody>
      </p:sp>
      <p:sp>
        <p:nvSpPr>
          <p:cNvPr id="3" name="Content Placeholder 2">
            <a:extLst>
              <a:ext uri="{FF2B5EF4-FFF2-40B4-BE49-F238E27FC236}">
                <a16:creationId xmlns:a16="http://schemas.microsoft.com/office/drawing/2014/main" id="{75D7B399-8FA7-487F-911D-C2AD19C9EA1A}"/>
              </a:ext>
            </a:extLst>
          </p:cNvPr>
          <p:cNvSpPr>
            <a:spLocks noGrp="1"/>
          </p:cNvSpPr>
          <p:nvPr>
            <p:ph idx="1"/>
          </p:nvPr>
        </p:nvSpPr>
        <p:spPr>
          <a:xfrm>
            <a:off x="677334" y="1337629"/>
            <a:ext cx="8596668" cy="3880773"/>
          </a:xfrm>
        </p:spPr>
        <p:txBody>
          <a:bodyPr/>
          <a:lstStyle/>
          <a:p>
            <a:r>
              <a:rPr lang="en-US" sz="2400"/>
              <a:t>Run the server side on GPU</a:t>
            </a:r>
          </a:p>
          <a:p>
            <a:r>
              <a:rPr lang="en-US" sz="2400"/>
              <a:t>Change the way we detect face – detect once and than track the bounding box</a:t>
            </a:r>
          </a:p>
          <a:p>
            <a:r>
              <a:rPr lang="en-US" sz="2400"/>
              <a:t>User friendly App that uses our platform</a:t>
            </a:r>
          </a:p>
          <a:p>
            <a:endParaRPr lang="LID4096"/>
          </a:p>
        </p:txBody>
      </p:sp>
    </p:spTree>
    <p:extLst>
      <p:ext uri="{BB962C8B-B14F-4D97-AF65-F5344CB8AC3E}">
        <p14:creationId xmlns:p14="http://schemas.microsoft.com/office/powerpoint/2010/main" val="1590631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62EF-00EB-4663-807D-2F239DAA2C9E}"/>
              </a:ext>
            </a:extLst>
          </p:cNvPr>
          <p:cNvSpPr>
            <a:spLocks noGrp="1"/>
          </p:cNvSpPr>
          <p:nvPr>
            <p:ph type="title"/>
          </p:nvPr>
        </p:nvSpPr>
        <p:spPr/>
        <p:txBody>
          <a:bodyPr/>
          <a:lstStyle/>
          <a:p>
            <a:r>
              <a:rPr lang="en-US"/>
              <a:t>Midterm remainder</a:t>
            </a:r>
            <a:endParaRPr lang="LID4096"/>
          </a:p>
        </p:txBody>
      </p:sp>
      <p:sp>
        <p:nvSpPr>
          <p:cNvPr id="3" name="Content Placeholder 2">
            <a:extLst>
              <a:ext uri="{FF2B5EF4-FFF2-40B4-BE49-F238E27FC236}">
                <a16:creationId xmlns:a16="http://schemas.microsoft.com/office/drawing/2014/main" id="{10620585-2561-4F21-BF34-33614203C73F}"/>
              </a:ext>
            </a:extLst>
          </p:cNvPr>
          <p:cNvSpPr>
            <a:spLocks noGrp="1"/>
          </p:cNvSpPr>
          <p:nvPr>
            <p:ph idx="1"/>
          </p:nvPr>
        </p:nvSpPr>
        <p:spPr>
          <a:xfrm>
            <a:off x="205740" y="3377354"/>
            <a:ext cx="10058400" cy="4023360"/>
          </a:xfrm>
        </p:spPr>
        <p:txBody>
          <a:bodyPr/>
          <a:lstStyle/>
          <a:p>
            <a:endParaRPr lang="en-US"/>
          </a:p>
          <a:p>
            <a:endParaRPr lang="LID4096"/>
          </a:p>
        </p:txBody>
      </p:sp>
      <p:sp>
        <p:nvSpPr>
          <p:cNvPr id="4" name="TextBox 3">
            <a:extLst>
              <a:ext uri="{FF2B5EF4-FFF2-40B4-BE49-F238E27FC236}">
                <a16:creationId xmlns:a16="http://schemas.microsoft.com/office/drawing/2014/main" id="{D423A620-199D-4594-96FB-625A7ADA86E8}"/>
              </a:ext>
            </a:extLst>
          </p:cNvPr>
          <p:cNvSpPr txBox="1"/>
          <p:nvPr/>
        </p:nvSpPr>
        <p:spPr>
          <a:xfrm>
            <a:off x="677334" y="1411605"/>
            <a:ext cx="10389870" cy="2323713"/>
          </a:xfrm>
          <a:prstGeom prst="rect">
            <a:avLst/>
          </a:prstGeom>
          <a:noFill/>
        </p:spPr>
        <p:txBody>
          <a:bodyPr wrap="square" rtlCol="0">
            <a:spAutoFit/>
          </a:bodyPr>
          <a:lstStyle/>
          <a:p>
            <a:pPr defTabSz="457200">
              <a:spcBef>
                <a:spcPts val="1000"/>
              </a:spcBef>
              <a:buClr>
                <a:schemeClr val="accent1"/>
              </a:buClr>
              <a:buSzPct val="80000"/>
            </a:pPr>
            <a:r>
              <a:rPr lang="en-US" sz="2400">
                <a:solidFill>
                  <a:schemeClr val="tx1">
                    <a:lumMod val="75000"/>
                    <a:lumOff val="25000"/>
                  </a:schemeClr>
                </a:solidFill>
              </a:rPr>
              <a:t>A prove of concept:</a:t>
            </a:r>
          </a:p>
          <a:p>
            <a:pPr marL="342900" indent="-342900" defTabSz="457200">
              <a:spcBef>
                <a:spcPts val="1000"/>
              </a:spcBef>
              <a:buClr>
                <a:schemeClr val="accent1"/>
              </a:buClr>
              <a:buSzPct val="80000"/>
              <a:buFont typeface="Wingdings 3" charset="2"/>
              <a:buChar char=""/>
            </a:pPr>
            <a:r>
              <a:rPr lang="en-US" sz="2400">
                <a:solidFill>
                  <a:schemeClr val="tx1">
                    <a:lumMod val="75000"/>
                    <a:lumOff val="25000"/>
                  </a:schemeClr>
                </a:solidFill>
              </a:rPr>
              <a:t>Emotion detection application</a:t>
            </a:r>
          </a:p>
          <a:p>
            <a:pPr marL="342900" indent="-342900" defTabSz="457200">
              <a:spcBef>
                <a:spcPts val="1000"/>
              </a:spcBef>
              <a:buClr>
                <a:schemeClr val="accent1"/>
              </a:buClr>
              <a:buSzPct val="80000"/>
              <a:buFont typeface="Wingdings 3" charset="2"/>
              <a:buChar char=""/>
            </a:pPr>
            <a:r>
              <a:rPr lang="en-US" sz="2400">
                <a:solidFill>
                  <a:schemeClr val="tx1">
                    <a:lumMod val="75000"/>
                    <a:lumOff val="25000"/>
                  </a:schemeClr>
                </a:solidFill>
              </a:rPr>
              <a:t>Two stages: Face detection using Yolo, Emotion detection using </a:t>
            </a:r>
            <a:r>
              <a:rPr lang="en-US" sz="2400" err="1">
                <a:solidFill>
                  <a:schemeClr val="tx1">
                    <a:lumMod val="75000"/>
                    <a:lumOff val="25000"/>
                  </a:schemeClr>
                </a:solidFill>
              </a:rPr>
              <a:t>DeepFace</a:t>
            </a:r>
            <a:endParaRPr lang="en-US" sz="2400">
              <a:solidFill>
                <a:schemeClr val="tx1">
                  <a:lumMod val="75000"/>
                  <a:lumOff val="25000"/>
                </a:schemeClr>
              </a:solidFill>
            </a:endParaRPr>
          </a:p>
          <a:p>
            <a:pPr marL="342900" indent="-342900" defTabSz="457200">
              <a:spcBef>
                <a:spcPts val="1000"/>
              </a:spcBef>
              <a:buClr>
                <a:schemeClr val="accent1"/>
              </a:buClr>
              <a:buSzPct val="80000"/>
              <a:buFont typeface="Wingdings 3" charset="2"/>
              <a:buChar char=""/>
            </a:pPr>
            <a:r>
              <a:rPr lang="en-US" sz="2400">
                <a:solidFill>
                  <a:schemeClr val="tx1">
                    <a:lumMod val="75000"/>
                    <a:lumOff val="25000"/>
                  </a:schemeClr>
                </a:solidFill>
              </a:rPr>
              <a:t>The application works only locally on the computer </a:t>
            </a:r>
            <a:endParaRPr lang="en-GB" sz="2400">
              <a:solidFill>
                <a:schemeClr val="tx1">
                  <a:lumMod val="75000"/>
                  <a:lumOff val="25000"/>
                </a:schemeClr>
              </a:solidFill>
            </a:endParaRPr>
          </a:p>
        </p:txBody>
      </p:sp>
    </p:spTree>
    <p:extLst>
      <p:ext uri="{BB962C8B-B14F-4D97-AF65-F5344CB8AC3E}">
        <p14:creationId xmlns:p14="http://schemas.microsoft.com/office/powerpoint/2010/main" val="172067447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0F810-092A-47A0-A279-F0FE79A434CD}"/>
              </a:ext>
            </a:extLst>
          </p:cNvPr>
          <p:cNvSpPr>
            <a:spLocks noGrp="1"/>
          </p:cNvSpPr>
          <p:nvPr>
            <p:ph type="title"/>
          </p:nvPr>
        </p:nvSpPr>
        <p:spPr/>
        <p:txBody>
          <a:bodyPr/>
          <a:lstStyle/>
          <a:p>
            <a:r>
              <a:rPr lang="en-US"/>
              <a:t>Bibliography</a:t>
            </a:r>
            <a:endParaRPr lang="en-GB"/>
          </a:p>
        </p:txBody>
      </p:sp>
      <p:sp>
        <p:nvSpPr>
          <p:cNvPr id="3" name="Content Placeholder 2">
            <a:extLst>
              <a:ext uri="{FF2B5EF4-FFF2-40B4-BE49-F238E27FC236}">
                <a16:creationId xmlns:a16="http://schemas.microsoft.com/office/drawing/2014/main" id="{0DF7A638-7F1C-4B5C-8981-E1E0D30D610F}"/>
              </a:ext>
            </a:extLst>
          </p:cNvPr>
          <p:cNvSpPr>
            <a:spLocks noGrp="1"/>
          </p:cNvSpPr>
          <p:nvPr>
            <p:ph idx="1"/>
          </p:nvPr>
        </p:nvSpPr>
        <p:spPr>
          <a:xfrm>
            <a:off x="677334" y="1564241"/>
            <a:ext cx="8596668" cy="3880773"/>
          </a:xfrm>
        </p:spPr>
        <p:txBody>
          <a:bodyPr>
            <a:normAutofit fontScale="25000" lnSpcReduction="20000"/>
          </a:bodyPr>
          <a:lstStyle/>
          <a:p>
            <a:r>
              <a:rPr lang="en-US" sz="8000">
                <a:solidFill>
                  <a:schemeClr val="tx1"/>
                </a:solidFill>
              </a:rPr>
              <a:t> </a:t>
            </a:r>
            <a:r>
              <a:rPr lang="en-GB" sz="8000">
                <a:solidFill>
                  <a:schemeClr val="tx1"/>
                </a:solidFill>
              </a:rPr>
              <a:t>YOLOv3: An Incremental Improvement -            </a:t>
            </a:r>
          </a:p>
          <a:p>
            <a:pPr marL="0" indent="0">
              <a:buNone/>
            </a:pPr>
            <a:r>
              <a:rPr lang="en-GB" sz="8000">
                <a:solidFill>
                  <a:schemeClr val="tx1"/>
                </a:solidFill>
              </a:rPr>
              <a:t> </a:t>
            </a:r>
            <a:r>
              <a:rPr lang="en-GB" sz="8000">
                <a:solidFill>
                  <a:schemeClr val="tx1"/>
                </a:solidFill>
                <a:hlinkClick r:id="rId2">
                  <a:extLst>
                    <a:ext uri="{A12FA001-AC4F-418D-AE19-62706E023703}">
                      <ahyp:hlinkClr xmlns:ahyp="http://schemas.microsoft.com/office/drawing/2018/hyperlinkcolor" val="tx"/>
                    </a:ext>
                  </a:extLst>
                </a:hlinkClick>
              </a:rPr>
              <a:t>https://pjreddie.com/media/files/papers/YOLOv3.pdf\</a:t>
            </a:r>
            <a:endParaRPr lang="en-GB" sz="8000">
              <a:solidFill>
                <a:schemeClr val="tx1"/>
              </a:solidFill>
            </a:endParaRPr>
          </a:p>
          <a:p>
            <a:pPr marL="0" indent="0">
              <a:buNone/>
            </a:pPr>
            <a:endParaRPr lang="en-GB" sz="8000">
              <a:solidFill>
                <a:schemeClr val="tx1"/>
              </a:solidFill>
            </a:endParaRPr>
          </a:p>
          <a:p>
            <a:r>
              <a:rPr lang="en-GB" sz="8000" b="0" i="0">
                <a:solidFill>
                  <a:schemeClr val="tx1"/>
                </a:solidFill>
                <a:effectLst/>
                <a:latin typeface="Roboto" panose="02000000000000000000" pitchFamily="2" charset="0"/>
              </a:rPr>
              <a:t> YOLO-face: a real-time face detector –</a:t>
            </a:r>
          </a:p>
          <a:p>
            <a:pPr marL="0" indent="0">
              <a:buNone/>
            </a:pPr>
            <a:r>
              <a:rPr lang="en-GB" sz="8000" b="0" i="0">
                <a:solidFill>
                  <a:schemeClr val="tx1"/>
                </a:solidFill>
                <a:effectLst/>
                <a:latin typeface="Roboto" panose="02000000000000000000" pitchFamily="2" charset="0"/>
              </a:rPr>
              <a:t> </a:t>
            </a:r>
            <a:r>
              <a:rPr lang="en-GB" sz="8000" b="0" i="0">
                <a:solidFill>
                  <a:schemeClr val="tx1"/>
                </a:solidFill>
                <a:effectLst/>
                <a:latin typeface="Roboto" panose="02000000000000000000" pitchFamily="2" charset="0"/>
                <a:hlinkClick r:id="rId3">
                  <a:extLst>
                    <a:ext uri="{A12FA001-AC4F-418D-AE19-62706E023703}">
                      <ahyp:hlinkClr xmlns:ahyp="http://schemas.microsoft.com/office/drawing/2018/hyperlinkcolor" val="tx"/>
                    </a:ext>
                  </a:extLst>
                </a:hlinkClick>
              </a:rPr>
              <a:t>https://www.researchgate.net/publication/339888559_YOLO-face_a_real-time_face_detector</a:t>
            </a:r>
            <a:endParaRPr lang="en-GB" sz="8000" b="0" i="0">
              <a:solidFill>
                <a:schemeClr val="tx1"/>
              </a:solidFill>
              <a:effectLst/>
              <a:latin typeface="Roboto" panose="02000000000000000000" pitchFamily="2" charset="0"/>
            </a:endParaRPr>
          </a:p>
          <a:p>
            <a:pPr marL="0" indent="0">
              <a:buNone/>
            </a:pPr>
            <a:endParaRPr lang="en-GB" sz="8000" b="0" i="0">
              <a:solidFill>
                <a:schemeClr val="tx1"/>
              </a:solidFill>
              <a:effectLst/>
              <a:latin typeface="Roboto" panose="02000000000000000000" pitchFamily="2" charset="0"/>
            </a:endParaRPr>
          </a:p>
          <a:p>
            <a:r>
              <a:rPr lang="en-GB" sz="8000" err="1">
                <a:solidFill>
                  <a:schemeClr val="tx1"/>
                </a:solidFill>
                <a:latin typeface="Roboto" panose="02000000000000000000" pitchFamily="2" charset="0"/>
              </a:rPr>
              <a:t>DeepFace</a:t>
            </a:r>
            <a:r>
              <a:rPr lang="en-GB" sz="8000">
                <a:solidFill>
                  <a:schemeClr val="tx1"/>
                </a:solidFill>
                <a:latin typeface="Roboto" panose="02000000000000000000" pitchFamily="2" charset="0"/>
              </a:rPr>
              <a:t> -              </a:t>
            </a:r>
          </a:p>
          <a:p>
            <a:pPr marL="0" indent="0">
              <a:buNone/>
            </a:pPr>
            <a:r>
              <a:rPr lang="en-GB" sz="8000">
                <a:solidFill>
                  <a:schemeClr val="tx1"/>
                </a:solidFill>
                <a:latin typeface="Roboto" panose="02000000000000000000" pitchFamily="2" charset="0"/>
              </a:rPr>
              <a:t> </a:t>
            </a:r>
            <a:r>
              <a:rPr lang="en-GB" sz="8000">
                <a:solidFill>
                  <a:schemeClr val="tx1"/>
                </a:solidFill>
                <a:latin typeface="Roboto" panose="02000000000000000000" pitchFamily="2" charset="0"/>
                <a:hlinkClick r:id="rId4">
                  <a:extLst>
                    <a:ext uri="{A12FA001-AC4F-418D-AE19-62706E023703}">
                      <ahyp:hlinkClr xmlns:ahyp="http://schemas.microsoft.com/office/drawing/2018/hyperlinkcolor" val="tx"/>
                    </a:ext>
                  </a:extLst>
                </a:hlinkClick>
              </a:rPr>
              <a:t>https://www.cs.toronto.edu/~ranzato/publications/taigman_cvpr14.pdf</a:t>
            </a:r>
            <a:endParaRPr lang="en-GB" sz="8000">
              <a:solidFill>
                <a:schemeClr val="tx1"/>
              </a:solidFill>
              <a:latin typeface="Roboto" panose="02000000000000000000" pitchFamily="2" charset="0"/>
            </a:endParaRPr>
          </a:p>
          <a:p>
            <a:pPr marL="0" indent="0">
              <a:buNone/>
            </a:pPr>
            <a:endParaRPr lang="en-GB" sz="8000">
              <a:solidFill>
                <a:schemeClr val="tx1"/>
              </a:solidFill>
              <a:latin typeface="Roboto" panose="02000000000000000000" pitchFamily="2" charset="0"/>
            </a:endParaRPr>
          </a:p>
          <a:p>
            <a:r>
              <a:rPr lang="en-GB" sz="8000">
                <a:solidFill>
                  <a:schemeClr val="tx1"/>
                </a:solidFill>
                <a:latin typeface="Roboto" panose="02000000000000000000" pitchFamily="2" charset="0"/>
              </a:rPr>
              <a:t>Django – </a:t>
            </a:r>
          </a:p>
          <a:p>
            <a:pPr marL="0" indent="0">
              <a:buNone/>
            </a:pPr>
            <a:r>
              <a:rPr lang="en-GB" sz="8000">
                <a:solidFill>
                  <a:schemeClr val="tx1"/>
                </a:solidFill>
                <a:latin typeface="Roboto" panose="02000000000000000000" pitchFamily="2" charset="0"/>
                <a:hlinkClick r:id="rId5">
                  <a:extLst>
                    <a:ext uri="{A12FA001-AC4F-418D-AE19-62706E023703}">
                      <ahyp:hlinkClr xmlns:ahyp="http://schemas.microsoft.com/office/drawing/2018/hyperlinkcolor" val="tx"/>
                    </a:ext>
                  </a:extLst>
                </a:hlinkClick>
              </a:rPr>
              <a:t>https://www.djangoproject.com/</a:t>
            </a:r>
            <a:endParaRPr lang="en-GB" sz="8000">
              <a:solidFill>
                <a:schemeClr val="tx1"/>
              </a:solidFill>
              <a:latin typeface="Roboto" panose="02000000000000000000" pitchFamily="2" charset="0"/>
            </a:endParaRPr>
          </a:p>
          <a:p>
            <a:pPr marL="0" indent="0">
              <a:buNone/>
            </a:pPr>
            <a:endParaRPr lang="en-GB" sz="3800">
              <a:solidFill>
                <a:schemeClr val="tx1"/>
              </a:solidFill>
              <a:latin typeface="Roboto" panose="02000000000000000000" pitchFamily="2" charset="0"/>
            </a:endParaRPr>
          </a:p>
          <a:p>
            <a:pPr marL="0" indent="0">
              <a:buNone/>
            </a:pPr>
            <a:endParaRPr lang="en-GB" sz="3800">
              <a:solidFill>
                <a:schemeClr val="tx1"/>
              </a:solidFill>
              <a:latin typeface="Roboto" panose="02000000000000000000" pitchFamily="2" charset="0"/>
            </a:endParaRPr>
          </a:p>
          <a:p>
            <a:pPr marL="0" indent="0">
              <a:buNone/>
            </a:pPr>
            <a:endParaRPr lang="en-GB" sz="2600">
              <a:solidFill>
                <a:schemeClr val="tx1"/>
              </a:solidFill>
              <a:latin typeface="Roboto" panose="02000000000000000000" pitchFamily="2" charset="0"/>
            </a:endParaRPr>
          </a:p>
          <a:p>
            <a:pPr>
              <a:buFont typeface="Arial" panose="020B0604020202020204" pitchFamily="34" charset="0"/>
              <a:buChar char="•"/>
            </a:pPr>
            <a:endParaRPr lang="en-GB" sz="2600" b="0" i="0">
              <a:solidFill>
                <a:srgbClr val="111111"/>
              </a:solidFill>
              <a:effectLst/>
              <a:latin typeface="Roboto" panose="02000000000000000000" pitchFamily="2" charset="0"/>
            </a:endParaRPr>
          </a:p>
          <a:p>
            <a:pPr marL="0" indent="0">
              <a:buNone/>
            </a:pPr>
            <a:br>
              <a:rPr lang="en-GB" b="0" i="0">
                <a:solidFill>
                  <a:srgbClr val="111111"/>
                </a:solidFill>
                <a:effectLst/>
                <a:latin typeface="Roboto" panose="02000000000000000000" pitchFamily="2" charset="0"/>
              </a:rPr>
            </a:br>
            <a:endParaRPr lang="en-GB"/>
          </a:p>
        </p:txBody>
      </p:sp>
    </p:spTree>
    <p:extLst>
      <p:ext uri="{BB962C8B-B14F-4D97-AF65-F5344CB8AC3E}">
        <p14:creationId xmlns:p14="http://schemas.microsoft.com/office/powerpoint/2010/main" val="3826941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A761A44-A936-4382-8A16-7ED6A2903D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59EE73-661E-48AA-A374-BF2B850F58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653EA91-5E43-427F-B0AB-1B8A496BC6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57571081-E136-40F9-B123-3A16F53BE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73197C11-EFC2-4F71-BEFF-B7EE3EEFF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074C7561-7217-4DBC-8C63-2BB8560D6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6EB4E4EC-EA7F-4A46-9AF5-7E3E4E543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9048D13B-C50D-4EF9-AB6D-86713B7D4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8213FFC7-C869-40A9-8DBD-B311B342E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A029FB91-93F5-4D40-9014-8D5108951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F6022FD2-DE49-41E6-B3BF-B113018CA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descr="Different coloured question marks">
            <a:extLst>
              <a:ext uri="{FF2B5EF4-FFF2-40B4-BE49-F238E27FC236}">
                <a16:creationId xmlns:a16="http://schemas.microsoft.com/office/drawing/2014/main" id="{5F81298B-895B-FD69-6237-CEFE24432991}"/>
              </a:ext>
            </a:extLst>
          </p:cNvPr>
          <p:cNvPicPr>
            <a:picLocks noChangeAspect="1"/>
          </p:cNvPicPr>
          <p:nvPr/>
        </p:nvPicPr>
        <p:blipFill rotWithShape="1">
          <a:blip r:embed="rId2"/>
          <a:srcRect l="27453" r="28298"/>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8EC47ED1-9597-4F7F-BB70-5DF95111415F}"/>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r>
              <a:rPr lang="en-US" sz="5400" b="1">
                <a:solidFill>
                  <a:schemeClr val="tx1"/>
                </a:solidFill>
              </a:rPr>
              <a:t>Thank You!</a:t>
            </a:r>
            <a:br>
              <a:rPr lang="en-US" sz="5400" b="1">
                <a:solidFill>
                  <a:schemeClr val="tx1"/>
                </a:solidFill>
              </a:rPr>
            </a:br>
            <a:r>
              <a:rPr lang="en-US" sz="5400" b="1">
                <a:solidFill>
                  <a:schemeClr val="tx1"/>
                </a:solidFill>
              </a:rPr>
              <a:t>Questions?</a:t>
            </a:r>
          </a:p>
        </p:txBody>
      </p:sp>
    </p:spTree>
    <p:extLst>
      <p:ext uri="{BB962C8B-B14F-4D97-AF65-F5344CB8AC3E}">
        <p14:creationId xmlns:p14="http://schemas.microsoft.com/office/powerpoint/2010/main" val="423520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3999B-B7C1-48C1-8234-CFCE8AC07484}"/>
              </a:ext>
            </a:extLst>
          </p:cNvPr>
          <p:cNvSpPr>
            <a:spLocks noGrp="1"/>
          </p:cNvSpPr>
          <p:nvPr>
            <p:ph type="title"/>
          </p:nvPr>
        </p:nvSpPr>
        <p:spPr/>
        <p:txBody>
          <a:bodyPr/>
          <a:lstStyle/>
          <a:p>
            <a:r>
              <a:rPr lang="en-US"/>
              <a:t>Our Idea</a:t>
            </a:r>
            <a:endParaRPr lang="LID4096"/>
          </a:p>
        </p:txBody>
      </p:sp>
      <p:sp>
        <p:nvSpPr>
          <p:cNvPr id="3" name="Content Placeholder 2">
            <a:extLst>
              <a:ext uri="{FF2B5EF4-FFF2-40B4-BE49-F238E27FC236}">
                <a16:creationId xmlns:a16="http://schemas.microsoft.com/office/drawing/2014/main" id="{8709C579-5530-4286-8E55-F83D9099E2B5}"/>
              </a:ext>
            </a:extLst>
          </p:cNvPr>
          <p:cNvSpPr>
            <a:spLocks noGrp="1"/>
          </p:cNvSpPr>
          <p:nvPr>
            <p:ph idx="1"/>
          </p:nvPr>
        </p:nvSpPr>
        <p:spPr>
          <a:xfrm>
            <a:off x="740199" y="1211899"/>
            <a:ext cx="8596668" cy="3880773"/>
          </a:xfrm>
        </p:spPr>
        <p:txBody>
          <a:bodyPr>
            <a:normAutofit/>
          </a:bodyPr>
          <a:lstStyle/>
          <a:p>
            <a:r>
              <a:rPr lang="en-US" sz="2400"/>
              <a:t>Build an advertising platform for sales companies aiming to sale their products.</a:t>
            </a:r>
          </a:p>
          <a:p>
            <a:r>
              <a:rPr lang="en-US" sz="2400"/>
              <a:t>We provide an algorithm that analyze crowd of clients' emotions from images taken by a camera.</a:t>
            </a:r>
          </a:p>
          <a:p>
            <a:r>
              <a:rPr lang="en-US" sz="2400"/>
              <a:t>The algorithm provides statistics on the emotions of the clients.</a:t>
            </a:r>
          </a:p>
          <a:p>
            <a:r>
              <a:rPr lang="en-US" sz="2400"/>
              <a:t> That way the sales companies can use the conclusions to adjust their product in a better way to the clients. </a:t>
            </a:r>
            <a:endParaRPr lang="LID4096" sz="2400"/>
          </a:p>
        </p:txBody>
      </p:sp>
      <p:pic>
        <p:nvPicPr>
          <p:cNvPr id="5" name="Graphic 4" descr="Lights On with solid fill">
            <a:extLst>
              <a:ext uri="{FF2B5EF4-FFF2-40B4-BE49-F238E27FC236}">
                <a16:creationId xmlns:a16="http://schemas.microsoft.com/office/drawing/2014/main" id="{C5C78ABC-D78F-443E-AE19-AEEB113776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79172" y="4806428"/>
            <a:ext cx="1679345" cy="1679345"/>
          </a:xfrm>
          <a:prstGeom prst="rect">
            <a:avLst/>
          </a:prstGeom>
        </p:spPr>
      </p:pic>
    </p:spTree>
    <p:extLst>
      <p:ext uri="{BB962C8B-B14F-4D97-AF65-F5344CB8AC3E}">
        <p14:creationId xmlns:p14="http://schemas.microsoft.com/office/powerpoint/2010/main" val="76239597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CFD1C-3057-416F-825E-0BED27E56538}"/>
              </a:ext>
            </a:extLst>
          </p:cNvPr>
          <p:cNvSpPr>
            <a:spLocks noGrp="1"/>
          </p:cNvSpPr>
          <p:nvPr>
            <p:ph type="title"/>
          </p:nvPr>
        </p:nvSpPr>
        <p:spPr/>
        <p:txBody>
          <a:bodyPr/>
          <a:lstStyle/>
          <a:p>
            <a:r>
              <a:rPr lang="en-US"/>
              <a:t>Goals</a:t>
            </a:r>
            <a:endParaRPr lang="LID4096"/>
          </a:p>
        </p:txBody>
      </p:sp>
      <p:sp>
        <p:nvSpPr>
          <p:cNvPr id="3" name="Content Placeholder 2">
            <a:extLst>
              <a:ext uri="{FF2B5EF4-FFF2-40B4-BE49-F238E27FC236}">
                <a16:creationId xmlns:a16="http://schemas.microsoft.com/office/drawing/2014/main" id="{BAAE3865-59E6-4A3E-B7B6-024747A095BB}"/>
              </a:ext>
            </a:extLst>
          </p:cNvPr>
          <p:cNvSpPr>
            <a:spLocks noGrp="1"/>
          </p:cNvSpPr>
          <p:nvPr>
            <p:ph idx="1"/>
          </p:nvPr>
        </p:nvSpPr>
        <p:spPr>
          <a:xfrm>
            <a:off x="677334" y="1354774"/>
            <a:ext cx="8596668" cy="3880773"/>
          </a:xfrm>
        </p:spPr>
        <p:txBody>
          <a:bodyPr>
            <a:normAutofit fontScale="92500" lnSpcReduction="20000"/>
          </a:bodyPr>
          <a:lstStyle/>
          <a:p>
            <a:r>
              <a:rPr lang="en-US" sz="2400"/>
              <a:t>Experience new python frameworks for Image processing.</a:t>
            </a:r>
          </a:p>
          <a:p>
            <a:r>
              <a:rPr lang="en-US" sz="2400"/>
              <a:t>Learn about face detection and emotion recognition approaches today.</a:t>
            </a:r>
          </a:p>
          <a:p>
            <a:r>
              <a:rPr lang="en-US" sz="2400"/>
              <a:t>Create real-time emotion detection application</a:t>
            </a:r>
            <a:r>
              <a:rPr lang="en-GB" sz="2400"/>
              <a:t> using web-cam.</a:t>
            </a:r>
            <a:endParaRPr lang="en-US" sz="2400"/>
          </a:p>
          <a:p>
            <a:r>
              <a:rPr lang="en-GB" sz="2400"/>
              <a:t>The application should detect each person in the frame and save frames that have interesting emotions.</a:t>
            </a:r>
            <a:endParaRPr lang="en-US" sz="2400"/>
          </a:p>
          <a:p>
            <a:r>
              <a:rPr lang="en-US" sz="2400"/>
              <a:t>Learn how to create an application based on the advantages of deep learning.</a:t>
            </a:r>
          </a:p>
          <a:p>
            <a:r>
              <a:rPr lang="en-US" sz="2400"/>
              <a:t>Learn how to create client-server application.</a:t>
            </a:r>
          </a:p>
          <a:p>
            <a:r>
              <a:rPr lang="en-US" sz="2400"/>
              <a:t>Improve emotion detection algorithm by adding multi person detection and improving time.</a:t>
            </a:r>
          </a:p>
          <a:p>
            <a:endParaRPr lang="en-US"/>
          </a:p>
          <a:p>
            <a:endParaRPr lang="en-US"/>
          </a:p>
          <a:p>
            <a:endParaRPr lang="LID4096"/>
          </a:p>
        </p:txBody>
      </p:sp>
    </p:spTree>
    <p:extLst>
      <p:ext uri="{BB962C8B-B14F-4D97-AF65-F5344CB8AC3E}">
        <p14:creationId xmlns:p14="http://schemas.microsoft.com/office/powerpoint/2010/main" val="285655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EF0C-994C-4F2B-A9F6-9F83CE4FB427}"/>
              </a:ext>
            </a:extLst>
          </p:cNvPr>
          <p:cNvSpPr>
            <a:spLocks noGrp="1"/>
          </p:cNvSpPr>
          <p:nvPr>
            <p:ph type="title"/>
          </p:nvPr>
        </p:nvSpPr>
        <p:spPr/>
        <p:txBody>
          <a:bodyPr/>
          <a:lstStyle/>
          <a:p>
            <a:r>
              <a:rPr lang="en-US"/>
              <a:t>Packages used and tools</a:t>
            </a:r>
            <a:endParaRPr lang="LID4096"/>
          </a:p>
        </p:txBody>
      </p:sp>
      <p:sp>
        <p:nvSpPr>
          <p:cNvPr id="3" name="Content Placeholder 2">
            <a:extLst>
              <a:ext uri="{FF2B5EF4-FFF2-40B4-BE49-F238E27FC236}">
                <a16:creationId xmlns:a16="http://schemas.microsoft.com/office/drawing/2014/main" id="{83FADD38-2907-452A-9F74-B8D14B43A4E7}"/>
              </a:ext>
            </a:extLst>
          </p:cNvPr>
          <p:cNvSpPr>
            <a:spLocks noGrp="1"/>
          </p:cNvSpPr>
          <p:nvPr>
            <p:ph idx="1"/>
          </p:nvPr>
        </p:nvSpPr>
        <p:spPr>
          <a:xfrm>
            <a:off x="677334" y="1270000"/>
            <a:ext cx="8596668" cy="3880773"/>
          </a:xfrm>
        </p:spPr>
        <p:txBody>
          <a:bodyPr>
            <a:normAutofit/>
          </a:bodyPr>
          <a:lstStyle/>
          <a:p>
            <a:r>
              <a:rPr lang="en-US" sz="2200"/>
              <a:t>Django server</a:t>
            </a:r>
          </a:p>
          <a:p>
            <a:r>
              <a:rPr lang="en-US" sz="2200"/>
              <a:t>Yolo Face</a:t>
            </a:r>
          </a:p>
          <a:p>
            <a:r>
              <a:rPr lang="en-US" sz="2200"/>
              <a:t>Deep Face</a:t>
            </a:r>
          </a:p>
          <a:p>
            <a:r>
              <a:rPr lang="en-US" sz="2200"/>
              <a:t>OpenCV</a:t>
            </a:r>
          </a:p>
          <a:p>
            <a:r>
              <a:rPr lang="en-US" sz="2200"/>
              <a:t>Http requests and responds</a:t>
            </a:r>
            <a:endParaRPr lang="LID4096" sz="2200"/>
          </a:p>
        </p:txBody>
      </p:sp>
    </p:spTree>
    <p:extLst>
      <p:ext uri="{BB962C8B-B14F-4D97-AF65-F5344CB8AC3E}">
        <p14:creationId xmlns:p14="http://schemas.microsoft.com/office/powerpoint/2010/main" val="2111958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ADCA2-A5F9-4DC8-95D6-5FB316FA7D3B}"/>
              </a:ext>
            </a:extLst>
          </p:cNvPr>
          <p:cNvSpPr>
            <a:spLocks noGrp="1"/>
          </p:cNvSpPr>
          <p:nvPr>
            <p:ph type="title"/>
          </p:nvPr>
        </p:nvSpPr>
        <p:spPr/>
        <p:txBody>
          <a:bodyPr/>
          <a:lstStyle/>
          <a:p>
            <a:r>
              <a:rPr lang="en-US"/>
              <a:t>YOLO face</a:t>
            </a:r>
            <a:endParaRPr lang="LID4096"/>
          </a:p>
        </p:txBody>
      </p:sp>
      <p:sp>
        <p:nvSpPr>
          <p:cNvPr id="3" name="Content Placeholder 2">
            <a:extLst>
              <a:ext uri="{FF2B5EF4-FFF2-40B4-BE49-F238E27FC236}">
                <a16:creationId xmlns:a16="http://schemas.microsoft.com/office/drawing/2014/main" id="{B19BD109-6EEB-4A16-B202-2926C28E0E4D}"/>
              </a:ext>
            </a:extLst>
          </p:cNvPr>
          <p:cNvSpPr>
            <a:spLocks noGrp="1"/>
          </p:cNvSpPr>
          <p:nvPr>
            <p:ph idx="1"/>
          </p:nvPr>
        </p:nvSpPr>
        <p:spPr>
          <a:xfrm>
            <a:off x="677334" y="1429069"/>
            <a:ext cx="8596668" cy="3880773"/>
          </a:xfrm>
        </p:spPr>
        <p:txBody>
          <a:bodyPr>
            <a:normAutofit/>
          </a:bodyPr>
          <a:lstStyle/>
          <a:p>
            <a:r>
              <a:rPr lang="en-US" sz="2400"/>
              <a:t>“You only look once” -YOLO is a one stage detector.</a:t>
            </a:r>
          </a:p>
          <a:p>
            <a:r>
              <a:rPr lang="en-GB" sz="2400"/>
              <a:t>This approach includes using anchor boxes which shapes is more appropriate for face detection and  more precise regression loss function.</a:t>
            </a:r>
          </a:p>
          <a:p>
            <a:r>
              <a:rPr lang="en-GB" sz="2400"/>
              <a:t> The changes improved accuracy on face detection while remaining very fast.</a:t>
            </a:r>
          </a:p>
          <a:p>
            <a:pPr marL="0" indent="0">
              <a:buNone/>
            </a:pPr>
            <a:endParaRPr lang="en-GB" sz="2400"/>
          </a:p>
          <a:p>
            <a:pPr>
              <a:buFont typeface="Arial" panose="020B0604020202020204" pitchFamily="34" charset="0"/>
              <a:buChar char="•"/>
            </a:pPr>
            <a:endParaRPr lang="en-US"/>
          </a:p>
          <a:p>
            <a:endParaRPr lang="LID4096"/>
          </a:p>
        </p:txBody>
      </p:sp>
    </p:spTree>
    <p:extLst>
      <p:ext uri="{BB962C8B-B14F-4D97-AF65-F5344CB8AC3E}">
        <p14:creationId xmlns:p14="http://schemas.microsoft.com/office/powerpoint/2010/main" val="302057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ED2E-4FFF-4B4B-891A-1BAEF96E05C9}"/>
              </a:ext>
            </a:extLst>
          </p:cNvPr>
          <p:cNvSpPr>
            <a:spLocks noGrp="1"/>
          </p:cNvSpPr>
          <p:nvPr>
            <p:ph type="title"/>
          </p:nvPr>
        </p:nvSpPr>
        <p:spPr/>
        <p:txBody>
          <a:bodyPr/>
          <a:lstStyle/>
          <a:p>
            <a:r>
              <a:rPr lang="en-US" err="1"/>
              <a:t>Deepface</a:t>
            </a:r>
            <a:endParaRPr lang="LID4096"/>
          </a:p>
        </p:txBody>
      </p:sp>
      <p:sp>
        <p:nvSpPr>
          <p:cNvPr id="3" name="Content Placeholder 2">
            <a:extLst>
              <a:ext uri="{FF2B5EF4-FFF2-40B4-BE49-F238E27FC236}">
                <a16:creationId xmlns:a16="http://schemas.microsoft.com/office/drawing/2014/main" id="{2FEAE38A-158D-4B46-A973-E2613F4BF4A0}"/>
              </a:ext>
            </a:extLst>
          </p:cNvPr>
          <p:cNvSpPr>
            <a:spLocks noGrp="1"/>
          </p:cNvSpPr>
          <p:nvPr>
            <p:ph idx="1"/>
          </p:nvPr>
        </p:nvSpPr>
        <p:spPr>
          <a:xfrm>
            <a:off x="677334" y="1406209"/>
            <a:ext cx="8596668" cy="3880773"/>
          </a:xfrm>
        </p:spPr>
        <p:txBody>
          <a:bodyPr vert="horz" lIns="91440" tIns="45720" rIns="91440" bIns="45720" rtlCol="0" anchor="t">
            <a:noAutofit/>
          </a:bodyPr>
          <a:lstStyle/>
          <a:p>
            <a:r>
              <a:rPr lang="en-GB" sz="2400" err="1"/>
              <a:t>Deepface</a:t>
            </a:r>
            <a:r>
              <a:rPr lang="en-GB" sz="2400"/>
              <a:t> is a lightweight face recognition and facial attribute analysis framework in python.</a:t>
            </a:r>
          </a:p>
          <a:p>
            <a:r>
              <a:rPr lang="en-GB" sz="2400"/>
              <a:t>The framework has four main steps in order to classify a face image:</a:t>
            </a:r>
          </a:p>
          <a:p>
            <a:pPr lvl="1"/>
            <a:r>
              <a:rPr lang="en-GB" sz="2400"/>
              <a:t>Detection</a:t>
            </a:r>
          </a:p>
          <a:p>
            <a:pPr lvl="1"/>
            <a:r>
              <a:rPr lang="en-GB" sz="2400"/>
              <a:t>Alignment</a:t>
            </a:r>
          </a:p>
          <a:p>
            <a:pPr lvl="1"/>
            <a:r>
              <a:rPr lang="en-GB" sz="2400"/>
              <a:t>Representation</a:t>
            </a:r>
          </a:p>
          <a:p>
            <a:pPr lvl="1"/>
            <a:r>
              <a:rPr lang="en-GB" sz="2400"/>
              <a:t>Classification</a:t>
            </a:r>
            <a:endParaRPr lang="en-GB" sz="2400">
              <a:cs typeface="Calibri"/>
            </a:endParaRPr>
          </a:p>
          <a:p>
            <a:r>
              <a:rPr lang="en-GB" sz="2400" b="1"/>
              <a:t>The original Deep Face can classify only one face at a time and can’t classify multi person image.</a:t>
            </a:r>
            <a:endParaRPr lang="LID4096" sz="2400" b="1"/>
          </a:p>
        </p:txBody>
      </p:sp>
    </p:spTree>
    <p:extLst>
      <p:ext uri="{BB962C8B-B14F-4D97-AF65-F5344CB8AC3E}">
        <p14:creationId xmlns:p14="http://schemas.microsoft.com/office/powerpoint/2010/main" val="256142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CA90998-3D17-4C48-B35B-957DAB22F8D2}"/>
              </a:ext>
            </a:extLst>
          </p:cNvPr>
          <p:cNvSpPr/>
          <p:nvPr/>
        </p:nvSpPr>
        <p:spPr>
          <a:xfrm>
            <a:off x="6983730" y="2081938"/>
            <a:ext cx="4060859" cy="2528852"/>
          </a:xfrm>
          <a:prstGeom prst="roundRect">
            <a:avLst/>
          </a:prstGeom>
          <a:solidFill>
            <a:schemeClr val="accent6"/>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BB98CB51-BF52-4780-98F0-16518A394F67}"/>
              </a:ext>
            </a:extLst>
          </p:cNvPr>
          <p:cNvSpPr/>
          <p:nvPr/>
        </p:nvSpPr>
        <p:spPr>
          <a:xfrm>
            <a:off x="960120" y="2085499"/>
            <a:ext cx="3801958" cy="2532221"/>
          </a:xfrm>
          <a:prstGeom prst="roundRect">
            <a:avLst/>
          </a:prstGeom>
          <a:solidFill>
            <a:schemeClr val="bg2">
              <a:lumMod val="60000"/>
              <a:lumOff val="4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0378EC9-3A64-46DB-A85F-3C12BF23DE2C}"/>
              </a:ext>
            </a:extLst>
          </p:cNvPr>
          <p:cNvSpPr txBox="1"/>
          <p:nvPr/>
        </p:nvSpPr>
        <p:spPr>
          <a:xfrm>
            <a:off x="2141220" y="3032700"/>
            <a:ext cx="1257300" cy="523220"/>
          </a:xfrm>
          <a:prstGeom prst="rect">
            <a:avLst/>
          </a:prstGeom>
          <a:noFill/>
        </p:spPr>
        <p:txBody>
          <a:bodyPr wrap="square" lIns="91440" tIns="45720" rIns="91440" bIns="45720" rtlCol="0" anchor="t">
            <a:spAutoFit/>
          </a:bodyPr>
          <a:lstStyle/>
          <a:p>
            <a:r>
              <a:rPr lang="en-US" sz="2800"/>
              <a:t>Server</a:t>
            </a:r>
          </a:p>
        </p:txBody>
      </p:sp>
      <p:sp>
        <p:nvSpPr>
          <p:cNvPr id="9" name="TextBox 8">
            <a:extLst>
              <a:ext uri="{FF2B5EF4-FFF2-40B4-BE49-F238E27FC236}">
                <a16:creationId xmlns:a16="http://schemas.microsoft.com/office/drawing/2014/main" id="{635079C9-1857-4B16-AC8B-61A11ED4676A}"/>
              </a:ext>
            </a:extLst>
          </p:cNvPr>
          <p:cNvSpPr txBox="1"/>
          <p:nvPr/>
        </p:nvSpPr>
        <p:spPr>
          <a:xfrm>
            <a:off x="8400935" y="3090427"/>
            <a:ext cx="1257300" cy="523220"/>
          </a:xfrm>
          <a:prstGeom prst="rect">
            <a:avLst/>
          </a:prstGeom>
          <a:noFill/>
        </p:spPr>
        <p:txBody>
          <a:bodyPr wrap="square" lIns="91440" tIns="45720" rIns="91440" bIns="45720" rtlCol="0" anchor="t">
            <a:spAutoFit/>
          </a:bodyPr>
          <a:lstStyle/>
          <a:p>
            <a:r>
              <a:rPr lang="en-US" sz="2800"/>
              <a:t>Client</a:t>
            </a:r>
            <a:endParaRPr lang="en-GB" sz="2800"/>
          </a:p>
        </p:txBody>
      </p:sp>
      <p:sp>
        <p:nvSpPr>
          <p:cNvPr id="10" name="TextBox 9">
            <a:extLst>
              <a:ext uri="{FF2B5EF4-FFF2-40B4-BE49-F238E27FC236}">
                <a16:creationId xmlns:a16="http://schemas.microsoft.com/office/drawing/2014/main" id="{B0B8B738-C54B-4790-9E11-7D56EFFCA940}"/>
              </a:ext>
            </a:extLst>
          </p:cNvPr>
          <p:cNvSpPr txBox="1"/>
          <p:nvPr/>
        </p:nvSpPr>
        <p:spPr>
          <a:xfrm>
            <a:off x="5100942" y="1947449"/>
            <a:ext cx="2520746" cy="923330"/>
          </a:xfrm>
          <a:prstGeom prst="rect">
            <a:avLst/>
          </a:prstGeom>
          <a:noFill/>
        </p:spPr>
        <p:txBody>
          <a:bodyPr wrap="square" rtlCol="0">
            <a:spAutoFit/>
          </a:bodyPr>
          <a:lstStyle/>
          <a:p>
            <a:r>
              <a:rPr lang="en-US">
                <a:solidFill>
                  <a:srgbClr val="FFFFFF"/>
                </a:solidFill>
                <a:latin typeface="Trebuchet MS"/>
              </a:rPr>
              <a:t>Face location and Emotion Detection</a:t>
            </a:r>
            <a:r>
              <a:rPr lang="en-US">
                <a:latin typeface="Trebuchet MS"/>
                <a:ea typeface="Trebuchet MS"/>
                <a:cs typeface="Trebuchet MS"/>
              </a:rPr>
              <a:t>​</a:t>
            </a:r>
            <a:endParaRPr lang="en-GB"/>
          </a:p>
        </p:txBody>
      </p:sp>
      <p:cxnSp>
        <p:nvCxnSpPr>
          <p:cNvPr id="12" name="Straight Arrow Connector 11">
            <a:extLst>
              <a:ext uri="{FF2B5EF4-FFF2-40B4-BE49-F238E27FC236}">
                <a16:creationId xmlns:a16="http://schemas.microsoft.com/office/drawing/2014/main" id="{2BDDF5F0-7FD2-433A-AFB0-A4042698709B}"/>
              </a:ext>
            </a:extLst>
          </p:cNvPr>
          <p:cNvCxnSpPr/>
          <p:nvPr/>
        </p:nvCxnSpPr>
        <p:spPr>
          <a:xfrm>
            <a:off x="4762078" y="3032700"/>
            <a:ext cx="222165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2E1C289C-BD89-4687-BF6C-88A195381F31}"/>
              </a:ext>
            </a:extLst>
          </p:cNvPr>
          <p:cNvCxnSpPr>
            <a:cxnSpLocks/>
          </p:cNvCxnSpPr>
          <p:nvPr/>
        </p:nvCxnSpPr>
        <p:spPr>
          <a:xfrm flipH="1">
            <a:off x="4749906" y="3783330"/>
            <a:ext cx="217095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EB4F19A2-267B-4F87-97CD-6B1A93F23720}"/>
              </a:ext>
            </a:extLst>
          </p:cNvPr>
          <p:cNvSpPr txBox="1"/>
          <p:nvPr/>
        </p:nvSpPr>
        <p:spPr>
          <a:xfrm>
            <a:off x="4899658" y="3819585"/>
            <a:ext cx="2146935" cy="369332"/>
          </a:xfrm>
          <a:prstGeom prst="rect">
            <a:avLst/>
          </a:prstGeom>
          <a:noFill/>
        </p:spPr>
        <p:txBody>
          <a:bodyPr wrap="square" lIns="91440" tIns="45720" rIns="91440" bIns="45720" rtlCol="0" anchor="t">
            <a:spAutoFit/>
          </a:bodyPr>
          <a:lstStyle/>
          <a:p>
            <a:endParaRPr lang="en-US"/>
          </a:p>
        </p:txBody>
      </p:sp>
      <p:sp>
        <p:nvSpPr>
          <p:cNvPr id="20" name="Title 1">
            <a:extLst>
              <a:ext uri="{FF2B5EF4-FFF2-40B4-BE49-F238E27FC236}">
                <a16:creationId xmlns:a16="http://schemas.microsoft.com/office/drawing/2014/main" id="{D534D485-867E-46D5-B767-9B998437221D}"/>
              </a:ext>
            </a:extLst>
          </p:cNvPr>
          <p:cNvSpPr txBox="1">
            <a:spLocks/>
          </p:cNvSpPr>
          <p:nvPr/>
        </p:nvSpPr>
        <p:spPr>
          <a:xfrm>
            <a:off x="887730" y="2882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chemeClr val="accent1"/>
                </a:solidFill>
              </a:rPr>
              <a:t>CLIENT SERVER</a:t>
            </a:r>
            <a:endParaRPr lang="LID4096" sz="3600">
              <a:solidFill>
                <a:schemeClr val="accent1"/>
              </a:solidFill>
            </a:endParaRPr>
          </a:p>
        </p:txBody>
      </p:sp>
      <p:sp>
        <p:nvSpPr>
          <p:cNvPr id="11" name="TextBox 10">
            <a:extLst>
              <a:ext uri="{FF2B5EF4-FFF2-40B4-BE49-F238E27FC236}">
                <a16:creationId xmlns:a16="http://schemas.microsoft.com/office/drawing/2014/main" id="{46938979-7796-3B63-6C73-182640D44C73}"/>
              </a:ext>
            </a:extLst>
          </p:cNvPr>
          <p:cNvSpPr txBox="1"/>
          <p:nvPr/>
        </p:nvSpPr>
        <p:spPr>
          <a:xfrm>
            <a:off x="5100941" y="3816505"/>
            <a:ext cx="2520746" cy="369332"/>
          </a:xfrm>
          <a:prstGeom prst="rect">
            <a:avLst/>
          </a:prstGeom>
          <a:noFill/>
        </p:spPr>
        <p:txBody>
          <a:bodyPr wrap="square" lIns="91440" tIns="45720" rIns="91440" bIns="45720" rtlCol="0" anchor="t">
            <a:spAutoFit/>
          </a:bodyPr>
          <a:lstStyle/>
          <a:p>
            <a:r>
              <a:rPr lang="en-US" err="1">
                <a:solidFill>
                  <a:srgbClr val="FFFFFF"/>
                </a:solidFill>
                <a:latin typeface="Trebuchet MS"/>
              </a:rPr>
              <a:t>WebCam</a:t>
            </a:r>
            <a:r>
              <a:rPr lang="en-US">
                <a:solidFill>
                  <a:srgbClr val="FFFFFF"/>
                </a:solidFill>
                <a:latin typeface="Trebuchet MS"/>
              </a:rPr>
              <a:t> image</a:t>
            </a:r>
            <a:endParaRPr lang="en-US"/>
          </a:p>
        </p:txBody>
      </p:sp>
    </p:spTree>
    <p:extLst>
      <p:ext uri="{BB962C8B-B14F-4D97-AF65-F5344CB8AC3E}">
        <p14:creationId xmlns:p14="http://schemas.microsoft.com/office/powerpoint/2010/main" val="3874826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CCDF941-2905-4AB3-A576-29394F4E9F77}"/>
              </a:ext>
            </a:extLst>
          </p:cNvPr>
          <p:cNvSpPr/>
          <p:nvPr/>
        </p:nvSpPr>
        <p:spPr>
          <a:xfrm>
            <a:off x="554355" y="1508760"/>
            <a:ext cx="6215593" cy="4086668"/>
          </a:xfrm>
          <a:prstGeom prst="roundRect">
            <a:avLst/>
          </a:prstGeom>
          <a:solidFill>
            <a:schemeClr val="bg2">
              <a:lumMod val="60000"/>
              <a:lumOff val="4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CAC7AA17-E717-40C3-B6A3-A705E2F03D71}"/>
              </a:ext>
            </a:extLst>
          </p:cNvPr>
          <p:cNvSpPr/>
          <p:nvPr/>
        </p:nvSpPr>
        <p:spPr>
          <a:xfrm>
            <a:off x="675175" y="2670155"/>
            <a:ext cx="5922263" cy="267908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5E04E0-66D8-4413-B8BF-2F2A86AA7C36}"/>
              </a:ext>
            </a:extLst>
          </p:cNvPr>
          <p:cNvSpPr>
            <a:spLocks noGrp="1"/>
          </p:cNvSpPr>
          <p:nvPr>
            <p:ph type="title"/>
          </p:nvPr>
        </p:nvSpPr>
        <p:spPr/>
        <p:txBody>
          <a:bodyPr/>
          <a:lstStyle/>
          <a:p>
            <a:r>
              <a:rPr lang="en-US"/>
              <a:t>The Server</a:t>
            </a:r>
            <a:endParaRPr lang="LID4096"/>
          </a:p>
        </p:txBody>
      </p:sp>
      <p:sp>
        <p:nvSpPr>
          <p:cNvPr id="5" name="Rectangle: Rounded Corners 4">
            <a:extLst>
              <a:ext uri="{FF2B5EF4-FFF2-40B4-BE49-F238E27FC236}">
                <a16:creationId xmlns:a16="http://schemas.microsoft.com/office/drawing/2014/main" id="{C4EE4434-0C21-4AFD-99F7-D13DBF050F5C}"/>
              </a:ext>
            </a:extLst>
          </p:cNvPr>
          <p:cNvSpPr/>
          <p:nvPr/>
        </p:nvSpPr>
        <p:spPr>
          <a:xfrm>
            <a:off x="1226821" y="3640643"/>
            <a:ext cx="1291590" cy="13686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err="1"/>
              <a:t>YoloFace</a:t>
            </a:r>
            <a:endParaRPr lang="en-GB"/>
          </a:p>
        </p:txBody>
      </p:sp>
      <p:sp>
        <p:nvSpPr>
          <p:cNvPr id="7" name="TextBox 6">
            <a:extLst>
              <a:ext uri="{FF2B5EF4-FFF2-40B4-BE49-F238E27FC236}">
                <a16:creationId xmlns:a16="http://schemas.microsoft.com/office/drawing/2014/main" id="{D4660453-75A9-437B-8B53-C62E755E475E}"/>
              </a:ext>
            </a:extLst>
          </p:cNvPr>
          <p:cNvSpPr txBox="1"/>
          <p:nvPr/>
        </p:nvSpPr>
        <p:spPr>
          <a:xfrm>
            <a:off x="1650770" y="1729165"/>
            <a:ext cx="4016144" cy="954107"/>
          </a:xfrm>
          <a:prstGeom prst="rect">
            <a:avLst/>
          </a:prstGeom>
          <a:noFill/>
        </p:spPr>
        <p:txBody>
          <a:bodyPr wrap="square" rtlCol="0">
            <a:spAutoFit/>
          </a:bodyPr>
          <a:lstStyle/>
          <a:p>
            <a:pPr algn="ctr"/>
            <a:r>
              <a:rPr lang="en-US" sz="2800"/>
              <a:t>Emotion Detection</a:t>
            </a:r>
          </a:p>
          <a:p>
            <a:pPr algn="ctr"/>
            <a:r>
              <a:rPr lang="en-US" sz="2800"/>
              <a:t>&amp; Face Location</a:t>
            </a:r>
            <a:endParaRPr lang="en-GB" sz="2800"/>
          </a:p>
        </p:txBody>
      </p:sp>
      <p:sp>
        <p:nvSpPr>
          <p:cNvPr id="8" name="TextBox 7">
            <a:extLst>
              <a:ext uri="{FF2B5EF4-FFF2-40B4-BE49-F238E27FC236}">
                <a16:creationId xmlns:a16="http://schemas.microsoft.com/office/drawing/2014/main" id="{A79CD630-1162-4EFF-9401-4535928789CE}"/>
              </a:ext>
            </a:extLst>
          </p:cNvPr>
          <p:cNvSpPr txBox="1"/>
          <p:nvPr/>
        </p:nvSpPr>
        <p:spPr>
          <a:xfrm>
            <a:off x="3009478" y="3395362"/>
            <a:ext cx="2590800" cy="800219"/>
          </a:xfrm>
          <a:prstGeom prst="rect">
            <a:avLst/>
          </a:prstGeom>
          <a:noFill/>
        </p:spPr>
        <p:txBody>
          <a:bodyPr wrap="square" rtlCol="0">
            <a:spAutoFit/>
          </a:bodyPr>
          <a:lstStyle/>
          <a:p>
            <a:r>
              <a:rPr lang="en-US" sz="2800" err="1"/>
              <a:t>DeepFace</a:t>
            </a:r>
            <a:endParaRPr lang="en-US" sz="2800"/>
          </a:p>
          <a:p>
            <a:endParaRPr lang="en-GB"/>
          </a:p>
        </p:txBody>
      </p:sp>
      <p:cxnSp>
        <p:nvCxnSpPr>
          <p:cNvPr id="12" name="Straight Arrow Connector 11">
            <a:extLst>
              <a:ext uri="{FF2B5EF4-FFF2-40B4-BE49-F238E27FC236}">
                <a16:creationId xmlns:a16="http://schemas.microsoft.com/office/drawing/2014/main" id="{97D58D60-A0AC-49EB-A67D-725D2D1A2EBE}"/>
              </a:ext>
            </a:extLst>
          </p:cNvPr>
          <p:cNvCxnSpPr>
            <a:cxnSpLocks/>
            <a:stCxn id="5" idx="3"/>
          </p:cNvCxnSpPr>
          <p:nvPr/>
        </p:nvCxnSpPr>
        <p:spPr>
          <a:xfrm>
            <a:off x="2518411" y="4324971"/>
            <a:ext cx="6219824" cy="2789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0ADBDB43-705E-4C94-92AA-B0DE7BE7B631}"/>
              </a:ext>
            </a:extLst>
          </p:cNvPr>
          <p:cNvCxnSpPr>
            <a:cxnSpLocks/>
          </p:cNvCxnSpPr>
          <p:nvPr/>
        </p:nvCxnSpPr>
        <p:spPr>
          <a:xfrm>
            <a:off x="6619875" y="3830895"/>
            <a:ext cx="211836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8F8E4B58-7304-4C7A-914F-FAE6AE7A4008}"/>
              </a:ext>
            </a:extLst>
          </p:cNvPr>
          <p:cNvSpPr txBox="1"/>
          <p:nvPr/>
        </p:nvSpPr>
        <p:spPr>
          <a:xfrm>
            <a:off x="6978545" y="3506480"/>
            <a:ext cx="2039037" cy="338554"/>
          </a:xfrm>
          <a:prstGeom prst="rect">
            <a:avLst/>
          </a:prstGeom>
          <a:noFill/>
        </p:spPr>
        <p:txBody>
          <a:bodyPr wrap="square" rtlCol="0">
            <a:spAutoFit/>
          </a:bodyPr>
          <a:lstStyle/>
          <a:p>
            <a:r>
              <a:rPr lang="en-US" sz="1600"/>
              <a:t>Emotion detection</a:t>
            </a:r>
            <a:endParaRPr lang="en-GB" sz="1600"/>
          </a:p>
        </p:txBody>
      </p:sp>
      <p:sp>
        <p:nvSpPr>
          <p:cNvPr id="27" name="TextBox 26">
            <a:extLst>
              <a:ext uri="{FF2B5EF4-FFF2-40B4-BE49-F238E27FC236}">
                <a16:creationId xmlns:a16="http://schemas.microsoft.com/office/drawing/2014/main" id="{88E03DED-C96C-4945-AA4A-7C37E9ED142B}"/>
              </a:ext>
            </a:extLst>
          </p:cNvPr>
          <p:cNvSpPr txBox="1"/>
          <p:nvPr/>
        </p:nvSpPr>
        <p:spPr>
          <a:xfrm>
            <a:off x="7021408" y="4066191"/>
            <a:ext cx="2146935" cy="338554"/>
          </a:xfrm>
          <a:prstGeom prst="rect">
            <a:avLst/>
          </a:prstGeom>
          <a:noFill/>
        </p:spPr>
        <p:txBody>
          <a:bodyPr wrap="square" rtlCol="0">
            <a:spAutoFit/>
          </a:bodyPr>
          <a:lstStyle/>
          <a:p>
            <a:r>
              <a:rPr lang="en-US" sz="1600"/>
              <a:t>Face detection</a:t>
            </a:r>
            <a:endParaRPr lang="en-GB" sz="1600"/>
          </a:p>
        </p:txBody>
      </p:sp>
      <p:sp>
        <p:nvSpPr>
          <p:cNvPr id="31" name="Rectangle: Rounded Corners 30">
            <a:extLst>
              <a:ext uri="{FF2B5EF4-FFF2-40B4-BE49-F238E27FC236}">
                <a16:creationId xmlns:a16="http://schemas.microsoft.com/office/drawing/2014/main" id="{F9F7474B-2E87-4915-891B-8BA18986B6C2}"/>
              </a:ext>
            </a:extLst>
          </p:cNvPr>
          <p:cNvSpPr/>
          <p:nvPr/>
        </p:nvSpPr>
        <p:spPr>
          <a:xfrm>
            <a:off x="8750087" y="2885076"/>
            <a:ext cx="2841533" cy="2267366"/>
          </a:xfrm>
          <a:prstGeom prst="roundRect">
            <a:avLst/>
          </a:prstGeom>
          <a:solidFill>
            <a:schemeClr val="accent6"/>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7F44EF23-0F2C-40D2-9890-BB0E39CB50B7}"/>
              </a:ext>
            </a:extLst>
          </p:cNvPr>
          <p:cNvSpPr txBox="1"/>
          <p:nvPr/>
        </p:nvSpPr>
        <p:spPr>
          <a:xfrm>
            <a:off x="9685118" y="3761622"/>
            <a:ext cx="1257300" cy="523220"/>
          </a:xfrm>
          <a:prstGeom prst="rect">
            <a:avLst/>
          </a:prstGeom>
          <a:noFill/>
        </p:spPr>
        <p:txBody>
          <a:bodyPr wrap="square" rtlCol="0">
            <a:spAutoFit/>
          </a:bodyPr>
          <a:lstStyle/>
          <a:p>
            <a:r>
              <a:rPr lang="en-US" sz="2800"/>
              <a:t>Client</a:t>
            </a:r>
            <a:endParaRPr lang="en-GB" sz="2000"/>
          </a:p>
        </p:txBody>
      </p:sp>
    </p:spTree>
    <p:extLst>
      <p:ext uri="{BB962C8B-B14F-4D97-AF65-F5344CB8AC3E}">
        <p14:creationId xmlns:p14="http://schemas.microsoft.com/office/powerpoint/2010/main" val="1132306751"/>
      </p:ext>
    </p:extLst>
  </p:cSld>
  <p:clrMapOvr>
    <a:masterClrMapping/>
  </p:clrMapOvr>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E62D7184960F4D93AA1F511C732FCE" ma:contentTypeVersion="7" ma:contentTypeDescription="Create a new document." ma:contentTypeScope="" ma:versionID="f5189f7c581a06f3c4f01b76c2560d89">
  <xsd:schema xmlns:xsd="http://www.w3.org/2001/XMLSchema" xmlns:xs="http://www.w3.org/2001/XMLSchema" xmlns:p="http://schemas.microsoft.com/office/2006/metadata/properties" xmlns:ns3="fdf85187-5b50-4c85-bc89-ab10325abe68" xmlns:ns4="dcd29add-316b-4936-94df-9d19f376d513" targetNamespace="http://schemas.microsoft.com/office/2006/metadata/properties" ma:root="true" ma:fieldsID="aa1ca4d2df6c3d5125003905d978804b" ns3:_="" ns4:_="">
    <xsd:import namespace="fdf85187-5b50-4c85-bc89-ab10325abe68"/>
    <xsd:import namespace="dcd29add-316b-4936-94df-9d19f376d51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f85187-5b50-4c85-bc89-ab10325ab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d29add-316b-4936-94df-9d19f376d51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4229EB-092F-44AB-B3F7-6F04C63BB1F9}">
  <ds:schemaRefs>
    <ds:schemaRef ds:uri="http://schemas.microsoft.com/sharepoint/v3/contenttype/forms"/>
  </ds:schemaRefs>
</ds:datastoreItem>
</file>

<file path=customXml/itemProps2.xml><?xml version="1.0" encoding="utf-8"?>
<ds:datastoreItem xmlns:ds="http://schemas.openxmlformats.org/officeDocument/2006/customXml" ds:itemID="{1C205A2B-7153-49E0-8672-267A807BBDCD}">
  <ds:schemaRefs>
    <ds:schemaRef ds:uri="http://purl.org/dc/terms/"/>
    <ds:schemaRef ds:uri="http://schemas.openxmlformats.org/package/2006/metadata/core-properties"/>
    <ds:schemaRef ds:uri="http://purl.org/dc/dcmitype/"/>
    <ds:schemaRef ds:uri="http://schemas.microsoft.com/office/infopath/2007/PartnerControls"/>
    <ds:schemaRef ds:uri="dcd29add-316b-4936-94df-9d19f376d513"/>
    <ds:schemaRef ds:uri="http://schemas.microsoft.com/office/2006/documentManagement/types"/>
    <ds:schemaRef ds:uri="http://schemas.microsoft.com/office/2006/metadata/properties"/>
    <ds:schemaRef ds:uri="fdf85187-5b50-4c85-bc89-ab10325abe68"/>
    <ds:schemaRef ds:uri="http://www.w3.org/XML/1998/namespace"/>
    <ds:schemaRef ds:uri="http://purl.org/dc/elements/1.1/"/>
  </ds:schemaRefs>
</ds:datastoreItem>
</file>

<file path=customXml/itemProps3.xml><?xml version="1.0" encoding="utf-8"?>
<ds:datastoreItem xmlns:ds="http://schemas.openxmlformats.org/officeDocument/2006/customXml" ds:itemID="{701D5EC9-0AA6-45C6-A891-C684A691C0C9}">
  <ds:schemaRefs>
    <ds:schemaRef ds:uri="dcd29add-316b-4936-94df-9d19f376d513"/>
    <ds:schemaRef ds:uri="fdf85187-5b50-4c85-bc89-ab10325abe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1771</Words>
  <Application>Microsoft Office PowerPoint</Application>
  <PresentationFormat>Widescreen</PresentationFormat>
  <Paragraphs>206</Paragraphs>
  <Slides>21</Slides>
  <Notes>15</Notes>
  <HiddenSlides>1</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Inter</vt:lpstr>
      <vt:lpstr>Roboto</vt:lpstr>
      <vt:lpstr>Segoe UI</vt:lpstr>
      <vt:lpstr>Trebuchet MS</vt:lpstr>
      <vt:lpstr>Wingdings 3</vt:lpstr>
      <vt:lpstr>Facet</vt:lpstr>
      <vt:lpstr>Real-Time Emotion Detection</vt:lpstr>
      <vt:lpstr>Midterm remainder</vt:lpstr>
      <vt:lpstr>Our Idea</vt:lpstr>
      <vt:lpstr>Goals</vt:lpstr>
      <vt:lpstr>Packages used and tools</vt:lpstr>
      <vt:lpstr>YOLO face</vt:lpstr>
      <vt:lpstr>Deepface</vt:lpstr>
      <vt:lpstr>PowerPoint Presentation</vt:lpstr>
      <vt:lpstr>The Server</vt:lpstr>
      <vt:lpstr>The Algorithm</vt:lpstr>
      <vt:lpstr>Why do we need a sever?</vt:lpstr>
      <vt:lpstr>SERVER - Django</vt:lpstr>
      <vt:lpstr>Our improvements</vt:lpstr>
      <vt:lpstr>DEMO</vt:lpstr>
      <vt:lpstr>Results – fps for different person amount</vt:lpstr>
      <vt:lpstr>Results – fps for different image size</vt:lpstr>
      <vt:lpstr>Results – time improvment</vt:lpstr>
      <vt:lpstr>Conclusion</vt:lpstr>
      <vt:lpstr>Future work</vt:lpstr>
      <vt:lpstr>Bibliography</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Real-Time Emotion Detection</dc:title>
  <dc:creator>Tal Amir</dc:creator>
  <cp:lastModifiedBy>Tal Amir</cp:lastModifiedBy>
  <cp:revision>2</cp:revision>
  <dcterms:created xsi:type="dcterms:W3CDTF">2022-03-12T17:13:27Z</dcterms:created>
  <dcterms:modified xsi:type="dcterms:W3CDTF">2022-04-18T11:44:34Z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0x01010069E62D7184960F4D93AA1F511C732FCE</vt:lpwstr>
  </property>
</Properties>
</file>