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2" r:id="rId7"/>
    <p:sldId id="310" r:id="rId8"/>
    <p:sldId id="263" r:id="rId9"/>
    <p:sldId id="260" r:id="rId10"/>
    <p:sldId id="265" r:id="rId11"/>
    <p:sldId id="266" r:id="rId12"/>
    <p:sldId id="292" r:id="rId13"/>
    <p:sldId id="267" r:id="rId14"/>
    <p:sldId id="264" r:id="rId15"/>
    <p:sldId id="269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2" r:id="rId25"/>
    <p:sldId id="283" r:id="rId26"/>
    <p:sldId id="284" r:id="rId27"/>
    <p:sldId id="276" r:id="rId28"/>
    <p:sldId id="285" r:id="rId29"/>
    <p:sldId id="293" r:id="rId30"/>
    <p:sldId id="286" r:id="rId31"/>
    <p:sldId id="294" r:id="rId32"/>
    <p:sldId id="268" r:id="rId33"/>
    <p:sldId id="295" r:id="rId34"/>
    <p:sldId id="287" r:id="rId35"/>
    <p:sldId id="288" r:id="rId36"/>
    <p:sldId id="289" r:id="rId37"/>
    <p:sldId id="290" r:id="rId38"/>
    <p:sldId id="298" r:id="rId39"/>
    <p:sldId id="307" r:id="rId40"/>
    <p:sldId id="306" r:id="rId41"/>
    <p:sldId id="296" r:id="rId42"/>
    <p:sldId id="311" r:id="rId43"/>
    <p:sldId id="300" r:id="rId44"/>
    <p:sldId id="301" r:id="rId45"/>
    <p:sldId id="302" r:id="rId46"/>
    <p:sldId id="303" r:id="rId47"/>
    <p:sldId id="308" r:id="rId48"/>
    <p:sldId id="309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4" autoAdjust="0"/>
    <p:restoredTop sz="80453" autoAdjust="0"/>
  </p:normalViewPr>
  <p:slideViewPr>
    <p:cSldViewPr snapToGrid="0">
      <p:cViewPr varScale="1">
        <p:scale>
          <a:sx n="133" d="100"/>
          <a:sy n="133" d="100"/>
        </p:scale>
        <p:origin x="11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/Users/snirgreen/Desktop/Technion/Projects/ProjectWithEthan/Results/Result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/Users/snirgreen/Desktop/Technion/Projects/ProjectWithEthan/Results/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Results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85-024B-9C27-39B08D4AE9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Wrong Side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Results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85-024B-9C27-39B08D4AE9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Mask Failure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Results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85-024B-9C27-39B08D4AE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0994239"/>
        <c:axId val="960730991"/>
      </c:barChart>
      <c:catAx>
        <c:axId val="960994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960730991"/>
        <c:crosses val="autoZero"/>
        <c:auto val="1"/>
        <c:lblAlgn val="ctr"/>
        <c:lblOffset val="100"/>
        <c:noMultiLvlLbl val="0"/>
      </c:catAx>
      <c:valAx>
        <c:axId val="96073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960994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L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'Sheet 1'!$G$4:$G$43</cx:f>
        <cx:lvl ptCount="40" formatCode="General">
          <cx:pt idx="0">-1</cx:pt>
          <cx:pt idx="1">-1</cx:pt>
          <cx:pt idx="2">10</cx:pt>
          <cx:pt idx="3">5</cx:pt>
          <cx:pt idx="5">7</cx:pt>
          <cx:pt idx="6">7</cx:pt>
          <cx:pt idx="7">8</cx:pt>
          <cx:pt idx="8">6</cx:pt>
          <cx:pt idx="10">-10</cx:pt>
          <cx:pt idx="11">-12</cx:pt>
          <cx:pt idx="12">-10</cx:pt>
          <cx:pt idx="14">-3</cx:pt>
          <cx:pt idx="15">-3</cx:pt>
          <cx:pt idx="16">-5</cx:pt>
          <cx:pt idx="17">-5</cx:pt>
          <cx:pt idx="18">-5</cx:pt>
          <cx:pt idx="22">-5</cx:pt>
          <cx:pt idx="23">-5</cx:pt>
          <cx:pt idx="24">-2</cx:pt>
          <cx:pt idx="25">-20</cx:pt>
          <cx:pt idx="26">-10</cx:pt>
          <cx:pt idx="29">-5</cx:pt>
          <cx:pt idx="30">10</cx:pt>
          <cx:pt idx="31">-20</cx:pt>
          <cx:pt idx="33">-10</cx:pt>
          <cx:pt idx="35">-5</cx:pt>
          <cx:pt idx="38">-10</cx:pt>
          <cx:pt idx="39">-10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400" b="0" i="0" u="none" strike="noStrike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/>
                <a:ea typeface="Helvetica Neue"/>
                <a:cs typeface="Helvetica Neue"/>
              </a:rPr>
              <a:t>Z Error in mm</a:t>
            </a:r>
          </a:p>
        </cx:rich>
      </cx:tx>
    </cx:title>
    <cx:plotArea>
      <cx:plotAreaRegion>
        <cx:series layoutId="clusteredColumn" uniqueId="{845EDED2-D6DA-3F48-95D2-702D43CE1936}">
          <cx:tx>
            <cx:txData>
              <cx:f>'Sheet 1'!$G$3</cx:f>
              <cx:v> Diff_z low in mm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endParaRPr lang="en-US" sz="900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'Sheet 1'!$H$4:$H$43</cx:f>
        <cx:lvl ptCount="40" formatCode="General">
          <cx:pt idx="5">7</cx:pt>
          <cx:pt idx="6">7</cx:pt>
          <cx:pt idx="7">8</cx:pt>
          <cx:pt idx="8">6</cx:pt>
          <cx:pt idx="10">-10</cx:pt>
          <cx:pt idx="12">-10</cx:pt>
          <cx:pt idx="14">-6</cx:pt>
          <cx:pt idx="15">-6</cx:pt>
          <cx:pt idx="16">-5</cx:pt>
          <cx:pt idx="17">-5</cx:pt>
          <cx:pt idx="18">-5</cx:pt>
          <cx:pt idx="22">-5</cx:pt>
          <cx:pt idx="23">-5</cx:pt>
          <cx:pt idx="30">10</cx:pt>
          <cx:pt idx="33">-10</cx:pt>
          <cx:pt idx="35">-5</cx:pt>
          <cx:pt idx="38">-10</cx:pt>
          <cx:pt idx="39">-10</cx:pt>
        </cx:lvl>
      </cx:numDim>
    </cx:data>
  </cx:chartData>
  <cx:chart>
    <cx:title pos="t" align="ctr" overlay="0">
      <cx:tx>
        <cx:txData>
          <cx:v>High Point Error in mm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Helvetica Neue"/>
              <a:ea typeface="Helvetica Neue"/>
              <a:cs typeface="Helvetica Neue"/>
            </a:rPr>
            <a:t>High Point Error in mm</a:t>
          </a:r>
        </a:p>
      </cx:txPr>
    </cx:title>
    <cx:plotArea>
      <cx:plotAreaRegion>
        <cx:series layoutId="clusteredColumn" uniqueId="{4EDE163A-6179-7942-B2AC-2F7B1D7AA81F}">
          <cx:tx>
            <cx:txData>
              <cx:f>'Sheet 1'!$H$3</cx:f>
              <cx:v> Diff_z high in mm (if not standing)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FBE8-91B9-4DBD-9EAB-7156A112B0A0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924A-AFC3-49E9-9E6A-52B33A1FD06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6402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Snir should take a photo of the robot arm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4338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Remember this is after smoothing the masks only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Sometimes fail (probably due to not doing some percentiles in the code…) but only to similar heighted cans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Remind why we don’t do it with Hough Transform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093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First of all show differences in heights in the camera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0979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Left side – laying can, right side – standing can, in the middle of the frame</a:t>
            </a:r>
          </a:p>
          <a:p>
            <a:pPr marL="171450" indent="-171450">
              <a:buFontTx/>
              <a:buChar char="-"/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6457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As you can see, the differences only grew (on the edges) bigger because of the huge size of the uniform kernel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We tried to study something based on the difference between percentiles in height the different scenarios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Tried various methods of smoothing : Gauss, Median, Uniform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Ended up with that method and separated by empirical separation of the cases, without cans on the side which we excluded with too much noise.</a:t>
                </a:r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:r>
                  <a:rPr lang="en-US" b="0" i="0">
                    <a:latin typeface="Cambria Math" panose="02040503050406030204" pitchFamily="18" charset="0"/>
                  </a:rPr>
                  <a:t>𝜎=2</a:t>
                </a:r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As you can see, the differences only grew (on the edges) bigger because of the huge size of the uniform kernel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We tried to study something based on the difference between percentiles in height the different scenarios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Tried various methods of smoothing : Gauss, Median, Uniform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Ended up with that method and separated by empirical separation of the cases, without cans on the side which we excluded with too much noise.</a:t>
                </a:r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4432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Tried to do summing or avg over the derivative matrix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Didn’t find something that always succeeds in separating by first derivative.</a:t>
                </a:r>
              </a:p>
              <a:p>
                <a:pPr marL="171450" indent="-171450">
                  <a:buFontTx/>
                  <a:buChar char="-"/>
                </a:pPr>
                <a:endParaRPr lang="en-US" dirty="0"/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:r>
                  <a:rPr lang="en-US" b="0" i="0">
                    <a:latin typeface="Cambria Math" panose="02040503050406030204" pitchFamily="18" charset="0"/>
                  </a:rPr>
                  <a:t>𝜎=2</a:t>
                </a:r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Tried to do summing or avg over the derivative matrix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Didn’t find something that always succeeds in separating by first derivative.</a:t>
                </a:r>
              </a:p>
              <a:p>
                <a:pPr marL="171450" indent="-171450">
                  <a:buFontTx/>
                  <a:buChar char="-"/>
                </a:pPr>
                <a:endParaRPr lang="en-US" dirty="0"/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85536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Tried to sum over all the derivatives abs, mostly worked well but again in cans on the side made too much noise..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There is an idea that the shape becomes quite distinct – we didn’t go into that.</a:t>
                </a:r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:r>
                  <a:rPr lang="en-US" b="0" i="0">
                    <a:latin typeface="Cambria Math" panose="02040503050406030204" pitchFamily="18" charset="0"/>
                  </a:rPr>
                  <a:t>𝜎=2</a:t>
                </a:r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Tried to sum over all the derivatives abs, mostly worked well but again in cans on the side made too much noise..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There is an idea that the shape becomes quite distinct – we didn’t go into that.</a:t>
                </a:r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96910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 </a:t>
                </a:r>
              </a:p>
              <a:p>
                <a:pPr marL="171450" indent="-171450">
                  <a:buFontTx/>
                  <a:buChar char="-"/>
                </a:pPr>
                <a:endParaRPr lang="en-US" dirty="0"/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:r>
                  <a:rPr lang="en-US" b="0" i="0">
                    <a:latin typeface="Cambria Math" panose="02040503050406030204" pitchFamily="18" charset="0"/>
                  </a:rPr>
                  <a:t>𝜎=2</a:t>
                </a:r>
                <a:r>
                  <a:rPr lang="en-US" dirty="0"/>
                  <a:t>) </a:t>
                </a:r>
              </a:p>
              <a:p>
                <a:pPr marL="171450" indent="-171450">
                  <a:buFontTx/>
                  <a:buChar char="-"/>
                </a:pPr>
                <a:endParaRPr lang="en-US" dirty="0"/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66482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Looks better – but again, we didn’t find any absolute measure to distinct between those.</a:t>
                </a:r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This is after another gaussian filter on the mask (</a:t>
                </a:r>
                <a:r>
                  <a:rPr lang="en-US" b="0" i="0">
                    <a:latin typeface="Cambria Math" panose="02040503050406030204" pitchFamily="18" charset="0"/>
                  </a:rPr>
                  <a:t>𝜎=2</a:t>
                </a:r>
                <a:r>
                  <a:rPr lang="en-US" dirty="0"/>
                  <a:t>) and uniform filter sized</a:t>
                </a:r>
                <a:r>
                  <a:rPr lang="en-US" baseline="0" dirty="0"/>
                  <a:t> 40x40</a:t>
                </a:r>
                <a:r>
                  <a:rPr lang="en-US" dirty="0"/>
                  <a:t>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dirty="0"/>
                  <a:t>Looks better – but again, we didn’t find any absolute measure to distinct between those.</a:t>
                </a:r>
              </a:p>
              <a:p>
                <a:pPr marL="171450" indent="-171450">
                  <a:buFontTx/>
                  <a:buChar char="-"/>
                </a:pPr>
                <a:endParaRPr lang="en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85037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Reminder of what we are trying to do here!!!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01643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again, everything with noise is quite empirical.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Important to note we checked that the camera’s setup is good – (but maybe that was one of the problems?)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3274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49080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Reminder of what we are trying to do here!!!</a:t>
            </a:r>
          </a:p>
          <a:p>
            <a:endParaRPr lang="en-US" dirty="0"/>
          </a:p>
          <a:p>
            <a:r>
              <a:rPr lang="en-US" dirty="0"/>
              <a:t>Add that if we find that the most upper can is standing thus we go here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29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57184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33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5255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Mostly for noise cancelation (sometimes the mask is not quite smooth as we want, and from above all the cans are somewhat </a:t>
            </a:r>
            <a:r>
              <a:rPr lang="en-US" dirty="0" err="1"/>
              <a:t>rectanglic</a:t>
            </a:r>
            <a:r>
              <a:rPr lang="en-US" dirty="0"/>
              <a:t>).</a:t>
            </a:r>
          </a:p>
          <a:p>
            <a:pPr marL="171450" indent="-171450">
              <a:buFontTx/>
              <a:buChar char="-"/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35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96291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We do here gauss filter as well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en-US" dirty="0"/>
                  <a:t>We do here gauss filter as well with </a:t>
                </a:r>
                <a:r>
                  <a:rPr lang="en-US" b="0" i="0">
                    <a:latin typeface="Cambria Math" panose="02040503050406030204" pitchFamily="18" charset="0"/>
                  </a:rPr>
                  <a:t>𝜎=1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37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57527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39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01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71091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It gives bounding boxes as well, we don’t use it.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86225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Should remind here we only need one can right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the simpler scenarios – it worked quite well, (with identifying one can, in the harder it was BAD).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that thus with a request from the robotics lab and Amit guidance, we trained the network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0614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Should remind here we only need one can right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the simpler scenarios – it worked quite well, (with identifying one can, in the harder it was BAD).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8389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M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348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0750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Remember this is after smoothing the masks only</a:t>
            </a:r>
          </a:p>
          <a:p>
            <a:r>
              <a:rPr lang="en-US" dirty="0"/>
              <a:t>- Sometimes fail (probably due to not doing some percentiles in the code…) but only to similar heighted cans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1924A-AFC3-49E9-9E6A-52B33A1FD06A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8737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73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5693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9257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2447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42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2524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0684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0052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2262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2180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3773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FC96E0C-F1F0-4E13-AD20-287CB6F31ABB}" type="datetimeFigureOut">
              <a:rPr lang="en-IL" smtClean="0"/>
              <a:t>10/04/2022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5D7B5F-BD01-4DFA-845A-D21F8BB1EE70}" type="slidenum">
              <a:rPr lang="en-IL" smtClean="0"/>
              <a:t>‹#›</a:t>
            </a:fld>
            <a:endParaRPr lang="en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6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E43C-8295-439D-A937-D32483F28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Segmentation for Robotic Arm</a:t>
            </a:r>
            <a:endParaRPr lang="en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7E0D8-8EE2-49BF-8920-489CDE9249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Snir Green and Ethan Baron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5047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5FC-A74B-4CE8-B893-3AADFC99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Mask R-CNN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67218-1CFE-4D0A-A386-00BD0A56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We used the </a:t>
            </a:r>
            <a:r>
              <a:rPr lang="en-US" dirty="0" err="1"/>
              <a:t>PyTorch</a:t>
            </a:r>
            <a:r>
              <a:rPr lang="en-US" dirty="0"/>
              <a:t> version, and the checkpoint trained on the COCO dataset.</a:t>
            </a:r>
          </a:p>
          <a:p>
            <a:r>
              <a:rPr lang="en-US" dirty="0"/>
              <a:t>- Contains 88 classes, none are cans</a:t>
            </a:r>
            <a:endParaRPr lang="en-IL" dirty="0"/>
          </a:p>
        </p:txBody>
      </p:sp>
      <p:pic>
        <p:nvPicPr>
          <p:cNvPr id="6146" name="Picture 2" descr="Mask R-CNN with TensorFlow 2 + Windows 10 Tutorial — Immersive Limit">
            <a:extLst>
              <a:ext uri="{FF2B5EF4-FFF2-40B4-BE49-F238E27FC236}">
                <a16:creationId xmlns:a16="http://schemas.microsoft.com/office/drawing/2014/main" id="{C6250055-34D8-4949-8D3C-399CA2D65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09" y="2221954"/>
            <a:ext cx="4786466" cy="35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ainer-mask-rcnn · PyPI">
            <a:extLst>
              <a:ext uri="{FF2B5EF4-FFF2-40B4-BE49-F238E27FC236}">
                <a16:creationId xmlns:a16="http://schemas.microsoft.com/office/drawing/2014/main" id="{0E4A912B-0612-4233-879A-340A8CB5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9" y="3008664"/>
            <a:ext cx="4454627" cy="279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14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5FC-A74B-4CE8-B893-3AADFC99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Mask R-CNN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67218-1CFE-4D0A-A386-00BD0A56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Without training, the checkpoint performed OK and identified the cans as bottles. </a:t>
            </a:r>
            <a:endParaRPr lang="en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1998B-5580-4ED1-994D-6FDD65F0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37" y="2640856"/>
            <a:ext cx="3231001" cy="2433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673DAD-FEAE-49C0-9709-B1177DB25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59" y="2636130"/>
            <a:ext cx="3220042" cy="243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177B0-4E69-4B8B-A783-EE1015B9E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722" y="2636130"/>
            <a:ext cx="3268356" cy="24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5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F362-1B41-BA4B-96F9-9A98DD5E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IL" dirty="0"/>
              <a:t>ata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2C275-2C6E-FB4F-B411-49F40921A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L" dirty="0"/>
              <a:t>Taking pictures of 1200 scenarios.</a:t>
            </a:r>
          </a:p>
          <a:p>
            <a:r>
              <a:rPr lang="en-US" dirty="0"/>
              <a:t>Creating the masks of the cans.</a:t>
            </a:r>
          </a:p>
          <a:p>
            <a:r>
              <a:rPr lang="en-US" dirty="0"/>
              <a:t>Classifying laying, standing and tilted cans.</a:t>
            </a:r>
            <a:endParaRPr lang="en-IL" dirty="0"/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C7B8E58-7721-FE44-8414-DF157BE60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0" y="3214071"/>
            <a:ext cx="3840000" cy="2880000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735A85D-8404-454A-96C3-4C00C3EE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254" y="3214071"/>
            <a:ext cx="3840000" cy="2880000"/>
          </a:xfrm>
          <a:prstGeom prst="rect">
            <a:avLst/>
          </a:prstGeom>
        </p:spPr>
      </p:pic>
      <p:pic>
        <p:nvPicPr>
          <p:cNvPr id="11" name="Picture 10" descr="A picture containing text, indoor, wall, several&#10;&#10;Description automatically generated">
            <a:extLst>
              <a:ext uri="{FF2B5EF4-FFF2-40B4-BE49-F238E27FC236}">
                <a16:creationId xmlns:a16="http://schemas.microsoft.com/office/drawing/2014/main" id="{4533F881-1B22-1D4B-9631-CD0BCC716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752" y="3214071"/>
            <a:ext cx="3840000" cy="2880000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DA884408-0CFD-4537-80E7-7AEA18EAC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L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81BF14-BB01-4AE6-90FA-0FB9C04DF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01" y="286603"/>
            <a:ext cx="2981566" cy="263150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830BA7-5E53-4FC1-A013-77278B58C240}"/>
              </a:ext>
            </a:extLst>
          </p:cNvPr>
          <p:cNvCxnSpPr/>
          <p:nvPr/>
        </p:nvCxnSpPr>
        <p:spPr>
          <a:xfrm>
            <a:off x="7222603" y="286603"/>
            <a:ext cx="2176040" cy="477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2ED5ED-83DA-4034-BAE2-90E000C7CC25}"/>
              </a:ext>
            </a:extLst>
          </p:cNvPr>
          <p:cNvCxnSpPr>
            <a:cxnSpLocks/>
          </p:cNvCxnSpPr>
          <p:nvPr/>
        </p:nvCxnSpPr>
        <p:spPr>
          <a:xfrm flipV="1">
            <a:off x="7581418" y="1976023"/>
            <a:ext cx="1817225" cy="6977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5FC-A74B-4CE8-B893-3AADFC99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Mask R-CNN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67218-1CFE-4D0A-A386-00BD0A56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It did perform more than 90% on our tests in medium difficult environment (performed afterwards).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29198-FED8-4F49-A939-44EAC6E69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2327"/>
            <a:ext cx="4320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8B645C-2393-4E1B-965E-B9056FECC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052" y="2912216"/>
            <a:ext cx="4320000" cy="32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CAE49-545E-4AE8-BB8C-46B0A984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104" y="2912216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0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Mask R-CNN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66D1-4BF9-4A80-98B3-EE0CA330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error examples though:</a:t>
            </a:r>
            <a:endParaRPr lang="en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64B77-D5ED-4C51-A60B-923485A8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299" y="1845734"/>
            <a:ext cx="5759999" cy="43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36891-3C9E-4CF8-8AB4-3D4776730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02" y="2385734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Mask R-CNN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66D1-4BF9-4A80-98B3-EE0CA330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error examples though: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F77039-935E-423E-9745-41A9F81F0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467" y="2415217"/>
            <a:ext cx="4451066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23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21CFB-A8C4-4795-8F2F-410FD106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0" y="1157287"/>
            <a:ext cx="77343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34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3D Most Upper Mask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66D1-4BF9-4A80-98B3-EE0CA330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Using the depth matrix (Z dimension)</a:t>
            </a:r>
          </a:p>
          <a:p>
            <a:r>
              <a:rPr lang="en-US" dirty="0"/>
              <a:t>- Calculates for every mask the maximal height in it</a:t>
            </a:r>
          </a:p>
          <a:p>
            <a:r>
              <a:rPr lang="en-US" dirty="0"/>
              <a:t>- Takes highest mask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7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4BF1CE80-3FB4-4167-BF3B-B534E4E6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1" y="1157288"/>
            <a:ext cx="773433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6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>
                <a:solidFill>
                  <a:schemeClr val="tx1">
                    <a:lumMod val="85000"/>
                    <a:lumOff val="15000"/>
                  </a:schemeClr>
                </a:solidFill>
              </a:rPr>
              <a:t>Before That – Quick Detour on the Depth Camera</a:t>
            </a:r>
          </a:p>
        </p:txBody>
      </p:sp>
      <p:pic>
        <p:nvPicPr>
          <p:cNvPr id="6" name="Graphic 5" descr="Security Camera Sign">
            <a:extLst>
              <a:ext uri="{FF2B5EF4-FFF2-40B4-BE49-F238E27FC236}">
                <a16:creationId xmlns:a16="http://schemas.microsoft.com/office/drawing/2014/main" id="{2E41A866-CF89-D44F-7F55-88BA7E8AA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531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6835-2770-49C4-AB51-E87D69AB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D1918-E0B3-4A2A-A5BC-E4BDA48B8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Part of Robotics Excellence Program in mechanical engineering department</a:t>
            </a:r>
          </a:p>
          <a:p>
            <a:r>
              <a:rPr lang="en-US" dirty="0"/>
              <a:t>- Building a robotic arm that picks cans from a clutter in a box and organizes it for shipment</a:t>
            </a:r>
          </a:p>
          <a:p>
            <a:r>
              <a:rPr lang="en-US" dirty="0"/>
              <a:t>- The robotic arm will use vacuum or other measures to lift a can.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E06D5-1483-BF4C-A550-9DE75F960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2" y="3200400"/>
            <a:ext cx="23145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Camera Noise </a:t>
            </a:r>
            <a:r>
              <a:rPr lang="en-US" dirty="0">
                <a:solidFill>
                  <a:srgbClr val="FF0000"/>
                </a:solidFill>
              </a:rPr>
              <a:t>ADD HERE </a:t>
            </a:r>
            <a:endParaRPr lang="en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7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Camera Noise – Comparison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1A292-1183-4861-8696-981A73A6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39" y="2052112"/>
            <a:ext cx="4244708" cy="29110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EDA618-0B1D-4A9F-8A5B-1601DAEE8B3D}"/>
              </a:ext>
            </a:extLst>
          </p:cNvPr>
          <p:cNvCxnSpPr/>
          <p:nvPr/>
        </p:nvCxnSpPr>
        <p:spPr>
          <a:xfrm flipV="1">
            <a:off x="2359742" y="3628103"/>
            <a:ext cx="216310" cy="159282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80138E-8E50-4166-93BB-9CD3938565E3}"/>
              </a:ext>
            </a:extLst>
          </p:cNvPr>
          <p:cNvCxnSpPr/>
          <p:nvPr/>
        </p:nvCxnSpPr>
        <p:spPr>
          <a:xfrm flipH="1">
            <a:off x="2969342" y="3097161"/>
            <a:ext cx="2222090" cy="41049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8976DC-ED3B-4EFD-8E84-6BE9BF746092}"/>
              </a:ext>
            </a:extLst>
          </p:cNvPr>
          <p:cNvSpPr txBox="1"/>
          <p:nvPr/>
        </p:nvSpPr>
        <p:spPr>
          <a:xfrm>
            <a:off x="1563329" y="539791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84mm</a:t>
            </a:r>
            <a:endParaRPr lang="en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B6530A-8254-445B-8AC4-1CE3F7F9D592}"/>
              </a:ext>
            </a:extLst>
          </p:cNvPr>
          <p:cNvSpPr txBox="1"/>
          <p:nvPr/>
        </p:nvSpPr>
        <p:spPr>
          <a:xfrm>
            <a:off x="5191432" y="2837109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106mm</a:t>
            </a:r>
            <a:endParaRPr lang="en-I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E26029-CA40-4D45-A84F-163F1F790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92" y="1961126"/>
            <a:ext cx="3409875" cy="319675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3E1212-BFAC-43A9-AF11-490CF5039559}"/>
              </a:ext>
            </a:extLst>
          </p:cNvPr>
          <p:cNvCxnSpPr/>
          <p:nvPr/>
        </p:nvCxnSpPr>
        <p:spPr>
          <a:xfrm flipV="1">
            <a:off x="8398666" y="3628103"/>
            <a:ext cx="216310" cy="159282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EF745D-CDE5-426A-B97B-AB04502E1023}"/>
              </a:ext>
            </a:extLst>
          </p:cNvPr>
          <p:cNvSpPr txBox="1"/>
          <p:nvPr/>
        </p:nvSpPr>
        <p:spPr>
          <a:xfrm>
            <a:off x="7602253" y="539791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130mm</a:t>
            </a:r>
            <a:endParaRPr lang="en-IL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37FF2C-A022-4216-B38D-2C67DB0BD39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7664124" y="2637299"/>
            <a:ext cx="1944869" cy="9277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A45802-8BA3-4F64-A811-EB8E25DA47FF}"/>
              </a:ext>
            </a:extLst>
          </p:cNvPr>
          <p:cNvSpPr txBox="1"/>
          <p:nvPr/>
        </p:nvSpPr>
        <p:spPr>
          <a:xfrm>
            <a:off x="6887375" y="2267967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128mm</a:t>
            </a:r>
            <a:endParaRPr lang="en-IL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B6F92-C7BD-4C1D-93D0-2BD8112B8CAA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9717148" y="4432258"/>
            <a:ext cx="1229032" cy="140816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386FF6-BFD5-4792-AB57-C477DF2BF0D3}"/>
              </a:ext>
            </a:extLst>
          </p:cNvPr>
          <p:cNvSpPr txBox="1"/>
          <p:nvPr/>
        </p:nvSpPr>
        <p:spPr>
          <a:xfrm>
            <a:off x="10169431" y="5840418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134mm</a:t>
            </a:r>
            <a:endParaRPr lang="en-IL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216649-0174-430B-83EA-CFF69E03987B}"/>
              </a:ext>
            </a:extLst>
          </p:cNvPr>
          <p:cNvCxnSpPr>
            <a:cxnSpLocks/>
          </p:cNvCxnSpPr>
          <p:nvPr/>
        </p:nvCxnSpPr>
        <p:spPr>
          <a:xfrm flipH="1">
            <a:off x="9608993" y="1361971"/>
            <a:ext cx="1485727" cy="118458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83C87B-90F6-482C-BA10-B4A96D06A658}"/>
              </a:ext>
            </a:extLst>
          </p:cNvPr>
          <p:cNvSpPr txBox="1"/>
          <p:nvPr/>
        </p:nvSpPr>
        <p:spPr>
          <a:xfrm>
            <a:off x="10491018" y="1011981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129mm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750034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A838CB7-BAA5-4FB6-9F6A-C4B36761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4" y="1838688"/>
            <a:ext cx="3970364" cy="342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F0C81-0E6B-4E0B-A7B6-1578FE776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624" y="1838688"/>
            <a:ext cx="3566469" cy="3566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Camera Noise – Comparison</a:t>
            </a:r>
            <a:endParaRPr lang="en-IL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EDA618-0B1D-4A9F-8A5B-1601DAEE8B3D}"/>
              </a:ext>
            </a:extLst>
          </p:cNvPr>
          <p:cNvCxnSpPr>
            <a:cxnSpLocks/>
          </p:cNvCxnSpPr>
          <p:nvPr/>
        </p:nvCxnSpPr>
        <p:spPr>
          <a:xfrm flipH="1" flipV="1">
            <a:off x="2340077" y="3621922"/>
            <a:ext cx="19665" cy="159900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80138E-8E50-4166-93BB-9CD3938565E3}"/>
              </a:ext>
            </a:extLst>
          </p:cNvPr>
          <p:cNvCxnSpPr>
            <a:cxnSpLocks/>
          </p:cNvCxnSpPr>
          <p:nvPr/>
        </p:nvCxnSpPr>
        <p:spPr>
          <a:xfrm flipH="1">
            <a:off x="2647396" y="3097161"/>
            <a:ext cx="2544036" cy="23920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8976DC-ED3B-4EFD-8E84-6BE9BF746092}"/>
              </a:ext>
            </a:extLst>
          </p:cNvPr>
          <p:cNvSpPr txBox="1"/>
          <p:nvPr/>
        </p:nvSpPr>
        <p:spPr>
          <a:xfrm>
            <a:off x="1563329" y="539791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82mm</a:t>
            </a:r>
            <a:endParaRPr lang="en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B6530A-8254-445B-8AC4-1CE3F7F9D592}"/>
              </a:ext>
            </a:extLst>
          </p:cNvPr>
          <p:cNvSpPr txBox="1"/>
          <p:nvPr/>
        </p:nvSpPr>
        <p:spPr>
          <a:xfrm>
            <a:off x="5191432" y="2837109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104mm</a:t>
            </a:r>
            <a:endParaRPr lang="en-IL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3E1212-BFAC-43A9-AF11-490CF5039559}"/>
              </a:ext>
            </a:extLst>
          </p:cNvPr>
          <p:cNvCxnSpPr>
            <a:cxnSpLocks/>
          </p:cNvCxnSpPr>
          <p:nvPr/>
        </p:nvCxnSpPr>
        <p:spPr>
          <a:xfrm flipV="1">
            <a:off x="8398666" y="3934390"/>
            <a:ext cx="381540" cy="128653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EF745D-CDE5-426A-B97B-AB04502E1023}"/>
              </a:ext>
            </a:extLst>
          </p:cNvPr>
          <p:cNvSpPr txBox="1"/>
          <p:nvPr/>
        </p:nvSpPr>
        <p:spPr>
          <a:xfrm>
            <a:off x="7602253" y="539791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104mm</a:t>
            </a:r>
            <a:endParaRPr lang="en-IL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37FF2C-A022-4216-B38D-2C67DB0BD39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7664124" y="2637299"/>
            <a:ext cx="1925443" cy="119576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A45802-8BA3-4F64-A811-EB8E25DA47FF}"/>
              </a:ext>
            </a:extLst>
          </p:cNvPr>
          <p:cNvSpPr txBox="1"/>
          <p:nvPr/>
        </p:nvSpPr>
        <p:spPr>
          <a:xfrm>
            <a:off x="6887375" y="2267967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129mm</a:t>
            </a:r>
            <a:endParaRPr lang="en-IL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B6F92-C7BD-4C1D-93D0-2BD8112B8CAA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9608993" y="4689987"/>
            <a:ext cx="1337187" cy="115043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386FF6-BFD5-4792-AB57-C477DF2BF0D3}"/>
              </a:ext>
            </a:extLst>
          </p:cNvPr>
          <p:cNvSpPr txBox="1"/>
          <p:nvPr/>
        </p:nvSpPr>
        <p:spPr>
          <a:xfrm>
            <a:off x="10169431" y="5840418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117mm</a:t>
            </a:r>
            <a:endParaRPr lang="en-IL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216649-0174-430B-83EA-CFF69E03987B}"/>
              </a:ext>
            </a:extLst>
          </p:cNvPr>
          <p:cNvCxnSpPr>
            <a:cxnSpLocks/>
          </p:cNvCxnSpPr>
          <p:nvPr/>
        </p:nvCxnSpPr>
        <p:spPr>
          <a:xfrm flipH="1">
            <a:off x="9608993" y="1361971"/>
            <a:ext cx="1485727" cy="173519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83C87B-90F6-482C-BA10-B4A96D06A658}"/>
              </a:ext>
            </a:extLst>
          </p:cNvPr>
          <p:cNvSpPr txBox="1"/>
          <p:nvPr/>
        </p:nvSpPr>
        <p:spPr>
          <a:xfrm>
            <a:off x="10491018" y="1011981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114mm</a:t>
            </a:r>
            <a:endParaRPr lang="en-IL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9D2F85-973B-4FD6-8D11-B26E2A56C54E}"/>
              </a:ext>
            </a:extLst>
          </p:cNvPr>
          <p:cNvCxnSpPr>
            <a:cxnSpLocks/>
          </p:cNvCxnSpPr>
          <p:nvPr/>
        </p:nvCxnSpPr>
        <p:spPr>
          <a:xfrm>
            <a:off x="731907" y="1381313"/>
            <a:ext cx="1223033" cy="125598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FA834A7-FFA0-4D44-AF83-7F2F3D43D20F}"/>
              </a:ext>
            </a:extLst>
          </p:cNvPr>
          <p:cNvSpPr txBox="1"/>
          <p:nvPr/>
        </p:nvSpPr>
        <p:spPr>
          <a:xfrm>
            <a:off x="206860" y="96796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91mm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34344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1879"/>
            <a:ext cx="10058400" cy="1450757"/>
          </a:xfrm>
        </p:spPr>
        <p:txBody>
          <a:bodyPr/>
          <a:lstStyle/>
          <a:p>
            <a:r>
              <a:rPr lang="en-US" dirty="0"/>
              <a:t>Depth Camera Noise – 1</a:t>
            </a:r>
            <a:r>
              <a:rPr lang="en-US" baseline="30000" dirty="0"/>
              <a:t>st</a:t>
            </a:r>
            <a:r>
              <a:rPr lang="en-US" dirty="0"/>
              <a:t> Derivative</a:t>
            </a:r>
            <a:endParaRPr lang="en-IL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01AB29E-EFCB-4F9A-BC77-8405C8A88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57" y="2548738"/>
            <a:ext cx="2606266" cy="2362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38B144-1BA2-4E7C-B54E-DDF2F7CFC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1" y="2548737"/>
            <a:ext cx="2610393" cy="23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38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4A0DF1-0033-4C7D-A285-C7C0CE38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5" y="1804415"/>
            <a:ext cx="4991533" cy="4259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Camera Noise – 1</a:t>
            </a:r>
            <a:r>
              <a:rPr lang="en-US" baseline="30000" dirty="0"/>
              <a:t>st</a:t>
            </a:r>
            <a:r>
              <a:rPr lang="en-US" dirty="0"/>
              <a:t> Derivative</a:t>
            </a:r>
            <a:endParaRPr lang="en-IL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EDA618-0B1D-4A9F-8A5B-1601DAEE8B3D}"/>
              </a:ext>
            </a:extLst>
          </p:cNvPr>
          <p:cNvCxnSpPr>
            <a:cxnSpLocks/>
          </p:cNvCxnSpPr>
          <p:nvPr/>
        </p:nvCxnSpPr>
        <p:spPr>
          <a:xfrm flipH="1" flipV="1">
            <a:off x="2176041" y="4577659"/>
            <a:ext cx="170451" cy="152866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4BF4E41-9095-48A7-8647-FD4EA3670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597" y="2384289"/>
            <a:ext cx="2773920" cy="262150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80138E-8E50-4166-93BB-9CD3938565E3}"/>
              </a:ext>
            </a:extLst>
          </p:cNvPr>
          <p:cNvCxnSpPr>
            <a:cxnSpLocks/>
          </p:cNvCxnSpPr>
          <p:nvPr/>
        </p:nvCxnSpPr>
        <p:spPr>
          <a:xfrm flipH="1">
            <a:off x="2871926" y="3097161"/>
            <a:ext cx="2319506" cy="83722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8976DC-ED3B-4EFD-8E84-6BE9BF746092}"/>
              </a:ext>
            </a:extLst>
          </p:cNvPr>
          <p:cNvSpPr txBox="1"/>
          <p:nvPr/>
        </p:nvSpPr>
        <p:spPr>
          <a:xfrm>
            <a:off x="1563329" y="539791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82mm</a:t>
            </a:r>
            <a:endParaRPr lang="en-IL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3E1212-BFAC-43A9-AF11-490CF5039559}"/>
              </a:ext>
            </a:extLst>
          </p:cNvPr>
          <p:cNvCxnSpPr>
            <a:cxnSpLocks/>
          </p:cNvCxnSpPr>
          <p:nvPr/>
        </p:nvCxnSpPr>
        <p:spPr>
          <a:xfrm flipV="1">
            <a:off x="8052929" y="4689987"/>
            <a:ext cx="1102821" cy="7079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EF745D-CDE5-426A-B97B-AB04502E1023}"/>
              </a:ext>
            </a:extLst>
          </p:cNvPr>
          <p:cNvSpPr txBox="1"/>
          <p:nvPr/>
        </p:nvSpPr>
        <p:spPr>
          <a:xfrm>
            <a:off x="7602253" y="5397910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298e-5</a:t>
            </a:r>
            <a:endParaRPr lang="en-IL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37FF2C-A022-4216-B38D-2C67DB0BD39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7664124" y="2637299"/>
            <a:ext cx="1634433" cy="105774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A45802-8BA3-4F64-A811-EB8E25DA47FF}"/>
              </a:ext>
            </a:extLst>
          </p:cNvPr>
          <p:cNvSpPr txBox="1"/>
          <p:nvPr/>
        </p:nvSpPr>
        <p:spPr>
          <a:xfrm>
            <a:off x="6887375" y="2267967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23.6e-5</a:t>
            </a:r>
            <a:endParaRPr lang="en-IL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216649-0174-430B-83EA-CFF69E03987B}"/>
              </a:ext>
            </a:extLst>
          </p:cNvPr>
          <p:cNvCxnSpPr>
            <a:cxnSpLocks/>
          </p:cNvCxnSpPr>
          <p:nvPr/>
        </p:nvCxnSpPr>
        <p:spPr>
          <a:xfrm flipH="1">
            <a:off x="9320074" y="1361971"/>
            <a:ext cx="1774646" cy="127532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83C87B-90F6-482C-BA10-B4A96D06A658}"/>
              </a:ext>
            </a:extLst>
          </p:cNvPr>
          <p:cNvSpPr txBox="1"/>
          <p:nvPr/>
        </p:nvSpPr>
        <p:spPr>
          <a:xfrm>
            <a:off x="10491018" y="1011981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162e-5</a:t>
            </a:r>
            <a:endParaRPr lang="en-I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34241C-B8F4-4697-AE7B-B57786A03C43}"/>
              </a:ext>
            </a:extLst>
          </p:cNvPr>
          <p:cNvSpPr txBox="1"/>
          <p:nvPr/>
        </p:nvSpPr>
        <p:spPr>
          <a:xfrm>
            <a:off x="5252942" y="2912495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12.4e-5</a:t>
            </a:r>
            <a:endParaRPr lang="en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E52BE3-BB24-4C9C-800F-94283D18B386}"/>
              </a:ext>
            </a:extLst>
          </p:cNvPr>
          <p:cNvSpPr txBox="1"/>
          <p:nvPr/>
        </p:nvSpPr>
        <p:spPr>
          <a:xfrm>
            <a:off x="1900615" y="5997565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282e-5</a:t>
            </a:r>
            <a:endParaRPr lang="en-IL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EB62AF-BABB-4726-8162-1467E40AFAEE}"/>
              </a:ext>
            </a:extLst>
          </p:cNvPr>
          <p:cNvCxnSpPr>
            <a:cxnSpLocks/>
          </p:cNvCxnSpPr>
          <p:nvPr/>
        </p:nvCxnSpPr>
        <p:spPr>
          <a:xfrm flipH="1">
            <a:off x="3237046" y="4455030"/>
            <a:ext cx="2319506" cy="83722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C92A491-35A7-4AA5-A0B0-11AB2A7AAA32}"/>
              </a:ext>
            </a:extLst>
          </p:cNvPr>
          <p:cNvSpPr txBox="1"/>
          <p:nvPr/>
        </p:nvSpPr>
        <p:spPr>
          <a:xfrm>
            <a:off x="5618062" y="4270364"/>
            <a:ext cx="15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132e-5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08316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1879"/>
            <a:ext cx="10058400" cy="1450757"/>
          </a:xfrm>
        </p:spPr>
        <p:txBody>
          <a:bodyPr/>
          <a:lstStyle/>
          <a:p>
            <a:r>
              <a:rPr lang="en-US" dirty="0"/>
              <a:t>Depth Camera Noise – 2</a:t>
            </a:r>
            <a:r>
              <a:rPr lang="en-US" baseline="30000" dirty="0"/>
              <a:t>nd</a:t>
            </a:r>
            <a:r>
              <a:rPr lang="en-US" dirty="0"/>
              <a:t> Derivative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4AB6F-CA0F-4A0E-94A5-02B3C668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127613"/>
            <a:ext cx="3025402" cy="2949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D2280-06FD-4A80-9065-414438D1F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835" y="2127613"/>
            <a:ext cx="3079764" cy="29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Camera Noise – </a:t>
            </a:r>
            <a:r>
              <a:rPr lang="he-IL" dirty="0"/>
              <a:t>2</a:t>
            </a:r>
            <a:r>
              <a:rPr lang="en-US" baseline="30000" dirty="0" err="1"/>
              <a:t>nd</a:t>
            </a:r>
            <a:r>
              <a:rPr lang="en-US" dirty="0"/>
              <a:t> Derivative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8843A8-1CCA-42E9-99A0-82BB3273E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579" y="2230448"/>
            <a:ext cx="3330229" cy="2964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5D249-15E6-4747-B55F-75EBAACD2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47" y="2300997"/>
            <a:ext cx="3383573" cy="28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96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4BF1CE80-3FB4-4167-BF3B-B534E4E6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0141" y="905933"/>
            <a:ext cx="7723721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10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3D72-E6DB-495C-A1D3-335924F5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actually did</a:t>
            </a:r>
            <a:endParaRPr lang="en-I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4CCF48-4AFE-43B2-9453-D79047A2EB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- By empirical means, we found that mostly for standing cans</a:t>
                </a:r>
              </a:p>
              <a:p>
                <a:r>
                  <a:rPr lang="en-US" dirty="0"/>
                  <a:t>-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- Important to note that this condition does not hold in the far-right end of the camera.</a:t>
                </a:r>
                <a:endParaRPr lang="en-I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4CCF48-4AFE-43B2-9453-D79047A2EB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31" t="-188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912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E82B67-44A1-4C72-8B34-DDD6C307B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1" y="1157288"/>
            <a:ext cx="773433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83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6835-2770-49C4-AB51-E87D69AB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 – For us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D1918-E0B3-4A2A-A5BC-E4BDA48B8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A depth camera (LIDAR) is located above the crate in a fixed position.</a:t>
            </a:r>
          </a:p>
          <a:p>
            <a:r>
              <a:rPr lang="en-US" dirty="0"/>
              <a:t>- Our task – Get a picture (RGBD) and return the location/curve </a:t>
            </a:r>
            <a:r>
              <a:rPr lang="en-US" b="1" dirty="0"/>
              <a:t>of the most upper can</a:t>
            </a:r>
            <a:r>
              <a:rPr lang="en-US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A4668C-DE3F-4FFD-AB61-1220A8A4F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2" y="3079590"/>
            <a:ext cx="3600000" cy="27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407C84-EE8F-4CED-8C5D-F4941C931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00" y="3067664"/>
            <a:ext cx="3600000" cy="27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AAF1A-0F84-4C77-9BAF-71D03E8D0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25" y="307959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D5EB412-F5BB-4E24-BBD8-9C4B6AFCB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0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9C10-85AB-1F45-A68A-02775AFA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Bits algorithm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C7615-BCE0-EA48-8A25-7373016DB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IL" dirty="0"/>
              <a:t>et the masks of the standing cans</a:t>
            </a:r>
          </a:p>
          <a:p>
            <a:r>
              <a:rPr lang="en-US" dirty="0"/>
              <a:t>P</a:t>
            </a:r>
            <a:r>
              <a:rPr lang="en-IL" dirty="0"/>
              <a:t>roccess a masked image</a:t>
            </a:r>
          </a:p>
          <a:p>
            <a:r>
              <a:rPr lang="en-IL" dirty="0"/>
              <a:t>Find canny image</a:t>
            </a:r>
          </a:p>
          <a:p>
            <a:r>
              <a:rPr lang="en-US" dirty="0"/>
              <a:t>F</a:t>
            </a:r>
            <a:r>
              <a:rPr lang="en-IL" dirty="0"/>
              <a:t>inding small circles</a:t>
            </a:r>
          </a:p>
        </p:txBody>
      </p:sp>
      <p:pic>
        <p:nvPicPr>
          <p:cNvPr id="15" name="Picture 14" descr="A group of cans on a shelf&#10;&#10;Description automatically generated with medium confidence">
            <a:extLst>
              <a:ext uri="{FF2B5EF4-FFF2-40B4-BE49-F238E27FC236}">
                <a16:creationId xmlns:a16="http://schemas.microsoft.com/office/drawing/2014/main" id="{DB4B4540-6366-C34C-BA14-62D6D2AE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05" y="758061"/>
            <a:ext cx="3360000" cy="2520000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3BC0DC2-E761-BB4E-959E-BF8AF60C0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505" y="3585225"/>
            <a:ext cx="3360000" cy="252000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288F6A4F-A6A6-AF42-8140-5E0CB393A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966" y="758061"/>
            <a:ext cx="3360000" cy="2520000"/>
          </a:xfrm>
          <a:prstGeom prst="rect">
            <a:avLst/>
          </a:prstGeom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D4A817-F0B8-4D41-AFF0-4CE3BDB81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966" y="3585225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8C38-36C8-4040-A1ED-DCB9FAB2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Bits algorithm – heuristics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4565B-D4E3-D64A-8BF2-2AE2232BD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Hough Transform with different parameters</a:t>
            </a:r>
          </a:p>
          <a:p>
            <a:r>
              <a:rPr lang="en-US" dirty="0"/>
              <a:t>Finding the best fit using heuristics:</a:t>
            </a:r>
          </a:p>
          <a:p>
            <a:pPr lvl="1"/>
            <a:r>
              <a:rPr lang="en-US" dirty="0"/>
              <a:t>Distance from center.</a:t>
            </a:r>
          </a:p>
          <a:p>
            <a:pPr lvl="1"/>
            <a:r>
              <a:rPr lang="en-US" dirty="0"/>
              <a:t>Occurrences.</a:t>
            </a:r>
          </a:p>
          <a:p>
            <a:pPr lvl="1"/>
            <a:r>
              <a:rPr lang="en-US" dirty="0"/>
              <a:t>D</a:t>
            </a:r>
            <a:r>
              <a:rPr lang="en-IL" dirty="0"/>
              <a:t>istance from mean point.</a:t>
            </a:r>
          </a:p>
          <a:p>
            <a:pPr lvl="1"/>
            <a:r>
              <a:rPr lang="en-US" dirty="0"/>
              <a:t>E</a:t>
            </a:r>
            <a:r>
              <a:rPr lang="en-IL" dirty="0"/>
              <a:t>tc.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3BA952-33C4-6740-8710-EFA803D84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3" t="46989" r="41843" b="26102"/>
          <a:stretch/>
        </p:blipFill>
        <p:spPr>
          <a:xfrm>
            <a:off x="8198776" y="2286001"/>
            <a:ext cx="3054543" cy="288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B12199-D275-0644-BA3E-B12135E8F0FF}"/>
              </a:ext>
            </a:extLst>
          </p:cNvPr>
          <p:cNvCxnSpPr/>
          <p:nvPr/>
        </p:nvCxnSpPr>
        <p:spPr>
          <a:xfrm>
            <a:off x="7674796" y="3821987"/>
            <a:ext cx="1613042" cy="1643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1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25DD-9698-164E-9B69-63F3357F4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IL" dirty="0"/>
              <a:t>its algorithm – find ”sweet spot”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E97ED-0DFB-8D46-B280-71691F82C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DC3EFA-FDA9-194C-B470-9B4040C24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3" t="46989" r="41843" b="26102"/>
          <a:stretch/>
        </p:blipFill>
        <p:spPr>
          <a:xfrm>
            <a:off x="8013842" y="2286001"/>
            <a:ext cx="3054543" cy="2880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212129-1ADC-1746-B7AE-B775CA5CD3F4}"/>
              </a:ext>
            </a:extLst>
          </p:cNvPr>
          <p:cNvCxnSpPr/>
          <p:nvPr/>
        </p:nvCxnSpPr>
        <p:spPr>
          <a:xfrm flipV="1">
            <a:off x="9051533" y="2722652"/>
            <a:ext cx="893851" cy="19726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47E2620-EAFF-4B45-9A1A-0FB2E3D17639}"/>
              </a:ext>
            </a:extLst>
          </p:cNvPr>
          <p:cNvSpPr/>
          <p:nvPr/>
        </p:nvSpPr>
        <p:spPr>
          <a:xfrm>
            <a:off x="9582210" y="3226086"/>
            <a:ext cx="172092" cy="1720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4428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A21EC02-68A1-4617-A1BD-62F49860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0" y="1157287"/>
            <a:ext cx="77343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32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Rectangle Around Mask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66D1-4BF9-4A80-98B3-EE0CA3304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We draw a rotated rectangle around if not standing can</a:t>
            </a:r>
          </a:p>
          <a:p>
            <a:r>
              <a:rPr lang="en-US" dirty="0"/>
              <a:t>- Performing PCA on the points to get the rectangle.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C98E8-93DF-48D2-9E5B-4282D17E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8" y="3350479"/>
            <a:ext cx="3785503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23C9E-E0A2-4FA3-A7E8-B87F7BC3A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987" y="3350479"/>
            <a:ext cx="3778813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E72BDF-1424-4B8B-8F72-4329EAB6B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26" y="3350479"/>
            <a:ext cx="398565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65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AD6348B-D021-43CF-A055-2D3A7EF15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157288"/>
            <a:ext cx="69723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60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439F-1F5A-44D7-8F4B-F03C3C21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Axis split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66D1-4BF9-4A80-98B3-EE0CA330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32972"/>
            <a:ext cx="4797724" cy="3936122"/>
          </a:xfrm>
        </p:spPr>
        <p:txBody>
          <a:bodyPr/>
          <a:lstStyle/>
          <a:p>
            <a:r>
              <a:rPr lang="en-US" dirty="0"/>
              <a:t>- Checks if can is laying along the main curve</a:t>
            </a:r>
          </a:p>
          <a:p>
            <a:r>
              <a:rPr lang="en-US" dirty="0"/>
              <a:t>- Splits based on the top point</a:t>
            </a:r>
          </a:p>
          <a:p>
            <a:r>
              <a:rPr lang="en-US" dirty="0"/>
              <a:t>- Checks the second derivatives along turquoise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52E47-4048-445C-8C65-614CAC2D7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004" y="1932972"/>
            <a:ext cx="5488129" cy="41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0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3E7F60-D6E1-42BC-BE05-FF5C9C36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0" y="1145712"/>
            <a:ext cx="77343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3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B458-20D6-6D4F-9C66-4D2E5A84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dirty="0"/>
              <a:t>The Algorithm – Pix2cm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6AB9-6A9D-8F4D-B552-ED69D2C6F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L" dirty="0"/>
              <a:t>Pix2cm ratio is linear in the distance from floor.</a:t>
            </a:r>
          </a:p>
          <a:p>
            <a:pPr marL="0" indent="0">
              <a:buNone/>
            </a:pPr>
            <a:r>
              <a:rPr lang="en-IL" dirty="0"/>
              <a:t>Measure distance from floor. </a:t>
            </a:r>
          </a:p>
          <a:p>
            <a:pPr marL="0" indent="0">
              <a:buNone/>
            </a:pPr>
            <a:r>
              <a:rPr lang="en-US" dirty="0"/>
              <a:t>U</a:t>
            </a:r>
            <a:r>
              <a:rPr lang="en-IL" dirty="0"/>
              <a:t>sing percentile</a:t>
            </a:r>
            <a:r>
              <a:rPr lang="en-US" dirty="0"/>
              <a:t> in the area of the point</a:t>
            </a:r>
            <a:r>
              <a:rPr lang="en-IL" dirty="0"/>
              <a:t> to remove camera noise.</a:t>
            </a:r>
          </a:p>
        </p:txBody>
      </p:sp>
    </p:spTree>
    <p:extLst>
      <p:ext uri="{BB962C8B-B14F-4D97-AF65-F5344CB8AC3E}">
        <p14:creationId xmlns:p14="http://schemas.microsoft.com/office/powerpoint/2010/main" val="260322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CB18-A045-48C3-8C63-E0D7C5B0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The Algorithm – High Level</a:t>
            </a:r>
          </a:p>
        </p:txBody>
      </p:sp>
    </p:spTree>
    <p:extLst>
      <p:ext uri="{BB962C8B-B14F-4D97-AF65-F5344CB8AC3E}">
        <p14:creationId xmlns:p14="http://schemas.microsoft.com/office/powerpoint/2010/main" val="969682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BDF894-24EF-4B1B-8BBB-2DE31FC0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1" y="1157288"/>
            <a:ext cx="773433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61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CF30DF-B0CA-416B-B9EC-30B01F6D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</a:p>
        </p:txBody>
      </p:sp>
      <p:pic>
        <p:nvPicPr>
          <p:cNvPr id="7" name="Graphic 6" descr="Bar chart">
            <a:extLst>
              <a:ext uri="{FF2B5EF4-FFF2-40B4-BE49-F238E27FC236}">
                <a16:creationId xmlns:a16="http://schemas.microsoft.com/office/drawing/2014/main" id="{2A3C5172-5AB3-FC4A-20DD-760D4B77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7965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D2C5-7871-194F-BDF3-55088194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IL" dirty="0"/>
              <a:t>Experiment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612A3-40C7-8943-B3D6-086E8DE1A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L" dirty="0"/>
              <a:t>A cardbox painted white.</a:t>
            </a:r>
          </a:p>
          <a:p>
            <a:r>
              <a:rPr lang="en-IL" dirty="0"/>
              <a:t>Camera is located ~60 cm above the “ground”.</a:t>
            </a:r>
          </a:p>
          <a:p>
            <a:r>
              <a:rPr lang="en-US" dirty="0"/>
              <a:t>D</a:t>
            </a:r>
            <a:r>
              <a:rPr lang="en-IL" dirty="0"/>
              <a:t>ifferent scenarios:</a:t>
            </a:r>
          </a:p>
          <a:p>
            <a:pPr lvl="1"/>
            <a:r>
              <a:rPr lang="en-US" dirty="0"/>
              <a:t>S</a:t>
            </a:r>
            <a:r>
              <a:rPr lang="en-IL" dirty="0"/>
              <a:t>tanding cans.</a:t>
            </a:r>
          </a:p>
          <a:p>
            <a:pPr lvl="1"/>
            <a:r>
              <a:rPr lang="en-US" dirty="0"/>
              <a:t>L</a:t>
            </a:r>
            <a:r>
              <a:rPr lang="en-IL" dirty="0"/>
              <a:t>aying cans.</a:t>
            </a:r>
          </a:p>
          <a:p>
            <a:pPr lvl="1"/>
            <a:r>
              <a:rPr lang="en-US" dirty="0"/>
              <a:t>T</a:t>
            </a:r>
            <a:r>
              <a:rPr lang="en-IL" dirty="0"/>
              <a:t>ilted cans.</a:t>
            </a:r>
          </a:p>
          <a:p>
            <a:pPr lvl="1"/>
            <a:r>
              <a:rPr lang="en-US" dirty="0"/>
              <a:t>C</a:t>
            </a:r>
            <a:r>
              <a:rPr lang="en-IL" dirty="0"/>
              <a:t>lutter.</a:t>
            </a:r>
          </a:p>
        </p:txBody>
      </p:sp>
      <p:pic>
        <p:nvPicPr>
          <p:cNvPr id="7" name="Picture 6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D1C3ABE5-5469-41A7-BDD5-A3716763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736" y="3677388"/>
            <a:ext cx="3360000" cy="2520000"/>
          </a:xfrm>
          <a:prstGeom prst="rect">
            <a:avLst/>
          </a:prstGeom>
        </p:spPr>
      </p:pic>
      <p:pic>
        <p:nvPicPr>
          <p:cNvPr id="8" name="Picture 7" descr="A picture containing text, indoor, open&#10;&#10;Description automatically generated">
            <a:extLst>
              <a:ext uri="{FF2B5EF4-FFF2-40B4-BE49-F238E27FC236}">
                <a16:creationId xmlns:a16="http://schemas.microsoft.com/office/drawing/2014/main" id="{AC1E022C-40BE-438E-927E-AB405821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74" y="909000"/>
            <a:ext cx="3360000" cy="2520000"/>
          </a:xfrm>
          <a:prstGeom prst="rect">
            <a:avLst/>
          </a:prstGeom>
        </p:spPr>
      </p:pic>
      <p:pic>
        <p:nvPicPr>
          <p:cNvPr id="10" name="Picture 9" descr="A picture containing text, indoor, appliance&#10;&#10;Description automatically generated">
            <a:extLst>
              <a:ext uri="{FF2B5EF4-FFF2-40B4-BE49-F238E27FC236}">
                <a16:creationId xmlns:a16="http://schemas.microsoft.com/office/drawing/2014/main" id="{2C24D124-E611-487F-989E-AE98872E5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374" y="367738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8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7E3E-5094-904E-BD6C-4580F883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IL" dirty="0" err="1"/>
              <a:t>esults</a:t>
            </a:r>
            <a:endParaRPr lang="en-IL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8759B2-BBCC-D34F-B4FA-00A183B6A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77378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859B5DC-82F8-D946-9421-E5465BDCC7D2}"/>
              </a:ext>
            </a:extLst>
          </p:cNvPr>
          <p:cNvSpPr txBox="1"/>
          <p:nvPr/>
        </p:nvSpPr>
        <p:spPr>
          <a:xfrm>
            <a:off x="3939671" y="258953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~73%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D659F-67EE-194A-A725-6F4EE911904A}"/>
              </a:ext>
            </a:extLst>
          </p:cNvPr>
          <p:cNvSpPr txBox="1"/>
          <p:nvPr/>
        </p:nvSpPr>
        <p:spPr>
          <a:xfrm>
            <a:off x="6093427" y="418732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~20%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A87FF-2333-A74F-9950-77C76032EB9C}"/>
              </a:ext>
            </a:extLst>
          </p:cNvPr>
          <p:cNvSpPr txBox="1"/>
          <p:nvPr/>
        </p:nvSpPr>
        <p:spPr>
          <a:xfrm>
            <a:off x="8268983" y="46589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~</a:t>
            </a:r>
            <a:r>
              <a:rPr lang="en-US" dirty="0"/>
              <a:t>7</a:t>
            </a:r>
            <a:r>
              <a:rPr lang="en-IL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356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AE27-25BD-E942-9BF0-372B6E0E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</a:t>
            </a:r>
            <a:r>
              <a:rPr lang="en-IL"/>
              <a:t>esults - success</a:t>
            </a:r>
            <a:endParaRPr lang="en-IL" dirty="0"/>
          </a:p>
        </p:txBody>
      </p:sp>
      <p:pic>
        <p:nvPicPr>
          <p:cNvPr id="5" name="Content Placeholder 4" descr="A picture containing indoor, wall, device&#10;&#10;Description automatically generated">
            <a:extLst>
              <a:ext uri="{FF2B5EF4-FFF2-40B4-BE49-F238E27FC236}">
                <a16:creationId xmlns:a16="http://schemas.microsoft.com/office/drawing/2014/main" id="{A5B2939C-D419-D542-87E2-B4AFA5C9E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6389" y="1904999"/>
            <a:ext cx="2880000" cy="2160000"/>
          </a:xfrm>
        </p:spPr>
      </p:pic>
      <p:pic>
        <p:nvPicPr>
          <p:cNvPr id="7" name="Picture 6" descr="A picture containing wall, indoor, ceiling, toilet&#10;&#10;Description automatically generated">
            <a:extLst>
              <a:ext uri="{FF2B5EF4-FFF2-40B4-BE49-F238E27FC236}">
                <a16:creationId xmlns:a16="http://schemas.microsoft.com/office/drawing/2014/main" id="{981E944E-1D49-AB48-A360-037C3BA2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45" y="1904999"/>
            <a:ext cx="2880000" cy="2160000"/>
          </a:xfrm>
          <a:prstGeom prst="rect">
            <a:avLst/>
          </a:prstGeom>
        </p:spPr>
      </p:pic>
      <p:pic>
        <p:nvPicPr>
          <p:cNvPr id="9" name="Picture 8" descr="A picture containing wall, indoor, ceiling, several&#10;&#10;Description automatically generated">
            <a:extLst>
              <a:ext uri="{FF2B5EF4-FFF2-40B4-BE49-F238E27FC236}">
                <a16:creationId xmlns:a16="http://schemas.microsoft.com/office/drawing/2014/main" id="{06F1F07A-2896-5840-8281-ABFB78C8A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89" y="4099724"/>
            <a:ext cx="2880000" cy="2160000"/>
          </a:xfrm>
          <a:prstGeom prst="rect">
            <a:avLst/>
          </a:prstGeom>
        </p:spPr>
      </p:pic>
      <p:pic>
        <p:nvPicPr>
          <p:cNvPr id="4" name="Picture 3" descr="A picture containing indoor, wall, electronics, projector&#10;&#10;Description automatically generated">
            <a:extLst>
              <a:ext uri="{FF2B5EF4-FFF2-40B4-BE49-F238E27FC236}">
                <a16:creationId xmlns:a16="http://schemas.microsoft.com/office/drawing/2014/main" id="{0D8D2FE3-B369-4EC0-9D0F-F5648E841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45" y="4099724"/>
            <a:ext cx="2880000" cy="2160000"/>
          </a:xfrm>
          <a:prstGeom prst="rect">
            <a:avLst/>
          </a:prstGeom>
        </p:spPr>
      </p:pic>
      <p:pic>
        <p:nvPicPr>
          <p:cNvPr id="8" name="Picture 7" descr="A picture containing indoor, appliance&#10;&#10;Description automatically generated">
            <a:extLst>
              <a:ext uri="{FF2B5EF4-FFF2-40B4-BE49-F238E27FC236}">
                <a16:creationId xmlns:a16="http://schemas.microsoft.com/office/drawing/2014/main" id="{F8C8DF0E-DACB-4425-9FAD-9949D9578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1" y="1904999"/>
            <a:ext cx="2880000" cy="2160000"/>
          </a:xfrm>
          <a:prstGeom prst="rect">
            <a:avLst/>
          </a:prstGeom>
        </p:spPr>
      </p:pic>
      <p:pic>
        <p:nvPicPr>
          <p:cNvPr id="11" name="Picture 10" descr="A picture containing indoor, dirty, cluttered&#10;&#10;Description automatically generated">
            <a:extLst>
              <a:ext uri="{FF2B5EF4-FFF2-40B4-BE49-F238E27FC236}">
                <a16:creationId xmlns:a16="http://schemas.microsoft.com/office/drawing/2014/main" id="{915E9D7A-7F3E-4DEB-9469-A14B27413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1" y="4099724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7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C813-5579-F640-A16C-92CBDA4F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IL" dirty="0"/>
              <a:t>esults – wrong side</a:t>
            </a:r>
          </a:p>
        </p:txBody>
      </p:sp>
      <p:pic>
        <p:nvPicPr>
          <p:cNvPr id="9" name="Content Placeholder 8" descr="A picture containing wall, indoor, appliance&#10;&#10;Description automatically generated">
            <a:extLst>
              <a:ext uri="{FF2B5EF4-FFF2-40B4-BE49-F238E27FC236}">
                <a16:creationId xmlns:a16="http://schemas.microsoft.com/office/drawing/2014/main" id="{04B0E0F6-2030-064C-AE59-BF8BEC94D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786" y="2652451"/>
            <a:ext cx="3360000" cy="2520000"/>
          </a:xfrm>
        </p:spPr>
      </p:pic>
      <p:pic>
        <p:nvPicPr>
          <p:cNvPr id="11" name="Picture 10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80AA6B5D-0678-024F-AE66-A572C527A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05" y="2652451"/>
            <a:ext cx="3360000" cy="2520000"/>
          </a:xfrm>
          <a:prstGeom prst="rect">
            <a:avLst/>
          </a:prstGeom>
        </p:spPr>
      </p:pic>
      <p:pic>
        <p:nvPicPr>
          <p:cNvPr id="13" name="Picture 12" descr="A group of cans on a shelf&#10;&#10;Description automatically generated with medium confidence">
            <a:extLst>
              <a:ext uri="{FF2B5EF4-FFF2-40B4-BE49-F238E27FC236}">
                <a16:creationId xmlns:a16="http://schemas.microsoft.com/office/drawing/2014/main" id="{B9529897-74ED-9C4A-963B-35D0AF83F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967" y="265245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28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59F1-8BC6-7A43-BF6F-3095EE64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IL" dirty="0"/>
              <a:t>esults – mask failure</a:t>
            </a:r>
          </a:p>
        </p:txBody>
      </p:sp>
      <p:pic>
        <p:nvPicPr>
          <p:cNvPr id="7" name="Content Placeholder 6" descr="A picture containing indoor, open&#10;&#10;Description automatically generated">
            <a:extLst>
              <a:ext uri="{FF2B5EF4-FFF2-40B4-BE49-F238E27FC236}">
                <a16:creationId xmlns:a16="http://schemas.microsoft.com/office/drawing/2014/main" id="{3C031A7D-5B86-FE47-972C-7DCE29092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1509" y="2420641"/>
            <a:ext cx="3600000" cy="2700000"/>
          </a:xfrm>
        </p:spPr>
      </p:pic>
      <p:pic>
        <p:nvPicPr>
          <p:cNvPr id="9" name="Picture 8" descr="A shelf with cans on it&#10;&#10;Description automatically generated with low confidence">
            <a:extLst>
              <a:ext uri="{FF2B5EF4-FFF2-40B4-BE49-F238E27FC236}">
                <a16:creationId xmlns:a16="http://schemas.microsoft.com/office/drawing/2014/main" id="{9C8BBE81-32B1-D549-9CDD-90994E350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492" y="2420641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1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53BFCBCB-5BD3-F34C-B1D5-5E907387832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26595662"/>
                  </p:ext>
                </p:extLst>
              </p:nvPr>
            </p:nvGraphicFramePr>
            <p:xfrm>
              <a:off x="1897592" y="619125"/>
              <a:ext cx="8396816" cy="56197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53BFCBCB-5BD3-F34C-B1D5-5E90738783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7592" y="619125"/>
                <a:ext cx="8396816" cy="56197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2586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7D003873-8914-EB42-826B-FA55F951B63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88682715"/>
                  </p:ext>
                </p:extLst>
              </p:nvPr>
            </p:nvGraphicFramePr>
            <p:xfrm>
              <a:off x="1250699" y="451746"/>
              <a:ext cx="9690602" cy="595450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7D003873-8914-EB42-826B-FA55F951B6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0699" y="451746"/>
                <a:ext cx="9690602" cy="59545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6071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5935-4347-4047-9F64-842988DD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Improvements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CF5F1-158C-4BD6-AB42-89F043DFE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Less noisy camera / not based on LIDAR</a:t>
            </a:r>
          </a:p>
          <a:p>
            <a:r>
              <a:rPr lang="en-US" dirty="0"/>
              <a:t>- Working on reducing camera noise with algorithmic approach</a:t>
            </a:r>
          </a:p>
          <a:p>
            <a:r>
              <a:rPr lang="en-US" dirty="0"/>
              <a:t>- Training the Mask R-CNN on more data and more various data</a:t>
            </a:r>
          </a:p>
          <a:p>
            <a:r>
              <a:rPr lang="en-US" dirty="0"/>
              <a:t>- Converting the whole program into custom NN with tailor made loss function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667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8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066B6428-24FC-47CF-AAFE-FCFBFEF3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4140" y="905933"/>
            <a:ext cx="7723721" cy="50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88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C53083-54AD-164B-8E81-E6120FD4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796" y="1845734"/>
            <a:ext cx="5822409" cy="43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8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02845C-6B2E-4797-B61E-DB30A5D7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0" y="909000"/>
            <a:ext cx="77343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6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5FC-A74B-4CE8-B893-3AADFC99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The Algorithm - Manager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9E217-A3BD-BC45-9919-90C7C8902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6" b="14110"/>
          <a:stretch/>
        </p:blipFill>
        <p:spPr>
          <a:xfrm>
            <a:off x="1298200" y="4020855"/>
            <a:ext cx="1206500" cy="1226848"/>
          </a:xfrm>
          <a:prstGeom prst="rect">
            <a:avLst/>
          </a:prstGeom>
        </p:spPr>
      </p:pic>
      <p:pic>
        <p:nvPicPr>
          <p:cNvPr id="1026" name="Picture 2" descr="Drawing of wire-frame open laptop. Perspective view. Vector illustration  Stock Vector Image &amp; Art - Alamy">
            <a:extLst>
              <a:ext uri="{FF2B5EF4-FFF2-40B4-BE49-F238E27FC236}">
                <a16:creationId xmlns:a16="http://schemas.microsoft.com/office/drawing/2014/main" id="{1E9BB993-6071-4749-8A2F-A589C47E0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 bwMode="auto">
          <a:xfrm>
            <a:off x="1267328" y="2248439"/>
            <a:ext cx="1268244" cy="12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B8711-EC99-0B4F-8776-2523E0944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66" t="19945" r="32988" b="20801"/>
          <a:stretch/>
        </p:blipFill>
        <p:spPr>
          <a:xfrm>
            <a:off x="8702936" y="2579237"/>
            <a:ext cx="1699709" cy="18610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EF5F67-8A05-CD4D-AB8E-2BE4C045699F}"/>
              </a:ext>
            </a:extLst>
          </p:cNvPr>
          <p:cNvCxnSpPr/>
          <p:nvPr/>
        </p:nvCxnSpPr>
        <p:spPr>
          <a:xfrm>
            <a:off x="4184725" y="2495774"/>
            <a:ext cx="22591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94A40E-F572-1540-8E2F-CCD4CBE30479}"/>
              </a:ext>
            </a:extLst>
          </p:cNvPr>
          <p:cNvCxnSpPr>
            <a:cxnSpLocks/>
          </p:cNvCxnSpPr>
          <p:nvPr/>
        </p:nvCxnSpPr>
        <p:spPr>
          <a:xfrm>
            <a:off x="2129572" y="3509773"/>
            <a:ext cx="0" cy="511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E42963-6A70-F541-8BA6-9532CE2F1466}"/>
              </a:ext>
            </a:extLst>
          </p:cNvPr>
          <p:cNvSpPr txBox="1"/>
          <p:nvPr/>
        </p:nvSpPr>
        <p:spPr>
          <a:xfrm>
            <a:off x="2120140" y="3568242"/>
            <a:ext cx="13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IL" dirty="0"/>
              <a:t>ake picture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83714F-00CF-8347-8E55-011CED017275}"/>
              </a:ext>
            </a:extLst>
          </p:cNvPr>
          <p:cNvCxnSpPr>
            <a:cxnSpLocks/>
          </p:cNvCxnSpPr>
          <p:nvPr/>
        </p:nvCxnSpPr>
        <p:spPr>
          <a:xfrm flipV="1">
            <a:off x="1686297" y="3509773"/>
            <a:ext cx="0" cy="511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FDD901-D44E-0640-A5EF-37FD135B22DE}"/>
              </a:ext>
            </a:extLst>
          </p:cNvPr>
          <p:cNvSpPr txBox="1"/>
          <p:nvPr/>
        </p:nvSpPr>
        <p:spPr>
          <a:xfrm>
            <a:off x="332459" y="365165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RGBD image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6B6842-5121-E642-93EB-5A14F943CF0C}"/>
              </a:ext>
            </a:extLst>
          </p:cNvPr>
          <p:cNvSpPr txBox="1"/>
          <p:nvPr/>
        </p:nvSpPr>
        <p:spPr>
          <a:xfrm>
            <a:off x="4733664" y="2056121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RGBD image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4774E2-25D7-E54F-89E2-3A5B6A7B4344}"/>
              </a:ext>
            </a:extLst>
          </p:cNvPr>
          <p:cNvCxnSpPr>
            <a:cxnSpLocks/>
          </p:cNvCxnSpPr>
          <p:nvPr/>
        </p:nvCxnSpPr>
        <p:spPr>
          <a:xfrm flipH="1">
            <a:off x="4184725" y="3636350"/>
            <a:ext cx="22375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9CA2F56-BE70-CD46-8310-84CF7F22481B}"/>
              </a:ext>
            </a:extLst>
          </p:cNvPr>
          <p:cNvSpPr txBox="1"/>
          <p:nvPr/>
        </p:nvSpPr>
        <p:spPr>
          <a:xfrm>
            <a:off x="4902875" y="3125337"/>
            <a:ext cx="82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masks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40FD8-994C-A749-801A-B794AEFC8242}"/>
              </a:ext>
            </a:extLst>
          </p:cNvPr>
          <p:cNvSpPr txBox="1"/>
          <p:nvPr/>
        </p:nvSpPr>
        <p:spPr>
          <a:xfrm>
            <a:off x="176323" y="2055613"/>
            <a:ext cx="127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proccessing</a:t>
            </a:r>
          </a:p>
        </p:txBody>
      </p:sp>
    </p:spTree>
    <p:extLst>
      <p:ext uri="{BB962C8B-B14F-4D97-AF65-F5344CB8AC3E}">
        <p14:creationId xmlns:p14="http://schemas.microsoft.com/office/powerpoint/2010/main" val="181647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8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0CA32D9-C0A5-4466-B153-5492CCC2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30" y="1157287"/>
            <a:ext cx="77343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0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5FC-A74B-4CE8-B893-3AADFC99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 – Mask R-CNN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67218-1CFE-4D0A-A386-00BD0A56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CNN</a:t>
            </a:r>
          </a:p>
          <a:p>
            <a:r>
              <a:rPr lang="en-US" dirty="0"/>
              <a:t>- SOTA in image segmentation and instance segmentation</a:t>
            </a:r>
          </a:p>
          <a:p>
            <a:r>
              <a:rPr lang="en-US" dirty="0"/>
              <a:t>- Based on Faster R-CNN which is a region-based CNN </a:t>
            </a:r>
          </a:p>
          <a:p>
            <a:endParaRPr lang="en-IL" dirty="0"/>
          </a:p>
        </p:txBody>
      </p:sp>
      <p:pic>
        <p:nvPicPr>
          <p:cNvPr id="5122" name="Picture 2" descr="Differences of segmantic segmentation and instance segmentation">
            <a:extLst>
              <a:ext uri="{FF2B5EF4-FFF2-40B4-BE49-F238E27FC236}">
                <a16:creationId xmlns:a16="http://schemas.microsoft.com/office/drawing/2014/main" id="{6E976460-E99B-46AF-8249-77E4DB92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07" y="3086715"/>
            <a:ext cx="77247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633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2506</TotalTime>
  <Words>1273</Words>
  <Application>Microsoft Macintosh PowerPoint</Application>
  <PresentationFormat>Widescreen</PresentationFormat>
  <Paragraphs>179</Paragraphs>
  <Slides>50</Slides>
  <Notes>24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Calibri Light</vt:lpstr>
      <vt:lpstr>Cambria Math</vt:lpstr>
      <vt:lpstr>Helvetica Neue</vt:lpstr>
      <vt:lpstr>Retrospect</vt:lpstr>
      <vt:lpstr> Segmentation for Robotic Arm</vt:lpstr>
      <vt:lpstr>Problem Definition</vt:lpstr>
      <vt:lpstr>Problem Definition – For us</vt:lpstr>
      <vt:lpstr>The Algorithm – High Level</vt:lpstr>
      <vt:lpstr>PowerPoint Presentation</vt:lpstr>
      <vt:lpstr>PowerPoint Presentation</vt:lpstr>
      <vt:lpstr>The Algorithm - Manager</vt:lpstr>
      <vt:lpstr>PowerPoint Presentation</vt:lpstr>
      <vt:lpstr>The Algorithm – Mask R-CNN</vt:lpstr>
      <vt:lpstr>The Algorithm – Mask R-CNN</vt:lpstr>
      <vt:lpstr>The Algorithm – Mask R-CNN</vt:lpstr>
      <vt:lpstr>Data gathering</vt:lpstr>
      <vt:lpstr>The Algorithm – Mask R-CNN</vt:lpstr>
      <vt:lpstr>The Algorithm – Mask R-CNN</vt:lpstr>
      <vt:lpstr>The Algorithm – Mask R-CNN</vt:lpstr>
      <vt:lpstr>PowerPoint Presentation</vt:lpstr>
      <vt:lpstr>The Algorithm – 3D Most Upper Mask</vt:lpstr>
      <vt:lpstr>PowerPoint Presentation</vt:lpstr>
      <vt:lpstr>Before That – Quick Detour on the Depth Camera</vt:lpstr>
      <vt:lpstr>Depth Camera Noise ADD HERE </vt:lpstr>
      <vt:lpstr>Depth Camera Noise – Comparison</vt:lpstr>
      <vt:lpstr>Depth Camera Noise – Comparison</vt:lpstr>
      <vt:lpstr>Depth Camera Noise – 1st Derivative</vt:lpstr>
      <vt:lpstr>Depth Camera Noise – 1st Derivative</vt:lpstr>
      <vt:lpstr>Depth Camera Noise – 2nd Derivative</vt:lpstr>
      <vt:lpstr>Depth Camera Noise – 2nd Derivative</vt:lpstr>
      <vt:lpstr>PowerPoint Presentation</vt:lpstr>
      <vt:lpstr>What we actually did</vt:lpstr>
      <vt:lpstr>PowerPoint Presentation</vt:lpstr>
      <vt:lpstr>PowerPoint Presentation</vt:lpstr>
      <vt:lpstr>Bits algorithm</vt:lpstr>
      <vt:lpstr>Bits algorithm – heuristics</vt:lpstr>
      <vt:lpstr>Bits algorithm – find ”sweet spot”</vt:lpstr>
      <vt:lpstr>PowerPoint Presentation</vt:lpstr>
      <vt:lpstr>The Algorithm – Rectangle Around Mask</vt:lpstr>
      <vt:lpstr>PowerPoint Presentation</vt:lpstr>
      <vt:lpstr>The Algorithm – Axis split</vt:lpstr>
      <vt:lpstr>PowerPoint Presentation</vt:lpstr>
      <vt:lpstr>The Algorithm – Pix2cm</vt:lpstr>
      <vt:lpstr>PowerPoint Presentation</vt:lpstr>
      <vt:lpstr>Results</vt:lpstr>
      <vt:lpstr>Experiment setup</vt:lpstr>
      <vt:lpstr>Results</vt:lpstr>
      <vt:lpstr>Results - success</vt:lpstr>
      <vt:lpstr>Results – wrong side</vt:lpstr>
      <vt:lpstr>Results – mask failure</vt:lpstr>
      <vt:lpstr>PowerPoint Presentation</vt:lpstr>
      <vt:lpstr>PowerPoint Presentation</vt:lpstr>
      <vt:lpstr>Suggested Improvements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Project (stc)</dc:title>
  <dc:creator>ethan bar</dc:creator>
  <cp:lastModifiedBy>Snir Green</cp:lastModifiedBy>
  <cp:revision>19</cp:revision>
  <dcterms:created xsi:type="dcterms:W3CDTF">2022-04-06T07:26:48Z</dcterms:created>
  <dcterms:modified xsi:type="dcterms:W3CDTF">2022-04-10T11:50:21Z</dcterms:modified>
</cp:coreProperties>
</file>