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77" r:id="rId3"/>
    <p:sldId id="278" r:id="rId4"/>
    <p:sldId id="279" r:id="rId5"/>
    <p:sldId id="280" r:id="rId6"/>
    <p:sldId id="281" r:id="rId7"/>
    <p:sldId id="257" r:id="rId8"/>
    <p:sldId id="266" r:id="rId9"/>
    <p:sldId id="259" r:id="rId10"/>
    <p:sldId id="258" r:id="rId11"/>
    <p:sldId id="260" r:id="rId12"/>
    <p:sldId id="273" r:id="rId13"/>
    <p:sldId id="274" r:id="rId14"/>
    <p:sldId id="275" r:id="rId15"/>
    <p:sldId id="267" r:id="rId16"/>
    <p:sldId id="268" r:id="rId17"/>
    <p:sldId id="269" r:id="rId18"/>
    <p:sldId id="270" r:id="rId19"/>
    <p:sldId id="271" r:id="rId20"/>
    <p:sldId id="272" r:id="rId21"/>
    <p:sldId id="276" r:id="rId22"/>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B36"/>
    <a:srgbClr val="DD1CEC"/>
    <a:srgbClr val="ED1B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104" d="100"/>
          <a:sy n="104" d="100"/>
        </p:scale>
        <p:origin x="114"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4990AE4-03BD-41CC-91D7-B2F94697B026}"/>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00975BC0-18E3-41D1-91F0-82988F5C35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B8080709-B155-4F32-8AAE-AD7CD89682D4}"/>
              </a:ext>
            </a:extLst>
          </p:cNvPr>
          <p:cNvSpPr>
            <a:spLocks noGrp="1"/>
          </p:cNvSpPr>
          <p:nvPr>
            <p:ph type="dt" sz="half" idx="10"/>
          </p:nvPr>
        </p:nvSpPr>
        <p:spPr/>
        <p:txBody>
          <a:bodyPr/>
          <a:lstStyle/>
          <a:p>
            <a:fld id="{65D99915-0C88-43B0-8323-E1D9CBF55525}" type="datetimeFigureOut">
              <a:rPr lang="he-IL" smtClean="0"/>
              <a:t>א'/חשון/תשע"ט</a:t>
            </a:fld>
            <a:endParaRPr lang="he-IL"/>
          </a:p>
        </p:txBody>
      </p:sp>
      <p:sp>
        <p:nvSpPr>
          <p:cNvPr id="5" name="מציין מיקום של כותרת תחתונה 4">
            <a:extLst>
              <a:ext uri="{FF2B5EF4-FFF2-40B4-BE49-F238E27FC236}">
                <a16:creationId xmlns:a16="http://schemas.microsoft.com/office/drawing/2014/main" id="{C19E1DF5-2412-4F96-A671-71504C3660E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2129BEE-253A-438C-AA09-1E4DEDD5B331}"/>
              </a:ext>
            </a:extLst>
          </p:cNvPr>
          <p:cNvSpPr>
            <a:spLocks noGrp="1"/>
          </p:cNvSpPr>
          <p:nvPr>
            <p:ph type="sldNum" sz="quarter" idx="12"/>
          </p:nvPr>
        </p:nvSpPr>
        <p:spPr/>
        <p:txBody>
          <a:bodyPr/>
          <a:lstStyle/>
          <a:p>
            <a:fld id="{F4989FA7-E8B6-4655-A0A4-BDDE85172612}" type="slidenum">
              <a:rPr lang="he-IL" smtClean="0"/>
              <a:t>‹#›</a:t>
            </a:fld>
            <a:endParaRPr lang="he-IL"/>
          </a:p>
        </p:txBody>
      </p:sp>
    </p:spTree>
    <p:extLst>
      <p:ext uri="{BB962C8B-B14F-4D97-AF65-F5344CB8AC3E}">
        <p14:creationId xmlns:p14="http://schemas.microsoft.com/office/powerpoint/2010/main" val="4261653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CE6D0A7-F20E-49CE-BBBB-E552AAD527E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2D154E7-F8F9-4105-8F06-A8D91C0E550D}"/>
              </a:ext>
            </a:extLst>
          </p:cNvPr>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91BF4DD-2FC7-4D21-8BFC-27FD32581E17}"/>
              </a:ext>
            </a:extLst>
          </p:cNvPr>
          <p:cNvSpPr>
            <a:spLocks noGrp="1"/>
          </p:cNvSpPr>
          <p:nvPr>
            <p:ph type="dt" sz="half" idx="10"/>
          </p:nvPr>
        </p:nvSpPr>
        <p:spPr/>
        <p:txBody>
          <a:bodyPr/>
          <a:lstStyle/>
          <a:p>
            <a:fld id="{65D99915-0C88-43B0-8323-E1D9CBF55525}" type="datetimeFigureOut">
              <a:rPr lang="he-IL" smtClean="0"/>
              <a:t>א'/חשון/תשע"ט</a:t>
            </a:fld>
            <a:endParaRPr lang="he-IL"/>
          </a:p>
        </p:txBody>
      </p:sp>
      <p:sp>
        <p:nvSpPr>
          <p:cNvPr id="5" name="מציין מיקום של כותרת תחתונה 4">
            <a:extLst>
              <a:ext uri="{FF2B5EF4-FFF2-40B4-BE49-F238E27FC236}">
                <a16:creationId xmlns:a16="http://schemas.microsoft.com/office/drawing/2014/main" id="{C773BCE3-EC6F-40D5-B9AC-B89EAF58A5A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25039FB-14CC-4342-A8C5-D553D02CDB52}"/>
              </a:ext>
            </a:extLst>
          </p:cNvPr>
          <p:cNvSpPr>
            <a:spLocks noGrp="1"/>
          </p:cNvSpPr>
          <p:nvPr>
            <p:ph type="sldNum" sz="quarter" idx="12"/>
          </p:nvPr>
        </p:nvSpPr>
        <p:spPr/>
        <p:txBody>
          <a:bodyPr/>
          <a:lstStyle/>
          <a:p>
            <a:fld id="{F4989FA7-E8B6-4655-A0A4-BDDE85172612}" type="slidenum">
              <a:rPr lang="he-IL" smtClean="0"/>
              <a:t>‹#›</a:t>
            </a:fld>
            <a:endParaRPr lang="he-IL"/>
          </a:p>
        </p:txBody>
      </p:sp>
    </p:spTree>
    <p:extLst>
      <p:ext uri="{BB962C8B-B14F-4D97-AF65-F5344CB8AC3E}">
        <p14:creationId xmlns:p14="http://schemas.microsoft.com/office/powerpoint/2010/main" val="3500340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67863B0C-FA23-4F8E-955A-635DFF6B00D2}"/>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9B12454-1A47-464D-A561-9C52456B0797}"/>
              </a:ext>
            </a:extLst>
          </p:cNvPr>
          <p:cNvSpPr>
            <a:spLocks noGrp="1"/>
          </p:cNvSpPr>
          <p:nvPr>
            <p:ph type="body" orient="vert" idx="1"/>
          </p:nvPr>
        </p:nvSpPr>
        <p:spPr>
          <a:xfrm>
            <a:off x="838200" y="365125"/>
            <a:ext cx="7734300"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42D8B01-97FB-4C98-9A43-FAAF5C85F090}"/>
              </a:ext>
            </a:extLst>
          </p:cNvPr>
          <p:cNvSpPr>
            <a:spLocks noGrp="1"/>
          </p:cNvSpPr>
          <p:nvPr>
            <p:ph type="dt" sz="half" idx="10"/>
          </p:nvPr>
        </p:nvSpPr>
        <p:spPr/>
        <p:txBody>
          <a:bodyPr/>
          <a:lstStyle/>
          <a:p>
            <a:fld id="{65D99915-0C88-43B0-8323-E1D9CBF55525}" type="datetimeFigureOut">
              <a:rPr lang="he-IL" smtClean="0"/>
              <a:t>א'/חשון/תשע"ט</a:t>
            </a:fld>
            <a:endParaRPr lang="he-IL"/>
          </a:p>
        </p:txBody>
      </p:sp>
      <p:sp>
        <p:nvSpPr>
          <p:cNvPr id="5" name="מציין מיקום של כותרת תחתונה 4">
            <a:extLst>
              <a:ext uri="{FF2B5EF4-FFF2-40B4-BE49-F238E27FC236}">
                <a16:creationId xmlns:a16="http://schemas.microsoft.com/office/drawing/2014/main" id="{3B7DF0B1-22F0-4851-9B01-633C357E2AB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1461710-228F-4121-8B8C-3F71E6ED9FBA}"/>
              </a:ext>
            </a:extLst>
          </p:cNvPr>
          <p:cNvSpPr>
            <a:spLocks noGrp="1"/>
          </p:cNvSpPr>
          <p:nvPr>
            <p:ph type="sldNum" sz="quarter" idx="12"/>
          </p:nvPr>
        </p:nvSpPr>
        <p:spPr/>
        <p:txBody>
          <a:bodyPr/>
          <a:lstStyle/>
          <a:p>
            <a:fld id="{F4989FA7-E8B6-4655-A0A4-BDDE85172612}" type="slidenum">
              <a:rPr lang="he-IL" smtClean="0"/>
              <a:t>‹#›</a:t>
            </a:fld>
            <a:endParaRPr lang="he-IL"/>
          </a:p>
        </p:txBody>
      </p:sp>
    </p:spTree>
    <p:extLst>
      <p:ext uri="{BB962C8B-B14F-4D97-AF65-F5344CB8AC3E}">
        <p14:creationId xmlns:p14="http://schemas.microsoft.com/office/powerpoint/2010/main" val="3081746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E78A6F4-5747-4A6A-AFD5-DEA1AF82954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8DEDA1B-A3DF-4E66-A1FB-63D73C244B04}"/>
              </a:ext>
            </a:extLst>
          </p:cNvPr>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B34C9F0-7042-434C-9918-C4EF960A29D7}"/>
              </a:ext>
            </a:extLst>
          </p:cNvPr>
          <p:cNvSpPr>
            <a:spLocks noGrp="1"/>
          </p:cNvSpPr>
          <p:nvPr>
            <p:ph type="dt" sz="half" idx="10"/>
          </p:nvPr>
        </p:nvSpPr>
        <p:spPr/>
        <p:txBody>
          <a:bodyPr/>
          <a:lstStyle/>
          <a:p>
            <a:fld id="{65D99915-0C88-43B0-8323-E1D9CBF55525}" type="datetimeFigureOut">
              <a:rPr lang="he-IL" smtClean="0"/>
              <a:t>א'/חשון/תשע"ט</a:t>
            </a:fld>
            <a:endParaRPr lang="he-IL"/>
          </a:p>
        </p:txBody>
      </p:sp>
      <p:sp>
        <p:nvSpPr>
          <p:cNvPr id="5" name="מציין מיקום של כותרת תחתונה 4">
            <a:extLst>
              <a:ext uri="{FF2B5EF4-FFF2-40B4-BE49-F238E27FC236}">
                <a16:creationId xmlns:a16="http://schemas.microsoft.com/office/drawing/2014/main" id="{E56C0BCF-0C74-4E21-AB62-D62AF812200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AFC546E-4441-47C5-9D71-B507C2E59F74}"/>
              </a:ext>
            </a:extLst>
          </p:cNvPr>
          <p:cNvSpPr>
            <a:spLocks noGrp="1"/>
          </p:cNvSpPr>
          <p:nvPr>
            <p:ph type="sldNum" sz="quarter" idx="12"/>
          </p:nvPr>
        </p:nvSpPr>
        <p:spPr/>
        <p:txBody>
          <a:bodyPr/>
          <a:lstStyle/>
          <a:p>
            <a:fld id="{F4989FA7-E8B6-4655-A0A4-BDDE85172612}" type="slidenum">
              <a:rPr lang="he-IL" smtClean="0"/>
              <a:t>‹#›</a:t>
            </a:fld>
            <a:endParaRPr lang="he-IL"/>
          </a:p>
        </p:txBody>
      </p:sp>
    </p:spTree>
    <p:extLst>
      <p:ext uri="{BB962C8B-B14F-4D97-AF65-F5344CB8AC3E}">
        <p14:creationId xmlns:p14="http://schemas.microsoft.com/office/powerpoint/2010/main" val="302354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B834845-92A1-43E9-A822-68533F4AB961}"/>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FDDFC4E-6D17-4C59-A508-85F00486E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a:extLst>
              <a:ext uri="{FF2B5EF4-FFF2-40B4-BE49-F238E27FC236}">
                <a16:creationId xmlns:a16="http://schemas.microsoft.com/office/drawing/2014/main" id="{4265E4AD-2A27-441D-AA45-3445A8478226}"/>
              </a:ext>
            </a:extLst>
          </p:cNvPr>
          <p:cNvSpPr>
            <a:spLocks noGrp="1"/>
          </p:cNvSpPr>
          <p:nvPr>
            <p:ph type="dt" sz="half" idx="10"/>
          </p:nvPr>
        </p:nvSpPr>
        <p:spPr/>
        <p:txBody>
          <a:bodyPr/>
          <a:lstStyle/>
          <a:p>
            <a:fld id="{65D99915-0C88-43B0-8323-E1D9CBF55525}" type="datetimeFigureOut">
              <a:rPr lang="he-IL" smtClean="0"/>
              <a:t>א'/חשון/תשע"ט</a:t>
            </a:fld>
            <a:endParaRPr lang="he-IL"/>
          </a:p>
        </p:txBody>
      </p:sp>
      <p:sp>
        <p:nvSpPr>
          <p:cNvPr id="5" name="מציין מיקום של כותרת תחתונה 4">
            <a:extLst>
              <a:ext uri="{FF2B5EF4-FFF2-40B4-BE49-F238E27FC236}">
                <a16:creationId xmlns:a16="http://schemas.microsoft.com/office/drawing/2014/main" id="{AA48993A-FE44-4238-8757-B7A7D45A3FB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2101D0C-4791-4167-B4F9-618042F5C9D2}"/>
              </a:ext>
            </a:extLst>
          </p:cNvPr>
          <p:cNvSpPr>
            <a:spLocks noGrp="1"/>
          </p:cNvSpPr>
          <p:nvPr>
            <p:ph type="sldNum" sz="quarter" idx="12"/>
          </p:nvPr>
        </p:nvSpPr>
        <p:spPr/>
        <p:txBody>
          <a:bodyPr/>
          <a:lstStyle/>
          <a:p>
            <a:fld id="{F4989FA7-E8B6-4655-A0A4-BDDE85172612}" type="slidenum">
              <a:rPr lang="he-IL" smtClean="0"/>
              <a:t>‹#›</a:t>
            </a:fld>
            <a:endParaRPr lang="he-IL"/>
          </a:p>
        </p:txBody>
      </p:sp>
    </p:spTree>
    <p:extLst>
      <p:ext uri="{BB962C8B-B14F-4D97-AF65-F5344CB8AC3E}">
        <p14:creationId xmlns:p14="http://schemas.microsoft.com/office/powerpoint/2010/main" val="4093643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F559F06-0E07-4F60-A56E-FFBEBE8F228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BDA4AA0-3F99-44A3-B986-5DDB064B1E18}"/>
              </a:ext>
            </a:extLst>
          </p:cNvPr>
          <p:cNvSpPr>
            <a:spLocks noGrp="1"/>
          </p:cNvSpPr>
          <p:nvPr>
            <p:ph sz="half" idx="1"/>
          </p:nvPr>
        </p:nvSpPr>
        <p:spPr>
          <a:xfrm>
            <a:off x="838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BF4F0A38-E9C2-47CD-B02C-65BCBE12E649}"/>
              </a:ext>
            </a:extLst>
          </p:cNvPr>
          <p:cNvSpPr>
            <a:spLocks noGrp="1"/>
          </p:cNvSpPr>
          <p:nvPr>
            <p:ph sz="half" idx="2"/>
          </p:nvPr>
        </p:nvSpPr>
        <p:spPr>
          <a:xfrm>
            <a:off x="6172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59692A19-63F5-451C-9CC0-ACB14628F464}"/>
              </a:ext>
            </a:extLst>
          </p:cNvPr>
          <p:cNvSpPr>
            <a:spLocks noGrp="1"/>
          </p:cNvSpPr>
          <p:nvPr>
            <p:ph type="dt" sz="half" idx="10"/>
          </p:nvPr>
        </p:nvSpPr>
        <p:spPr/>
        <p:txBody>
          <a:bodyPr/>
          <a:lstStyle/>
          <a:p>
            <a:fld id="{65D99915-0C88-43B0-8323-E1D9CBF55525}" type="datetimeFigureOut">
              <a:rPr lang="he-IL" smtClean="0"/>
              <a:t>א'/חשון/תשע"ט</a:t>
            </a:fld>
            <a:endParaRPr lang="he-IL"/>
          </a:p>
        </p:txBody>
      </p:sp>
      <p:sp>
        <p:nvSpPr>
          <p:cNvPr id="6" name="מציין מיקום של כותרת תחתונה 5">
            <a:extLst>
              <a:ext uri="{FF2B5EF4-FFF2-40B4-BE49-F238E27FC236}">
                <a16:creationId xmlns:a16="http://schemas.microsoft.com/office/drawing/2014/main" id="{0F07EDC9-4052-4812-8217-77B7E692280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A1579CD-3EAB-4E79-816E-E1E2F3C3954E}"/>
              </a:ext>
            </a:extLst>
          </p:cNvPr>
          <p:cNvSpPr>
            <a:spLocks noGrp="1"/>
          </p:cNvSpPr>
          <p:nvPr>
            <p:ph type="sldNum" sz="quarter" idx="12"/>
          </p:nvPr>
        </p:nvSpPr>
        <p:spPr/>
        <p:txBody>
          <a:bodyPr/>
          <a:lstStyle/>
          <a:p>
            <a:fld id="{F4989FA7-E8B6-4655-A0A4-BDDE85172612}" type="slidenum">
              <a:rPr lang="he-IL" smtClean="0"/>
              <a:t>‹#›</a:t>
            </a:fld>
            <a:endParaRPr lang="he-IL"/>
          </a:p>
        </p:txBody>
      </p:sp>
    </p:spTree>
    <p:extLst>
      <p:ext uri="{BB962C8B-B14F-4D97-AF65-F5344CB8AC3E}">
        <p14:creationId xmlns:p14="http://schemas.microsoft.com/office/powerpoint/2010/main" val="2421596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4AC50D6-D0F7-4098-9140-82158E5702F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8CD7BBE-D3FB-4BE0-9DBC-BE66A62E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מציין מיקום תוכן 3">
            <a:extLst>
              <a:ext uri="{FF2B5EF4-FFF2-40B4-BE49-F238E27FC236}">
                <a16:creationId xmlns:a16="http://schemas.microsoft.com/office/drawing/2014/main" id="{9628F2EA-BE00-4D4D-830D-728D55485EB5}"/>
              </a:ext>
            </a:extLst>
          </p:cNvPr>
          <p:cNvSpPr>
            <a:spLocks noGrp="1"/>
          </p:cNvSpPr>
          <p:nvPr>
            <p:ph sz="half" idx="2"/>
          </p:nvPr>
        </p:nvSpPr>
        <p:spPr>
          <a:xfrm>
            <a:off x="839788" y="2505075"/>
            <a:ext cx="5157787"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5F487B7A-70CA-4B32-B85F-ABEB1D2C17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מציין מיקום תוכן 5">
            <a:extLst>
              <a:ext uri="{FF2B5EF4-FFF2-40B4-BE49-F238E27FC236}">
                <a16:creationId xmlns:a16="http://schemas.microsoft.com/office/drawing/2014/main" id="{44FDC05E-E393-41E5-9775-F32F710F2028}"/>
              </a:ext>
            </a:extLst>
          </p:cNvPr>
          <p:cNvSpPr>
            <a:spLocks noGrp="1"/>
          </p:cNvSpPr>
          <p:nvPr>
            <p:ph sz="quarter" idx="4"/>
          </p:nvPr>
        </p:nvSpPr>
        <p:spPr>
          <a:xfrm>
            <a:off x="6172200" y="2505075"/>
            <a:ext cx="5183188"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FF2E1175-C888-4C83-8D49-DA64FFE811A7}"/>
              </a:ext>
            </a:extLst>
          </p:cNvPr>
          <p:cNvSpPr>
            <a:spLocks noGrp="1"/>
          </p:cNvSpPr>
          <p:nvPr>
            <p:ph type="dt" sz="half" idx="10"/>
          </p:nvPr>
        </p:nvSpPr>
        <p:spPr/>
        <p:txBody>
          <a:bodyPr/>
          <a:lstStyle/>
          <a:p>
            <a:fld id="{65D99915-0C88-43B0-8323-E1D9CBF55525}" type="datetimeFigureOut">
              <a:rPr lang="he-IL" smtClean="0"/>
              <a:t>א'/חשון/תשע"ט</a:t>
            </a:fld>
            <a:endParaRPr lang="he-IL"/>
          </a:p>
        </p:txBody>
      </p:sp>
      <p:sp>
        <p:nvSpPr>
          <p:cNvPr id="8" name="מציין מיקום של כותרת תחתונה 7">
            <a:extLst>
              <a:ext uri="{FF2B5EF4-FFF2-40B4-BE49-F238E27FC236}">
                <a16:creationId xmlns:a16="http://schemas.microsoft.com/office/drawing/2014/main" id="{8BF73529-B805-4C82-A531-D9A586200438}"/>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5B87AFBF-F7F8-4D80-98B9-65648F0836D0}"/>
              </a:ext>
            </a:extLst>
          </p:cNvPr>
          <p:cNvSpPr>
            <a:spLocks noGrp="1"/>
          </p:cNvSpPr>
          <p:nvPr>
            <p:ph type="sldNum" sz="quarter" idx="12"/>
          </p:nvPr>
        </p:nvSpPr>
        <p:spPr/>
        <p:txBody>
          <a:bodyPr/>
          <a:lstStyle/>
          <a:p>
            <a:fld id="{F4989FA7-E8B6-4655-A0A4-BDDE85172612}" type="slidenum">
              <a:rPr lang="he-IL" smtClean="0"/>
              <a:t>‹#›</a:t>
            </a:fld>
            <a:endParaRPr lang="he-IL"/>
          </a:p>
        </p:txBody>
      </p:sp>
    </p:spTree>
    <p:extLst>
      <p:ext uri="{BB962C8B-B14F-4D97-AF65-F5344CB8AC3E}">
        <p14:creationId xmlns:p14="http://schemas.microsoft.com/office/powerpoint/2010/main" val="70325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70B49B5-1551-4756-89C1-BBADE0544DB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6B456302-12DC-4A99-A518-4492F95A1229}"/>
              </a:ext>
            </a:extLst>
          </p:cNvPr>
          <p:cNvSpPr>
            <a:spLocks noGrp="1"/>
          </p:cNvSpPr>
          <p:nvPr>
            <p:ph type="dt" sz="half" idx="10"/>
          </p:nvPr>
        </p:nvSpPr>
        <p:spPr/>
        <p:txBody>
          <a:bodyPr/>
          <a:lstStyle/>
          <a:p>
            <a:fld id="{65D99915-0C88-43B0-8323-E1D9CBF55525}" type="datetimeFigureOut">
              <a:rPr lang="he-IL" smtClean="0"/>
              <a:t>א'/חשון/תשע"ט</a:t>
            </a:fld>
            <a:endParaRPr lang="he-IL"/>
          </a:p>
        </p:txBody>
      </p:sp>
      <p:sp>
        <p:nvSpPr>
          <p:cNvPr id="4" name="מציין מיקום של כותרת תחתונה 3">
            <a:extLst>
              <a:ext uri="{FF2B5EF4-FFF2-40B4-BE49-F238E27FC236}">
                <a16:creationId xmlns:a16="http://schemas.microsoft.com/office/drawing/2014/main" id="{909B3FD7-5ED4-47E5-9190-72625FA73A7D}"/>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930AFD19-6924-400E-BA0A-2B1E831DCDE4}"/>
              </a:ext>
            </a:extLst>
          </p:cNvPr>
          <p:cNvSpPr>
            <a:spLocks noGrp="1"/>
          </p:cNvSpPr>
          <p:nvPr>
            <p:ph type="sldNum" sz="quarter" idx="12"/>
          </p:nvPr>
        </p:nvSpPr>
        <p:spPr/>
        <p:txBody>
          <a:bodyPr/>
          <a:lstStyle/>
          <a:p>
            <a:fld id="{F4989FA7-E8B6-4655-A0A4-BDDE85172612}" type="slidenum">
              <a:rPr lang="he-IL" smtClean="0"/>
              <a:t>‹#›</a:t>
            </a:fld>
            <a:endParaRPr lang="he-IL"/>
          </a:p>
        </p:txBody>
      </p:sp>
    </p:spTree>
    <p:extLst>
      <p:ext uri="{BB962C8B-B14F-4D97-AF65-F5344CB8AC3E}">
        <p14:creationId xmlns:p14="http://schemas.microsoft.com/office/powerpoint/2010/main" val="2465813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B6F24E1A-A42B-4F06-8A32-2A3DBB4A29A4}"/>
              </a:ext>
            </a:extLst>
          </p:cNvPr>
          <p:cNvSpPr>
            <a:spLocks noGrp="1"/>
          </p:cNvSpPr>
          <p:nvPr>
            <p:ph type="dt" sz="half" idx="10"/>
          </p:nvPr>
        </p:nvSpPr>
        <p:spPr/>
        <p:txBody>
          <a:bodyPr/>
          <a:lstStyle/>
          <a:p>
            <a:fld id="{65D99915-0C88-43B0-8323-E1D9CBF55525}" type="datetimeFigureOut">
              <a:rPr lang="he-IL" smtClean="0"/>
              <a:t>א'/חשון/תשע"ט</a:t>
            </a:fld>
            <a:endParaRPr lang="he-IL"/>
          </a:p>
        </p:txBody>
      </p:sp>
      <p:sp>
        <p:nvSpPr>
          <p:cNvPr id="3" name="מציין מיקום של כותרת תחתונה 2">
            <a:extLst>
              <a:ext uri="{FF2B5EF4-FFF2-40B4-BE49-F238E27FC236}">
                <a16:creationId xmlns:a16="http://schemas.microsoft.com/office/drawing/2014/main" id="{4685313F-3960-4AFF-985A-1C009CD9547B}"/>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3B277DE9-D2A5-461A-BE97-4BABF8D43CE2}"/>
              </a:ext>
            </a:extLst>
          </p:cNvPr>
          <p:cNvSpPr>
            <a:spLocks noGrp="1"/>
          </p:cNvSpPr>
          <p:nvPr>
            <p:ph type="sldNum" sz="quarter" idx="12"/>
          </p:nvPr>
        </p:nvSpPr>
        <p:spPr/>
        <p:txBody>
          <a:bodyPr/>
          <a:lstStyle/>
          <a:p>
            <a:fld id="{F4989FA7-E8B6-4655-A0A4-BDDE85172612}" type="slidenum">
              <a:rPr lang="he-IL" smtClean="0"/>
              <a:t>‹#›</a:t>
            </a:fld>
            <a:endParaRPr lang="he-IL"/>
          </a:p>
        </p:txBody>
      </p:sp>
    </p:spTree>
    <p:extLst>
      <p:ext uri="{BB962C8B-B14F-4D97-AF65-F5344CB8AC3E}">
        <p14:creationId xmlns:p14="http://schemas.microsoft.com/office/powerpoint/2010/main" val="3486441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892DAB4-573B-452C-9A92-D8872E06C78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8F43EEB-B5C7-4ED1-922B-DD271AD7D8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D3B146F3-0B77-481B-A493-23FE4519B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id="{9229943B-2514-4596-B29F-513EE99B673C}"/>
              </a:ext>
            </a:extLst>
          </p:cNvPr>
          <p:cNvSpPr>
            <a:spLocks noGrp="1"/>
          </p:cNvSpPr>
          <p:nvPr>
            <p:ph type="dt" sz="half" idx="10"/>
          </p:nvPr>
        </p:nvSpPr>
        <p:spPr/>
        <p:txBody>
          <a:bodyPr/>
          <a:lstStyle/>
          <a:p>
            <a:fld id="{65D99915-0C88-43B0-8323-E1D9CBF55525}" type="datetimeFigureOut">
              <a:rPr lang="he-IL" smtClean="0"/>
              <a:t>א'/חשון/תשע"ט</a:t>
            </a:fld>
            <a:endParaRPr lang="he-IL"/>
          </a:p>
        </p:txBody>
      </p:sp>
      <p:sp>
        <p:nvSpPr>
          <p:cNvPr id="6" name="מציין מיקום של כותרת תחתונה 5">
            <a:extLst>
              <a:ext uri="{FF2B5EF4-FFF2-40B4-BE49-F238E27FC236}">
                <a16:creationId xmlns:a16="http://schemas.microsoft.com/office/drawing/2014/main" id="{1C857214-A1F1-4B14-B90A-CD2EA9383F6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0742DAA-DFC2-4018-BE42-92E45A492FC9}"/>
              </a:ext>
            </a:extLst>
          </p:cNvPr>
          <p:cNvSpPr>
            <a:spLocks noGrp="1"/>
          </p:cNvSpPr>
          <p:nvPr>
            <p:ph type="sldNum" sz="quarter" idx="12"/>
          </p:nvPr>
        </p:nvSpPr>
        <p:spPr/>
        <p:txBody>
          <a:bodyPr/>
          <a:lstStyle/>
          <a:p>
            <a:fld id="{F4989FA7-E8B6-4655-A0A4-BDDE85172612}" type="slidenum">
              <a:rPr lang="he-IL" smtClean="0"/>
              <a:t>‹#›</a:t>
            </a:fld>
            <a:endParaRPr lang="he-IL"/>
          </a:p>
        </p:txBody>
      </p:sp>
    </p:spTree>
    <p:extLst>
      <p:ext uri="{BB962C8B-B14F-4D97-AF65-F5344CB8AC3E}">
        <p14:creationId xmlns:p14="http://schemas.microsoft.com/office/powerpoint/2010/main" val="2930381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03D175E-3980-420D-899D-7D9A6BDA888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7BC80F94-0676-40B7-B0B6-769C5CFB7E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14AA7722-B0E7-4C4A-B33C-3E905C7050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id="{FEDBC1AC-8256-4E10-9DB7-C28A277B7C3C}"/>
              </a:ext>
            </a:extLst>
          </p:cNvPr>
          <p:cNvSpPr>
            <a:spLocks noGrp="1"/>
          </p:cNvSpPr>
          <p:nvPr>
            <p:ph type="dt" sz="half" idx="10"/>
          </p:nvPr>
        </p:nvSpPr>
        <p:spPr/>
        <p:txBody>
          <a:bodyPr/>
          <a:lstStyle/>
          <a:p>
            <a:fld id="{65D99915-0C88-43B0-8323-E1D9CBF55525}" type="datetimeFigureOut">
              <a:rPr lang="he-IL" smtClean="0"/>
              <a:t>א'/חשון/תשע"ט</a:t>
            </a:fld>
            <a:endParaRPr lang="he-IL"/>
          </a:p>
        </p:txBody>
      </p:sp>
      <p:sp>
        <p:nvSpPr>
          <p:cNvPr id="6" name="מציין מיקום של כותרת תחתונה 5">
            <a:extLst>
              <a:ext uri="{FF2B5EF4-FFF2-40B4-BE49-F238E27FC236}">
                <a16:creationId xmlns:a16="http://schemas.microsoft.com/office/drawing/2014/main" id="{AB214313-776C-4AA8-ACF1-0348AED8937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F6F4628-4DAC-49E3-ABEE-498DC73A8A8B}"/>
              </a:ext>
            </a:extLst>
          </p:cNvPr>
          <p:cNvSpPr>
            <a:spLocks noGrp="1"/>
          </p:cNvSpPr>
          <p:nvPr>
            <p:ph type="sldNum" sz="quarter" idx="12"/>
          </p:nvPr>
        </p:nvSpPr>
        <p:spPr/>
        <p:txBody>
          <a:bodyPr/>
          <a:lstStyle/>
          <a:p>
            <a:fld id="{F4989FA7-E8B6-4655-A0A4-BDDE85172612}" type="slidenum">
              <a:rPr lang="he-IL" smtClean="0"/>
              <a:t>‹#›</a:t>
            </a:fld>
            <a:endParaRPr lang="he-IL"/>
          </a:p>
        </p:txBody>
      </p:sp>
    </p:spTree>
    <p:extLst>
      <p:ext uri="{BB962C8B-B14F-4D97-AF65-F5344CB8AC3E}">
        <p14:creationId xmlns:p14="http://schemas.microsoft.com/office/powerpoint/2010/main" val="39988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D8C1893C-DF21-485F-8BF2-CC99AD256B8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5E65CCC-D8EF-425E-BA03-D9E58D92F02D}"/>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836E411-AAC1-4ECB-9FC5-15AF6C012F2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5D99915-0C88-43B0-8323-E1D9CBF55525}" type="datetimeFigureOut">
              <a:rPr lang="he-IL" smtClean="0"/>
              <a:t>א'/חשון/תשע"ט</a:t>
            </a:fld>
            <a:endParaRPr lang="he-IL"/>
          </a:p>
        </p:txBody>
      </p:sp>
      <p:sp>
        <p:nvSpPr>
          <p:cNvPr id="5" name="מציין מיקום של כותרת תחתונה 4">
            <a:extLst>
              <a:ext uri="{FF2B5EF4-FFF2-40B4-BE49-F238E27FC236}">
                <a16:creationId xmlns:a16="http://schemas.microsoft.com/office/drawing/2014/main" id="{8E4CE741-F06B-429F-ABFC-3493AF4750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019BE1CA-3330-44B8-AEE8-BC3FDA5E3B9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4989FA7-E8B6-4655-A0A4-BDDE85172612}" type="slidenum">
              <a:rPr lang="he-IL" smtClean="0"/>
              <a:t>‹#›</a:t>
            </a:fld>
            <a:endParaRPr lang="he-IL"/>
          </a:p>
        </p:txBody>
      </p:sp>
    </p:spTree>
    <p:extLst>
      <p:ext uri="{BB962C8B-B14F-4D97-AF65-F5344CB8AC3E}">
        <p14:creationId xmlns:p14="http://schemas.microsoft.com/office/powerpoint/2010/main" val="3748162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eveloper.valvesoftware.com/wiki/Latency_Compensating_Methods_in_Client/Server_In-game_Protocol_Design_and_Optimization" TargetMode="External"/><Relationship Id="rId2" Type="http://schemas.openxmlformats.org/officeDocument/2006/relationships/hyperlink" Target="https://gafferongames.com/post/snapshot_interpolation/"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0657" y="-267855"/>
            <a:ext cx="7507048" cy="5980545"/>
          </a:xfrm>
          <a:prstGeom prst="rect">
            <a:avLst/>
          </a:prstGeom>
        </p:spPr>
      </p:pic>
      <p:pic>
        <p:nvPicPr>
          <p:cNvPr id="7" name="Picture 6" descr="G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11" y="4211782"/>
            <a:ext cx="2061244" cy="11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15890" y="5326305"/>
            <a:ext cx="2256255" cy="1551176"/>
          </a:xfrm>
          <a:prstGeom prst="rect">
            <a:avLst/>
          </a:prstGeom>
        </p:spPr>
      </p:pic>
      <p:pic>
        <p:nvPicPr>
          <p:cNvPr id="11" name="Picture 10"/>
          <p:cNvPicPr>
            <a:picLocks noChangeAspect="1"/>
          </p:cNvPicPr>
          <p:nvPr/>
        </p:nvPicPr>
        <p:blipFill>
          <a:blip r:embed="rId5"/>
          <a:stretch>
            <a:fillRect/>
          </a:stretch>
        </p:blipFill>
        <p:spPr>
          <a:xfrm>
            <a:off x="2460765" y="4979265"/>
            <a:ext cx="5162550" cy="733425"/>
          </a:xfrm>
          <a:prstGeom prst="rect">
            <a:avLst/>
          </a:prstGeom>
        </p:spPr>
      </p:pic>
      <p:pic>
        <p:nvPicPr>
          <p:cNvPr id="13" name="Picture 12"/>
          <p:cNvPicPr>
            <a:picLocks noChangeAspect="1"/>
          </p:cNvPicPr>
          <p:nvPr/>
        </p:nvPicPr>
        <p:blipFill>
          <a:blip r:embed="rId6"/>
          <a:stretch>
            <a:fillRect/>
          </a:stretch>
        </p:blipFill>
        <p:spPr>
          <a:xfrm>
            <a:off x="2440855" y="5902467"/>
            <a:ext cx="7239000" cy="981075"/>
          </a:xfrm>
          <a:prstGeom prst="rect">
            <a:avLst/>
          </a:prstGeom>
        </p:spPr>
      </p:pic>
    </p:spTree>
    <p:extLst>
      <p:ext uri="{BB962C8B-B14F-4D97-AF65-F5344CB8AC3E}">
        <p14:creationId xmlns:p14="http://schemas.microsoft.com/office/powerpoint/2010/main" val="3272013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FB4B4CC-3F56-4607-B1E1-272941DBAAB4}"/>
              </a:ext>
            </a:extLst>
          </p:cNvPr>
          <p:cNvSpPr>
            <a:spLocks noGrp="1"/>
          </p:cNvSpPr>
          <p:nvPr>
            <p:ph type="title"/>
          </p:nvPr>
        </p:nvSpPr>
        <p:spPr/>
        <p:txBody>
          <a:bodyPr/>
          <a:lstStyle/>
          <a:p>
            <a:pPr algn="ctr"/>
            <a:r>
              <a:rPr lang="he-IL" dirty="0" smtClean="0">
                <a:latin typeface="Heebo" panose="00000500000000000000" pitchFamily="2" charset="-79"/>
                <a:cs typeface="Heebo" panose="00000500000000000000" pitchFamily="2" charset="-79"/>
              </a:rPr>
              <a:t>מערכת הודעו</a:t>
            </a:r>
            <a:r>
              <a:rPr lang="he-IL" dirty="0">
                <a:latin typeface="Heebo" panose="00000500000000000000" pitchFamily="2" charset="-79"/>
                <a:cs typeface="Heebo" panose="00000500000000000000" pitchFamily="2" charset="-79"/>
              </a:rPr>
              <a:t>ת</a:t>
            </a:r>
          </a:p>
        </p:txBody>
      </p:sp>
      <p:pic>
        <p:nvPicPr>
          <p:cNvPr id="7" name="Picture 6"/>
          <p:cNvPicPr>
            <a:picLocks noChangeAspect="1"/>
          </p:cNvPicPr>
          <p:nvPr/>
        </p:nvPicPr>
        <p:blipFill>
          <a:blip r:embed="rId2"/>
          <a:stretch>
            <a:fillRect/>
          </a:stretch>
        </p:blipFill>
        <p:spPr>
          <a:xfrm>
            <a:off x="664464" y="1948195"/>
            <a:ext cx="11094164" cy="4171571"/>
          </a:xfrm>
          <a:prstGeom prst="rect">
            <a:avLst/>
          </a:prstGeom>
        </p:spPr>
      </p:pic>
      <p:sp>
        <p:nvSpPr>
          <p:cNvPr id="8" name="Rectangle 7"/>
          <p:cNvSpPr/>
          <p:nvPr/>
        </p:nvSpPr>
        <p:spPr>
          <a:xfrm>
            <a:off x="9262872" y="3401568"/>
            <a:ext cx="1280160" cy="393192"/>
          </a:xfrm>
          <a:prstGeom prst="rect">
            <a:avLst/>
          </a:prstGeom>
          <a:solidFill>
            <a:srgbClr val="DD1CEC">
              <a:alpha val="18039"/>
            </a:srgb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62872" y="3810000"/>
            <a:ext cx="2151888" cy="21374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256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FB4B4CC-3F56-4607-B1E1-272941DBAAB4}"/>
              </a:ext>
            </a:extLst>
          </p:cNvPr>
          <p:cNvSpPr>
            <a:spLocks noGrp="1"/>
          </p:cNvSpPr>
          <p:nvPr>
            <p:ph type="title"/>
          </p:nvPr>
        </p:nvSpPr>
        <p:spPr/>
        <p:txBody>
          <a:bodyPr/>
          <a:lstStyle/>
          <a:p>
            <a:pPr algn="ctr"/>
            <a:r>
              <a:rPr lang="he-IL" dirty="0" smtClean="0">
                <a:latin typeface="Heebo" panose="00000500000000000000" pitchFamily="2" charset="-79"/>
                <a:cs typeface="Heebo" panose="00000500000000000000" pitchFamily="2" charset="-79"/>
              </a:rPr>
              <a:t>בקר המשחק</a:t>
            </a:r>
            <a:endParaRPr lang="he-IL" dirty="0">
              <a:latin typeface="Heebo" panose="00000500000000000000" pitchFamily="2" charset="-79"/>
              <a:cs typeface="Heebo" panose="00000500000000000000" pitchFamily="2" charset="-79"/>
            </a:endParaRPr>
          </a:p>
        </p:txBody>
      </p:sp>
      <p:pic>
        <p:nvPicPr>
          <p:cNvPr id="3" name="Picture 2"/>
          <p:cNvPicPr>
            <a:picLocks noChangeAspect="1"/>
          </p:cNvPicPr>
          <p:nvPr/>
        </p:nvPicPr>
        <p:blipFill>
          <a:blip r:embed="rId2"/>
          <a:stretch>
            <a:fillRect/>
          </a:stretch>
        </p:blipFill>
        <p:spPr>
          <a:xfrm>
            <a:off x="964823" y="1690688"/>
            <a:ext cx="10316676" cy="4490656"/>
          </a:xfrm>
          <a:prstGeom prst="rect">
            <a:avLst/>
          </a:prstGeom>
        </p:spPr>
      </p:pic>
    </p:spTree>
    <p:extLst>
      <p:ext uri="{BB962C8B-B14F-4D97-AF65-F5344CB8AC3E}">
        <p14:creationId xmlns:p14="http://schemas.microsoft.com/office/powerpoint/2010/main" val="3905553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1">
            <a:extLst>
              <a:ext uri="{FF2B5EF4-FFF2-40B4-BE49-F238E27FC236}">
                <a16:creationId xmlns:a16="http://schemas.microsoft.com/office/drawing/2014/main" id="{AFB4B4CC-3F56-4607-B1E1-272941DBAAB4}"/>
              </a:ext>
            </a:extLst>
          </p:cNvPr>
          <p:cNvSpPr>
            <a:spLocks noGrp="1"/>
          </p:cNvSpPr>
          <p:nvPr>
            <p:ph type="title"/>
          </p:nvPr>
        </p:nvSpPr>
        <p:spPr>
          <a:xfrm>
            <a:off x="838200" y="2773347"/>
            <a:ext cx="10515600" cy="1325563"/>
          </a:xfrm>
        </p:spPr>
        <p:txBody>
          <a:bodyPr/>
          <a:lstStyle/>
          <a:p>
            <a:pPr algn="ctr"/>
            <a:r>
              <a:rPr lang="en-US" b="1" dirty="0" smtClean="0">
                <a:ln w="0"/>
                <a:effectLst>
                  <a:outerShdw blurRad="38100" dist="19050" dir="2700000" algn="tl" rotWithShape="0">
                    <a:schemeClr val="dk1">
                      <a:alpha val="40000"/>
                    </a:schemeClr>
                  </a:outerShdw>
                </a:effectLst>
              </a:rPr>
              <a:t>Smoothing Movement</a:t>
            </a:r>
            <a:endParaRPr lang="en-US"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229000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1">
            <a:extLst>
              <a:ext uri="{FF2B5EF4-FFF2-40B4-BE49-F238E27FC236}">
                <a16:creationId xmlns:a16="http://schemas.microsoft.com/office/drawing/2014/main" id="{AFB4B4CC-3F56-4607-B1E1-272941DBAAB4}"/>
              </a:ext>
            </a:extLst>
          </p:cNvPr>
          <p:cNvSpPr>
            <a:spLocks noGrp="1"/>
          </p:cNvSpPr>
          <p:nvPr>
            <p:ph type="title"/>
          </p:nvPr>
        </p:nvSpPr>
        <p:spPr>
          <a:xfrm>
            <a:off x="883920" y="-302387"/>
            <a:ext cx="10515600" cy="1325563"/>
          </a:xfrm>
        </p:spPr>
        <p:txBody>
          <a:bodyPr/>
          <a:lstStyle/>
          <a:p>
            <a:pPr algn="ctr"/>
            <a:r>
              <a:rPr lang="en-US" dirty="0" smtClean="0">
                <a:ln w="0"/>
                <a:effectLst>
                  <a:outerShdw blurRad="38100" dist="19050" dir="2700000" algn="tl" rotWithShape="0">
                    <a:schemeClr val="dk1">
                      <a:alpha val="40000"/>
                    </a:schemeClr>
                  </a:outerShdw>
                </a:effectLst>
              </a:rPr>
              <a:t>Setting Position And Rotation On Each Update</a:t>
            </a:r>
            <a:endParaRPr lang="en-US" dirty="0">
              <a:ln w="0"/>
              <a:effectLst>
                <a:outerShdw blurRad="38100" dist="19050" dir="2700000" algn="tl" rotWithShape="0">
                  <a:schemeClr val="dk1">
                    <a:alpha val="40000"/>
                  </a:schemeClr>
                </a:outerShdw>
              </a:effectLst>
            </a:endParaRPr>
          </a:p>
        </p:txBody>
      </p:sp>
      <p:pic>
        <p:nvPicPr>
          <p:cNvPr id="2" name="no_ler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4089" y="728884"/>
            <a:ext cx="10595261" cy="6003611"/>
          </a:xfrm>
          <a:prstGeom prst="rect">
            <a:avLst/>
          </a:prstGeom>
        </p:spPr>
      </p:pic>
    </p:spTree>
    <p:extLst>
      <p:ext uri="{BB962C8B-B14F-4D97-AF65-F5344CB8AC3E}">
        <p14:creationId xmlns:p14="http://schemas.microsoft.com/office/powerpoint/2010/main" val="1136008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1">
            <a:extLst>
              <a:ext uri="{FF2B5EF4-FFF2-40B4-BE49-F238E27FC236}">
                <a16:creationId xmlns:a16="http://schemas.microsoft.com/office/drawing/2014/main" id="{AFB4B4CC-3F56-4607-B1E1-272941DBAAB4}"/>
              </a:ext>
            </a:extLst>
          </p:cNvPr>
          <p:cNvSpPr>
            <a:spLocks noGrp="1"/>
          </p:cNvSpPr>
          <p:nvPr>
            <p:ph type="title"/>
          </p:nvPr>
        </p:nvSpPr>
        <p:spPr>
          <a:xfrm>
            <a:off x="856488" y="-183515"/>
            <a:ext cx="10515600" cy="1325563"/>
          </a:xfrm>
        </p:spPr>
        <p:txBody>
          <a:bodyPr/>
          <a:lstStyle/>
          <a:p>
            <a:pPr algn="ctr"/>
            <a:r>
              <a:rPr lang="en-US" dirty="0" smtClean="0">
                <a:ln w="0"/>
                <a:effectLst>
                  <a:outerShdw blurRad="38100" dist="19050" dir="2700000" algn="tl" rotWithShape="0">
                    <a:schemeClr val="dk1">
                      <a:alpha val="40000"/>
                    </a:schemeClr>
                  </a:outerShdw>
                </a:effectLst>
              </a:rPr>
              <a:t>Using Linear Interpolation</a:t>
            </a:r>
            <a:endParaRPr lang="en-US" dirty="0">
              <a:ln w="0"/>
              <a:effectLst>
                <a:outerShdw blurRad="38100" dist="19050" dir="2700000" algn="tl" rotWithShape="0">
                  <a:schemeClr val="dk1">
                    <a:alpha val="40000"/>
                  </a:schemeClr>
                </a:outerShdw>
              </a:effectLst>
            </a:endParaRPr>
          </a:p>
        </p:txBody>
      </p:sp>
      <p:pic>
        <p:nvPicPr>
          <p:cNvPr id="2" name="with_ler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8614" y="794419"/>
            <a:ext cx="10523474" cy="5962934"/>
          </a:xfrm>
          <a:prstGeom prst="rect">
            <a:avLst/>
          </a:prstGeom>
        </p:spPr>
      </p:pic>
    </p:spTree>
    <p:extLst>
      <p:ext uri="{BB962C8B-B14F-4D97-AF65-F5344CB8AC3E}">
        <p14:creationId xmlns:p14="http://schemas.microsoft.com/office/powerpoint/2010/main" val="380795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278185" y="2812235"/>
          <a:ext cx="8128000" cy="370840"/>
        </p:xfrm>
        <a:graphic>
          <a:graphicData uri="http://schemas.openxmlformats.org/drawingml/2006/table">
            <a:tbl>
              <a:tblPr firstRow="1" bandRow="1">
                <a:tableStyleId>{F5AB1C69-6EDB-4FF4-983F-18BD219EF322}</a:tableStyleId>
              </a:tblPr>
              <a:tblGrid>
                <a:gridCol w="812800">
                  <a:extLst>
                    <a:ext uri="{9D8B030D-6E8A-4147-A177-3AD203B41FA5}">
                      <a16:colId xmlns:a16="http://schemas.microsoft.com/office/drawing/2014/main" val="3735890792"/>
                    </a:ext>
                  </a:extLst>
                </a:gridCol>
                <a:gridCol w="812800">
                  <a:extLst>
                    <a:ext uri="{9D8B030D-6E8A-4147-A177-3AD203B41FA5}">
                      <a16:colId xmlns:a16="http://schemas.microsoft.com/office/drawing/2014/main" val="4259298405"/>
                    </a:ext>
                  </a:extLst>
                </a:gridCol>
                <a:gridCol w="812800">
                  <a:extLst>
                    <a:ext uri="{9D8B030D-6E8A-4147-A177-3AD203B41FA5}">
                      <a16:colId xmlns:a16="http://schemas.microsoft.com/office/drawing/2014/main" val="1681369944"/>
                    </a:ext>
                  </a:extLst>
                </a:gridCol>
                <a:gridCol w="812800">
                  <a:extLst>
                    <a:ext uri="{9D8B030D-6E8A-4147-A177-3AD203B41FA5}">
                      <a16:colId xmlns:a16="http://schemas.microsoft.com/office/drawing/2014/main" val="4200927771"/>
                    </a:ext>
                  </a:extLst>
                </a:gridCol>
                <a:gridCol w="812800">
                  <a:extLst>
                    <a:ext uri="{9D8B030D-6E8A-4147-A177-3AD203B41FA5}">
                      <a16:colId xmlns:a16="http://schemas.microsoft.com/office/drawing/2014/main" val="3412594794"/>
                    </a:ext>
                  </a:extLst>
                </a:gridCol>
                <a:gridCol w="812800">
                  <a:extLst>
                    <a:ext uri="{9D8B030D-6E8A-4147-A177-3AD203B41FA5}">
                      <a16:colId xmlns:a16="http://schemas.microsoft.com/office/drawing/2014/main" val="290534502"/>
                    </a:ext>
                  </a:extLst>
                </a:gridCol>
                <a:gridCol w="812800">
                  <a:extLst>
                    <a:ext uri="{9D8B030D-6E8A-4147-A177-3AD203B41FA5}">
                      <a16:colId xmlns:a16="http://schemas.microsoft.com/office/drawing/2014/main" val="1632252377"/>
                    </a:ext>
                  </a:extLst>
                </a:gridCol>
                <a:gridCol w="812800">
                  <a:extLst>
                    <a:ext uri="{9D8B030D-6E8A-4147-A177-3AD203B41FA5}">
                      <a16:colId xmlns:a16="http://schemas.microsoft.com/office/drawing/2014/main" val="1939272926"/>
                    </a:ext>
                  </a:extLst>
                </a:gridCol>
                <a:gridCol w="812800">
                  <a:extLst>
                    <a:ext uri="{9D8B030D-6E8A-4147-A177-3AD203B41FA5}">
                      <a16:colId xmlns:a16="http://schemas.microsoft.com/office/drawing/2014/main" val="2512984640"/>
                    </a:ext>
                  </a:extLst>
                </a:gridCol>
                <a:gridCol w="812800">
                  <a:extLst>
                    <a:ext uri="{9D8B030D-6E8A-4147-A177-3AD203B41FA5}">
                      <a16:colId xmlns:a16="http://schemas.microsoft.com/office/drawing/2014/main" val="3272013969"/>
                    </a:ext>
                  </a:extLst>
                </a:gridCol>
              </a:tblGrid>
              <a:tr h="370840">
                <a:tc>
                  <a:txBody>
                    <a:bodyPr/>
                    <a:lstStyle/>
                    <a:p>
                      <a:pPr algn="ctr"/>
                      <a:r>
                        <a:rPr lang="en-US" dirty="0" smtClean="0"/>
                        <a:t>11</a:t>
                      </a:r>
                      <a:endParaRPr lang="en-US" dirty="0"/>
                    </a:p>
                  </a:txBody>
                  <a:tcPr/>
                </a:tc>
                <a:tc>
                  <a:txBody>
                    <a:bodyPr/>
                    <a:lstStyle/>
                    <a:p>
                      <a:pPr algn="ctr"/>
                      <a:r>
                        <a:rPr lang="en-US" dirty="0" smtClean="0"/>
                        <a:t>12</a:t>
                      </a:r>
                      <a:endParaRPr lang="en-US" dirty="0"/>
                    </a:p>
                  </a:txBody>
                  <a:tcPr/>
                </a:tc>
                <a:tc>
                  <a:txBody>
                    <a:bodyPr/>
                    <a:lstStyle/>
                    <a:p>
                      <a:pPr algn="ctr"/>
                      <a:r>
                        <a:rPr lang="en-US" dirty="0" smtClean="0"/>
                        <a:t>13</a:t>
                      </a:r>
                      <a:endParaRPr lang="en-US" dirty="0"/>
                    </a:p>
                  </a:txBody>
                  <a:tcPr/>
                </a:tc>
                <a:tc>
                  <a:txBody>
                    <a:bodyPr/>
                    <a:lstStyle/>
                    <a:p>
                      <a:pPr algn="ctr"/>
                      <a:r>
                        <a:rPr lang="en-US" dirty="0" smtClean="0"/>
                        <a:t>14</a:t>
                      </a:r>
                      <a:endParaRPr lang="en-US" dirty="0"/>
                    </a:p>
                  </a:txBody>
                  <a:tcPr/>
                </a:tc>
                <a:tc>
                  <a:txBody>
                    <a:bodyPr/>
                    <a:lstStyle/>
                    <a:p>
                      <a:pPr algn="ctr"/>
                      <a:r>
                        <a:rPr lang="en-US" dirty="0" smtClean="0"/>
                        <a:t>5</a:t>
                      </a:r>
                      <a:endParaRPr lang="en-US" dirty="0"/>
                    </a:p>
                  </a:txBody>
                  <a:tcPr/>
                </a:tc>
                <a:tc>
                  <a:txBody>
                    <a:bodyPr/>
                    <a:lstStyle/>
                    <a:p>
                      <a:pPr algn="ctr"/>
                      <a:r>
                        <a:rPr lang="en-US" dirty="0" smtClean="0"/>
                        <a:t>6</a:t>
                      </a:r>
                      <a:endParaRPr lang="en-US" dirty="0"/>
                    </a:p>
                  </a:txBody>
                  <a:tcPr/>
                </a:tc>
                <a:tc>
                  <a:txBody>
                    <a:bodyPr/>
                    <a:lstStyle/>
                    <a:p>
                      <a:pPr algn="ctr"/>
                      <a:r>
                        <a:rPr lang="en-US" dirty="0" smtClean="0"/>
                        <a:t>7</a:t>
                      </a:r>
                      <a:endParaRPr lang="en-US" dirty="0"/>
                    </a:p>
                  </a:txBody>
                  <a:tcPr/>
                </a:tc>
                <a:tc>
                  <a:txBody>
                    <a:bodyPr/>
                    <a:lstStyle/>
                    <a:p>
                      <a:pPr algn="ctr"/>
                      <a:r>
                        <a:rPr lang="en-US" dirty="0" smtClean="0"/>
                        <a:t>8</a:t>
                      </a:r>
                      <a:endParaRPr lang="en-US" dirty="0"/>
                    </a:p>
                  </a:txBody>
                  <a:tcPr/>
                </a:tc>
                <a:tc>
                  <a:txBody>
                    <a:bodyPr/>
                    <a:lstStyle/>
                    <a:p>
                      <a:pPr algn="ctr"/>
                      <a:r>
                        <a:rPr lang="en-US" dirty="0" smtClean="0"/>
                        <a:t>9</a:t>
                      </a:r>
                      <a:endParaRPr lang="en-US" dirty="0"/>
                    </a:p>
                  </a:txBody>
                  <a:tcPr/>
                </a:tc>
                <a:tc>
                  <a:txBody>
                    <a:bodyPr/>
                    <a:lstStyle/>
                    <a:p>
                      <a:pPr algn="ctr"/>
                      <a:r>
                        <a:rPr lang="en-US" dirty="0" smtClean="0"/>
                        <a:t>10</a:t>
                      </a:r>
                      <a:endParaRPr lang="en-US" dirty="0"/>
                    </a:p>
                  </a:txBody>
                  <a:tcPr/>
                </a:tc>
                <a:extLst>
                  <a:ext uri="{0D108BD9-81ED-4DB2-BD59-A6C34878D82A}">
                    <a16:rowId xmlns:a16="http://schemas.microsoft.com/office/drawing/2014/main" val="3285388080"/>
                  </a:ext>
                </a:extLst>
              </a:tr>
            </a:tbl>
          </a:graphicData>
        </a:graphic>
      </p:graphicFrame>
      <p:cxnSp>
        <p:nvCxnSpPr>
          <p:cNvPr id="5" name="Straight Arrow Connector 4"/>
          <p:cNvCxnSpPr/>
          <p:nvPr/>
        </p:nvCxnSpPr>
        <p:spPr>
          <a:xfrm flipV="1">
            <a:off x="3479836" y="3187207"/>
            <a:ext cx="0" cy="1341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3313581" y="3321324"/>
            <a:ext cx="357447" cy="21544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800" dirty="0" err="1" smtClean="0"/>
              <a:t>curr</a:t>
            </a:r>
            <a:endParaRPr lang="en-US" sz="800" dirty="0"/>
          </a:p>
        </p:txBody>
      </p:sp>
      <p:cxnSp>
        <p:nvCxnSpPr>
          <p:cNvPr id="7" name="Straight Arrow Connector 6"/>
          <p:cNvCxnSpPr/>
          <p:nvPr/>
        </p:nvCxnSpPr>
        <p:spPr>
          <a:xfrm flipH="1" flipV="1">
            <a:off x="5109130" y="3187207"/>
            <a:ext cx="2771" cy="1341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4945646" y="3321324"/>
            <a:ext cx="357447" cy="21544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800" dirty="0" smtClean="0"/>
              <a:t>last</a:t>
            </a:r>
            <a:endParaRPr lang="en-US" sz="800" dirty="0"/>
          </a:p>
        </p:txBody>
      </p:sp>
      <p:cxnSp>
        <p:nvCxnSpPr>
          <p:cNvPr id="9" name="Straight Arrow Connector 8"/>
          <p:cNvCxnSpPr/>
          <p:nvPr/>
        </p:nvCxnSpPr>
        <p:spPr>
          <a:xfrm flipV="1">
            <a:off x="3479836" y="3543423"/>
            <a:ext cx="0" cy="12746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 name="TextBox 9"/>
          <p:cNvSpPr txBox="1"/>
          <p:nvPr/>
        </p:nvSpPr>
        <p:spPr>
          <a:xfrm>
            <a:off x="3313581" y="3670885"/>
            <a:ext cx="357447" cy="215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800" dirty="0" smtClean="0"/>
              <a:t>A</a:t>
            </a:r>
            <a:endParaRPr lang="en-US" sz="800" dirty="0"/>
          </a:p>
        </p:txBody>
      </p:sp>
      <p:cxnSp>
        <p:nvCxnSpPr>
          <p:cNvPr id="11" name="Straight Arrow Connector 10"/>
          <p:cNvCxnSpPr/>
          <p:nvPr/>
        </p:nvCxnSpPr>
        <p:spPr>
          <a:xfrm flipH="1" flipV="1">
            <a:off x="4344360" y="3543423"/>
            <a:ext cx="5540" cy="12746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2" name="TextBox 11"/>
          <p:cNvSpPr txBox="1"/>
          <p:nvPr/>
        </p:nvSpPr>
        <p:spPr>
          <a:xfrm>
            <a:off x="4183645" y="3670885"/>
            <a:ext cx="357447" cy="215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800" dirty="0"/>
              <a:t>B</a:t>
            </a:r>
          </a:p>
        </p:txBody>
      </p:sp>
      <p:sp>
        <p:nvSpPr>
          <p:cNvPr id="14" name="TextBox 13"/>
          <p:cNvSpPr txBox="1"/>
          <p:nvPr/>
        </p:nvSpPr>
        <p:spPr>
          <a:xfrm>
            <a:off x="1450731" y="4598377"/>
            <a:ext cx="8361484" cy="1477328"/>
          </a:xfrm>
          <a:prstGeom prst="rect">
            <a:avLst/>
          </a:prstGeom>
          <a:noFill/>
        </p:spPr>
        <p:txBody>
          <a:bodyPr wrap="square" rtlCol="0">
            <a:spAutoFit/>
          </a:bodyPr>
          <a:lstStyle/>
          <a:p>
            <a:pPr marL="285750" indent="-285750" algn="l" rtl="0">
              <a:buFont typeface="Arial" panose="020B0604020202020204" pitchFamily="34" charset="0"/>
              <a:buChar char="•"/>
            </a:pPr>
            <a:r>
              <a:rPr lang="en-US" dirty="0" smtClean="0"/>
              <a:t>We have a cyclic buffer with state snapshots for the interpolated object.</a:t>
            </a:r>
          </a:p>
          <a:p>
            <a:pPr marL="285750" indent="-285750" algn="l" rtl="0">
              <a:buFont typeface="Arial" panose="020B0604020202020204" pitchFamily="34" charset="0"/>
              <a:buChar char="•"/>
            </a:pPr>
            <a:r>
              <a:rPr lang="en-US" dirty="0" smtClean="0"/>
              <a:t>We Interpolate from point </a:t>
            </a:r>
            <a:r>
              <a:rPr lang="en-US" b="1" dirty="0" smtClean="0"/>
              <a:t>A</a:t>
            </a:r>
            <a:r>
              <a:rPr lang="en-US" dirty="0" smtClean="0"/>
              <a:t> to point </a:t>
            </a:r>
            <a:r>
              <a:rPr lang="en-US" b="1" dirty="0" smtClean="0"/>
              <a:t>B</a:t>
            </a:r>
            <a:r>
              <a:rPr lang="en-US" dirty="0" smtClean="0"/>
              <a:t>.</a:t>
            </a:r>
          </a:p>
          <a:p>
            <a:pPr marL="285750" indent="-285750" algn="l" rtl="0">
              <a:buFont typeface="Arial" panose="020B0604020202020204" pitchFamily="34" charset="0"/>
              <a:buChar char="•"/>
            </a:pPr>
            <a:r>
              <a:rPr lang="en-US" b="1" dirty="0" err="1" smtClean="0"/>
              <a:t>Curr</a:t>
            </a:r>
            <a:r>
              <a:rPr lang="en-US" dirty="0" smtClean="0"/>
              <a:t> points to the snapshot we interpolate from</a:t>
            </a:r>
          </a:p>
          <a:p>
            <a:pPr marL="285750" indent="-285750" algn="l" rtl="0">
              <a:buFont typeface="Arial" panose="020B0604020202020204" pitchFamily="34" charset="0"/>
              <a:buChar char="•"/>
            </a:pPr>
            <a:r>
              <a:rPr lang="en-US" b="1" dirty="0" smtClean="0"/>
              <a:t>Last</a:t>
            </a:r>
            <a:r>
              <a:rPr lang="en-US" dirty="0" smtClean="0"/>
              <a:t> points to the last snapshot we received from the server.</a:t>
            </a:r>
          </a:p>
          <a:p>
            <a:pPr marL="285750" indent="-285750" algn="l" rtl="0">
              <a:buFont typeface="Arial" panose="020B0604020202020204" pitchFamily="34" charset="0"/>
              <a:buChar char="•"/>
            </a:pPr>
            <a:r>
              <a:rPr lang="en-US" dirty="0" smtClean="0"/>
              <a:t>Lets assume the numbers in this diagram are time stamp values for the snapshots.</a:t>
            </a:r>
            <a:endParaRPr lang="en-US" dirty="0"/>
          </a:p>
        </p:txBody>
      </p:sp>
      <p:sp>
        <p:nvSpPr>
          <p:cNvPr id="15" name="כותרת 1">
            <a:extLst>
              <a:ext uri="{FF2B5EF4-FFF2-40B4-BE49-F238E27FC236}">
                <a16:creationId xmlns:a16="http://schemas.microsoft.com/office/drawing/2014/main" id="{AFB4B4CC-3F56-4607-B1E1-272941DBAAB4}"/>
              </a:ext>
            </a:extLst>
          </p:cNvPr>
          <p:cNvSpPr>
            <a:spLocks noGrp="1"/>
          </p:cNvSpPr>
          <p:nvPr>
            <p:ph type="title"/>
          </p:nvPr>
        </p:nvSpPr>
        <p:spPr>
          <a:xfrm>
            <a:off x="838200" y="365125"/>
            <a:ext cx="10515600" cy="1325563"/>
          </a:xfrm>
        </p:spPr>
        <p:txBody>
          <a:bodyPr/>
          <a:lstStyle/>
          <a:p>
            <a:pPr algn="ctr"/>
            <a:r>
              <a:rPr lang="en-US" dirty="0">
                <a:ln w="0"/>
                <a:effectLst>
                  <a:outerShdw blurRad="38100" dist="19050" dir="2700000" algn="tl" rotWithShape="0">
                    <a:schemeClr val="dk1">
                      <a:alpha val="40000"/>
                    </a:schemeClr>
                  </a:outerShdw>
                </a:effectLst>
              </a:rPr>
              <a:t>Desired Buffer State</a:t>
            </a:r>
          </a:p>
        </p:txBody>
      </p:sp>
    </p:spTree>
    <p:extLst>
      <p:ext uri="{BB962C8B-B14F-4D97-AF65-F5344CB8AC3E}">
        <p14:creationId xmlns:p14="http://schemas.microsoft.com/office/powerpoint/2010/main" val="3711016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317480" cy="727126"/>
          </a:xfrm>
        </p:spPr>
        <p:txBody>
          <a:bodyPr>
            <a:noAutofit/>
          </a:bodyPr>
          <a:lstStyle/>
          <a:p>
            <a:r>
              <a:rPr lang="he-IL" sz="3200" dirty="0" smtClean="0">
                <a:latin typeface="Heebo" panose="00000500000000000000" pitchFamily="2" charset="-79"/>
                <a:cs typeface="Heebo" panose="00000500000000000000" pitchFamily="2" charset="-79"/>
              </a:rPr>
              <a:t>גרף הפעלות אינטרפולציה על הודעות מיקום</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27710"/>
            <a:ext cx="12202659" cy="6030290"/>
          </a:xfrm>
        </p:spPr>
      </p:pic>
      <p:sp>
        <p:nvSpPr>
          <p:cNvPr id="5" name="TextBox 4"/>
          <p:cNvSpPr txBox="1"/>
          <p:nvPr/>
        </p:nvSpPr>
        <p:spPr>
          <a:xfrm>
            <a:off x="11040701" y="6372130"/>
            <a:ext cx="1214673" cy="338554"/>
          </a:xfrm>
          <a:prstGeom prst="rect">
            <a:avLst/>
          </a:prstGeom>
          <a:noFill/>
        </p:spPr>
        <p:txBody>
          <a:bodyPr wrap="square" rtlCol="0">
            <a:spAutoFit/>
          </a:bodyPr>
          <a:lstStyle/>
          <a:p>
            <a:pPr algn="l"/>
            <a:r>
              <a:rPr lang="en-US" sz="1600" dirty="0" smtClean="0">
                <a:solidFill>
                  <a:schemeClr val="bg1"/>
                </a:solidFill>
                <a:effectLst>
                  <a:outerShdw blurRad="38100" dist="38100" dir="2700000" algn="tl">
                    <a:srgbClr val="000000">
                      <a:alpha val="43137"/>
                    </a:srgbClr>
                  </a:outerShdw>
                </a:effectLst>
              </a:rPr>
              <a:t>Game </a:t>
            </a:r>
            <a:r>
              <a:rPr lang="en-US" sz="1600" dirty="0" err="1" smtClean="0">
                <a:solidFill>
                  <a:schemeClr val="bg1"/>
                </a:solidFill>
                <a:effectLst>
                  <a:outerShdw blurRad="38100" dist="38100" dir="2700000" algn="tl">
                    <a:srgbClr val="000000">
                      <a:alpha val="43137"/>
                    </a:srgbClr>
                  </a:outerShdw>
                </a:effectLst>
              </a:rPr>
              <a:t>TIme</a:t>
            </a:r>
            <a:endParaRPr lang="en-US" sz="160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63374" y="1104522"/>
            <a:ext cx="2299580" cy="338554"/>
          </a:xfrm>
          <a:prstGeom prst="rect">
            <a:avLst/>
          </a:prstGeom>
          <a:noFill/>
        </p:spPr>
        <p:txBody>
          <a:bodyPr wrap="square" rtlCol="0">
            <a:spAutoFit/>
          </a:bodyPr>
          <a:lstStyle/>
          <a:p>
            <a:pPr algn="l"/>
            <a:r>
              <a:rPr lang="en-US" sz="1600" dirty="0" smtClean="0">
                <a:solidFill>
                  <a:schemeClr val="bg1"/>
                </a:solidFill>
                <a:effectLst>
                  <a:outerShdw blurRad="38100" dist="38100" dir="2700000" algn="tl">
                    <a:srgbClr val="000000">
                      <a:alpha val="43137"/>
                    </a:srgbClr>
                  </a:outerShdw>
                </a:effectLst>
              </a:rPr>
              <a:t>Message Time Stamp</a:t>
            </a:r>
            <a:endParaRPr lang="en-US" sz="1600" dirty="0">
              <a:solidFill>
                <a:schemeClr val="bg1"/>
              </a:solidFill>
              <a:effectLst>
                <a:outerShdw blurRad="38100" dist="38100" dir="2700000" algn="tl">
                  <a:srgbClr val="000000">
                    <a:alpha val="43137"/>
                  </a:srgbClr>
                </a:outerShdw>
              </a:effectLst>
            </a:endParaRPr>
          </a:p>
        </p:txBody>
      </p:sp>
      <p:cxnSp>
        <p:nvCxnSpPr>
          <p:cNvPr id="7" name="Straight Arrow Connector 6"/>
          <p:cNvCxnSpPr/>
          <p:nvPr/>
        </p:nvCxnSpPr>
        <p:spPr>
          <a:xfrm flipH="1" flipV="1">
            <a:off x="6482281" y="4072552"/>
            <a:ext cx="742384" cy="86007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843604" y="2996698"/>
            <a:ext cx="858570" cy="96721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24665" y="4863936"/>
            <a:ext cx="3385996" cy="276999"/>
          </a:xfrm>
          <a:prstGeom prst="rect">
            <a:avLst/>
          </a:prstGeom>
          <a:noFill/>
        </p:spPr>
        <p:txBody>
          <a:bodyPr wrap="square" rtlCol="0">
            <a:spAutoFit/>
          </a:bodyPr>
          <a:lstStyle/>
          <a:p>
            <a:pPr algn="l"/>
            <a:r>
              <a:rPr lang="en-US" sz="1200" dirty="0" smtClean="0">
                <a:solidFill>
                  <a:schemeClr val="bg1"/>
                </a:solidFill>
              </a:rPr>
              <a:t>Interpolation from point A</a:t>
            </a:r>
            <a:endParaRPr lang="en-US" sz="1200" dirty="0">
              <a:solidFill>
                <a:schemeClr val="bg1"/>
              </a:solidFill>
            </a:endParaRPr>
          </a:p>
        </p:txBody>
      </p:sp>
      <p:sp>
        <p:nvSpPr>
          <p:cNvPr id="12" name="TextBox 11"/>
          <p:cNvSpPr txBox="1"/>
          <p:nvPr/>
        </p:nvSpPr>
        <p:spPr>
          <a:xfrm>
            <a:off x="4525223" y="2669407"/>
            <a:ext cx="2980100" cy="276999"/>
          </a:xfrm>
          <a:prstGeom prst="rect">
            <a:avLst/>
          </a:prstGeom>
          <a:noFill/>
        </p:spPr>
        <p:txBody>
          <a:bodyPr wrap="square" rtlCol="0">
            <a:spAutoFit/>
          </a:bodyPr>
          <a:lstStyle/>
          <a:p>
            <a:pPr algn="l"/>
            <a:r>
              <a:rPr lang="en-US" sz="1200" dirty="0" smtClean="0">
                <a:solidFill>
                  <a:schemeClr val="bg1"/>
                </a:solidFill>
              </a:rPr>
              <a:t>Received state message </a:t>
            </a:r>
            <a:r>
              <a:rPr lang="en-IL" sz="1200" dirty="0" smtClean="0">
                <a:solidFill>
                  <a:schemeClr val="bg1"/>
                </a:solidFill>
              </a:rPr>
              <a:t>–</a:t>
            </a:r>
            <a:r>
              <a:rPr lang="en-US" sz="1200" dirty="0" smtClean="0">
                <a:solidFill>
                  <a:schemeClr val="bg1"/>
                </a:solidFill>
              </a:rPr>
              <a:t> Point A</a:t>
            </a:r>
            <a:endParaRPr lang="en-US" sz="1200" dirty="0">
              <a:solidFill>
                <a:schemeClr val="bg1"/>
              </a:solidFill>
            </a:endParaRPr>
          </a:p>
        </p:txBody>
      </p:sp>
      <p:cxnSp>
        <p:nvCxnSpPr>
          <p:cNvPr id="14" name="Straight Connector 13"/>
          <p:cNvCxnSpPr/>
          <p:nvPr/>
        </p:nvCxnSpPr>
        <p:spPr>
          <a:xfrm>
            <a:off x="5812324" y="4009181"/>
            <a:ext cx="570369"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3867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50731" y="4598377"/>
            <a:ext cx="8361484" cy="1477328"/>
          </a:xfrm>
          <a:prstGeom prst="rect">
            <a:avLst/>
          </a:prstGeom>
          <a:noFill/>
        </p:spPr>
        <p:txBody>
          <a:bodyPr wrap="square" rtlCol="0">
            <a:spAutoFit/>
          </a:bodyPr>
          <a:lstStyle/>
          <a:p>
            <a:pPr marL="285750" indent="-285750" algn="l" rtl="0">
              <a:buFont typeface="Arial" panose="020B0604020202020204" pitchFamily="34" charset="0"/>
              <a:buChar char="•"/>
            </a:pPr>
            <a:r>
              <a:rPr lang="en-US" dirty="0" smtClean="0"/>
              <a:t>Note that B points to a snapshot with an older time stamp then A.</a:t>
            </a:r>
          </a:p>
          <a:p>
            <a:pPr marL="285750" indent="-285750" algn="l" rtl="0">
              <a:buFont typeface="Arial" panose="020B0604020202020204" pitchFamily="34" charset="0"/>
              <a:buChar char="•"/>
            </a:pPr>
            <a:r>
              <a:rPr lang="en-US" dirty="0" smtClean="0"/>
              <a:t>And so we have a choice, either we do nothing and wait for the update.</a:t>
            </a:r>
          </a:p>
          <a:p>
            <a:pPr marL="285750" indent="-285750" algn="l" rtl="0">
              <a:buFont typeface="Arial" panose="020B0604020202020204" pitchFamily="34" charset="0"/>
              <a:buChar char="•"/>
            </a:pPr>
            <a:r>
              <a:rPr lang="en-US" dirty="0" smtClean="0"/>
              <a:t>Or we extrapolate our movement using the position and velocity at snapshot A.</a:t>
            </a:r>
          </a:p>
          <a:p>
            <a:pPr marL="285750" indent="-285750" algn="l" rtl="0">
              <a:buFont typeface="Arial" panose="020B0604020202020204" pitchFamily="34" charset="0"/>
              <a:buChar char="•"/>
            </a:pPr>
            <a:r>
              <a:rPr lang="en-US" dirty="0" smtClean="0"/>
              <a:t>We decide the best action in regards to the current delay history, if we are missing the update because our interpolation distance is too small we do nothing.</a:t>
            </a:r>
          </a:p>
        </p:txBody>
      </p:sp>
      <p:graphicFrame>
        <p:nvGraphicFramePr>
          <p:cNvPr id="15" name="Table 14"/>
          <p:cNvGraphicFramePr>
            <a:graphicFrameLocks noGrp="1"/>
          </p:cNvGraphicFramePr>
          <p:nvPr>
            <p:extLst/>
          </p:nvPr>
        </p:nvGraphicFramePr>
        <p:xfrm>
          <a:off x="2032000" y="2222835"/>
          <a:ext cx="8128000" cy="370840"/>
        </p:xfrm>
        <a:graphic>
          <a:graphicData uri="http://schemas.openxmlformats.org/drawingml/2006/table">
            <a:tbl>
              <a:tblPr firstRow="1" bandRow="1">
                <a:tableStyleId>{F5AB1C69-6EDB-4FF4-983F-18BD219EF322}</a:tableStyleId>
              </a:tblPr>
              <a:tblGrid>
                <a:gridCol w="812800">
                  <a:extLst>
                    <a:ext uri="{9D8B030D-6E8A-4147-A177-3AD203B41FA5}">
                      <a16:colId xmlns:a16="http://schemas.microsoft.com/office/drawing/2014/main" val="3735890792"/>
                    </a:ext>
                  </a:extLst>
                </a:gridCol>
                <a:gridCol w="812800">
                  <a:extLst>
                    <a:ext uri="{9D8B030D-6E8A-4147-A177-3AD203B41FA5}">
                      <a16:colId xmlns:a16="http://schemas.microsoft.com/office/drawing/2014/main" val="4259298405"/>
                    </a:ext>
                  </a:extLst>
                </a:gridCol>
                <a:gridCol w="812800">
                  <a:extLst>
                    <a:ext uri="{9D8B030D-6E8A-4147-A177-3AD203B41FA5}">
                      <a16:colId xmlns:a16="http://schemas.microsoft.com/office/drawing/2014/main" val="1681369944"/>
                    </a:ext>
                  </a:extLst>
                </a:gridCol>
                <a:gridCol w="812800">
                  <a:extLst>
                    <a:ext uri="{9D8B030D-6E8A-4147-A177-3AD203B41FA5}">
                      <a16:colId xmlns:a16="http://schemas.microsoft.com/office/drawing/2014/main" val="4200927771"/>
                    </a:ext>
                  </a:extLst>
                </a:gridCol>
                <a:gridCol w="812800">
                  <a:extLst>
                    <a:ext uri="{9D8B030D-6E8A-4147-A177-3AD203B41FA5}">
                      <a16:colId xmlns:a16="http://schemas.microsoft.com/office/drawing/2014/main" val="3412594794"/>
                    </a:ext>
                  </a:extLst>
                </a:gridCol>
                <a:gridCol w="812800">
                  <a:extLst>
                    <a:ext uri="{9D8B030D-6E8A-4147-A177-3AD203B41FA5}">
                      <a16:colId xmlns:a16="http://schemas.microsoft.com/office/drawing/2014/main" val="290534502"/>
                    </a:ext>
                  </a:extLst>
                </a:gridCol>
                <a:gridCol w="812800">
                  <a:extLst>
                    <a:ext uri="{9D8B030D-6E8A-4147-A177-3AD203B41FA5}">
                      <a16:colId xmlns:a16="http://schemas.microsoft.com/office/drawing/2014/main" val="1632252377"/>
                    </a:ext>
                  </a:extLst>
                </a:gridCol>
                <a:gridCol w="812800">
                  <a:extLst>
                    <a:ext uri="{9D8B030D-6E8A-4147-A177-3AD203B41FA5}">
                      <a16:colId xmlns:a16="http://schemas.microsoft.com/office/drawing/2014/main" val="1939272926"/>
                    </a:ext>
                  </a:extLst>
                </a:gridCol>
                <a:gridCol w="812800">
                  <a:extLst>
                    <a:ext uri="{9D8B030D-6E8A-4147-A177-3AD203B41FA5}">
                      <a16:colId xmlns:a16="http://schemas.microsoft.com/office/drawing/2014/main" val="2512984640"/>
                    </a:ext>
                  </a:extLst>
                </a:gridCol>
                <a:gridCol w="812800">
                  <a:extLst>
                    <a:ext uri="{9D8B030D-6E8A-4147-A177-3AD203B41FA5}">
                      <a16:colId xmlns:a16="http://schemas.microsoft.com/office/drawing/2014/main" val="3272013969"/>
                    </a:ext>
                  </a:extLst>
                </a:gridCol>
              </a:tblGrid>
              <a:tr h="370840">
                <a:tc>
                  <a:txBody>
                    <a:bodyPr/>
                    <a:lstStyle/>
                    <a:p>
                      <a:pPr algn="ctr"/>
                      <a:r>
                        <a:rPr lang="en-US" dirty="0" smtClean="0"/>
                        <a:t>11</a:t>
                      </a:r>
                      <a:endParaRPr lang="en-US" dirty="0"/>
                    </a:p>
                  </a:txBody>
                  <a:tcPr/>
                </a:tc>
                <a:tc>
                  <a:txBody>
                    <a:bodyPr/>
                    <a:lstStyle/>
                    <a:p>
                      <a:pPr algn="ctr"/>
                      <a:r>
                        <a:rPr lang="en-US" dirty="0" smtClean="0"/>
                        <a:t>12</a:t>
                      </a:r>
                      <a:endParaRPr lang="en-US" dirty="0"/>
                    </a:p>
                  </a:txBody>
                  <a:tcPr/>
                </a:tc>
                <a:tc>
                  <a:txBody>
                    <a:bodyPr/>
                    <a:lstStyle/>
                    <a:p>
                      <a:pPr algn="ctr"/>
                      <a:r>
                        <a:rPr lang="en-US" dirty="0" smtClean="0"/>
                        <a:t>13</a:t>
                      </a:r>
                      <a:endParaRPr lang="en-US" dirty="0"/>
                    </a:p>
                  </a:txBody>
                  <a:tcPr/>
                </a:tc>
                <a:tc>
                  <a:txBody>
                    <a:bodyPr/>
                    <a:lstStyle/>
                    <a:p>
                      <a:pPr algn="ctr"/>
                      <a:r>
                        <a:rPr lang="en-US" dirty="0" smtClean="0"/>
                        <a:t>14</a:t>
                      </a:r>
                      <a:endParaRPr lang="en-US" dirty="0"/>
                    </a:p>
                  </a:txBody>
                  <a:tcPr/>
                </a:tc>
                <a:tc>
                  <a:txBody>
                    <a:bodyPr/>
                    <a:lstStyle/>
                    <a:p>
                      <a:pPr algn="ctr"/>
                      <a:r>
                        <a:rPr lang="en-US" dirty="0" smtClean="0"/>
                        <a:t>5</a:t>
                      </a:r>
                      <a:endParaRPr lang="en-US" dirty="0"/>
                    </a:p>
                  </a:txBody>
                  <a:tcPr/>
                </a:tc>
                <a:tc>
                  <a:txBody>
                    <a:bodyPr/>
                    <a:lstStyle/>
                    <a:p>
                      <a:pPr algn="ctr"/>
                      <a:r>
                        <a:rPr lang="en-US" dirty="0" smtClean="0"/>
                        <a:t>6</a:t>
                      </a:r>
                      <a:endParaRPr lang="en-US" dirty="0"/>
                    </a:p>
                  </a:txBody>
                  <a:tcPr/>
                </a:tc>
                <a:tc>
                  <a:txBody>
                    <a:bodyPr/>
                    <a:lstStyle/>
                    <a:p>
                      <a:pPr algn="ctr"/>
                      <a:r>
                        <a:rPr lang="en-US" dirty="0" smtClean="0"/>
                        <a:t>7</a:t>
                      </a:r>
                      <a:endParaRPr lang="en-US" dirty="0"/>
                    </a:p>
                  </a:txBody>
                  <a:tcPr/>
                </a:tc>
                <a:tc>
                  <a:txBody>
                    <a:bodyPr/>
                    <a:lstStyle/>
                    <a:p>
                      <a:pPr algn="ctr"/>
                      <a:r>
                        <a:rPr lang="en-US" dirty="0" smtClean="0"/>
                        <a:t>8</a:t>
                      </a:r>
                      <a:endParaRPr lang="en-US" dirty="0"/>
                    </a:p>
                  </a:txBody>
                  <a:tcPr/>
                </a:tc>
                <a:tc>
                  <a:txBody>
                    <a:bodyPr/>
                    <a:lstStyle/>
                    <a:p>
                      <a:pPr algn="ctr"/>
                      <a:r>
                        <a:rPr lang="en-US" dirty="0" smtClean="0"/>
                        <a:t>9</a:t>
                      </a:r>
                      <a:endParaRPr lang="en-US" dirty="0"/>
                    </a:p>
                  </a:txBody>
                  <a:tcPr/>
                </a:tc>
                <a:tc>
                  <a:txBody>
                    <a:bodyPr/>
                    <a:lstStyle/>
                    <a:p>
                      <a:pPr algn="ctr"/>
                      <a:r>
                        <a:rPr lang="en-US" dirty="0" smtClean="0"/>
                        <a:t>10</a:t>
                      </a:r>
                      <a:endParaRPr lang="en-US" dirty="0"/>
                    </a:p>
                  </a:txBody>
                  <a:tcPr/>
                </a:tc>
                <a:extLst>
                  <a:ext uri="{0D108BD9-81ED-4DB2-BD59-A6C34878D82A}">
                    <a16:rowId xmlns:a16="http://schemas.microsoft.com/office/drawing/2014/main" val="3285388080"/>
                  </a:ext>
                </a:extLst>
              </a:tr>
            </a:tbl>
          </a:graphicData>
        </a:graphic>
      </p:graphicFrame>
      <p:cxnSp>
        <p:nvCxnSpPr>
          <p:cNvPr id="16" name="Straight Arrow Connector 15"/>
          <p:cNvCxnSpPr/>
          <p:nvPr/>
        </p:nvCxnSpPr>
        <p:spPr>
          <a:xfrm flipV="1">
            <a:off x="4850476" y="2947368"/>
            <a:ext cx="0" cy="1341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4684221" y="3081485"/>
            <a:ext cx="357447" cy="21544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800" dirty="0" err="1" smtClean="0"/>
              <a:t>curr</a:t>
            </a:r>
            <a:endParaRPr lang="en-US" sz="800" dirty="0"/>
          </a:p>
        </p:txBody>
      </p:sp>
      <p:cxnSp>
        <p:nvCxnSpPr>
          <p:cNvPr id="18" name="Straight Arrow Connector 17"/>
          <p:cNvCxnSpPr/>
          <p:nvPr/>
        </p:nvCxnSpPr>
        <p:spPr>
          <a:xfrm flipH="1" flipV="1">
            <a:off x="4862945" y="2597807"/>
            <a:ext cx="2771" cy="1341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4699461" y="2731924"/>
            <a:ext cx="357447" cy="21544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800" dirty="0" smtClean="0"/>
              <a:t>last</a:t>
            </a:r>
            <a:endParaRPr lang="en-US" sz="800" dirty="0"/>
          </a:p>
        </p:txBody>
      </p:sp>
      <p:cxnSp>
        <p:nvCxnSpPr>
          <p:cNvPr id="20" name="Straight Arrow Connector 19"/>
          <p:cNvCxnSpPr/>
          <p:nvPr/>
        </p:nvCxnSpPr>
        <p:spPr>
          <a:xfrm flipV="1">
            <a:off x="4850476" y="3303584"/>
            <a:ext cx="0" cy="12746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1" name="TextBox 20"/>
          <p:cNvSpPr txBox="1"/>
          <p:nvPr/>
        </p:nvSpPr>
        <p:spPr>
          <a:xfrm>
            <a:off x="4684221" y="3431046"/>
            <a:ext cx="357447" cy="215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800" dirty="0" smtClean="0"/>
              <a:t>A</a:t>
            </a:r>
            <a:endParaRPr lang="en-US" sz="800" dirty="0"/>
          </a:p>
        </p:txBody>
      </p:sp>
      <p:cxnSp>
        <p:nvCxnSpPr>
          <p:cNvPr id="22" name="Straight Arrow Connector 21"/>
          <p:cNvCxnSpPr/>
          <p:nvPr/>
        </p:nvCxnSpPr>
        <p:spPr>
          <a:xfrm flipH="1" flipV="1">
            <a:off x="5622177" y="2947368"/>
            <a:ext cx="5540" cy="12746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3" name="TextBox 22"/>
          <p:cNvSpPr txBox="1"/>
          <p:nvPr/>
        </p:nvSpPr>
        <p:spPr>
          <a:xfrm>
            <a:off x="5461462" y="3074830"/>
            <a:ext cx="357447" cy="215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800" dirty="0"/>
              <a:t>B</a:t>
            </a:r>
          </a:p>
        </p:txBody>
      </p:sp>
      <p:sp>
        <p:nvSpPr>
          <p:cNvPr id="24" name="כותרת 1">
            <a:extLst>
              <a:ext uri="{FF2B5EF4-FFF2-40B4-BE49-F238E27FC236}">
                <a16:creationId xmlns:a16="http://schemas.microsoft.com/office/drawing/2014/main" id="{AFB4B4CC-3F56-4607-B1E1-272941DBAAB4}"/>
              </a:ext>
            </a:extLst>
          </p:cNvPr>
          <p:cNvSpPr>
            <a:spLocks noGrp="1"/>
          </p:cNvSpPr>
          <p:nvPr>
            <p:ph type="title"/>
          </p:nvPr>
        </p:nvSpPr>
        <p:spPr>
          <a:xfrm>
            <a:off x="838200" y="365125"/>
            <a:ext cx="10515600" cy="1325563"/>
          </a:xfrm>
        </p:spPr>
        <p:txBody>
          <a:bodyPr/>
          <a:lstStyle/>
          <a:p>
            <a:pPr algn="ctr"/>
            <a:r>
              <a:rPr lang="en-US" dirty="0">
                <a:ln w="0"/>
                <a:effectLst>
                  <a:outerShdw blurRad="38100" dist="19050" dir="2700000" algn="tl" rotWithShape="0">
                    <a:schemeClr val="dk1">
                      <a:alpha val="40000"/>
                    </a:schemeClr>
                  </a:outerShdw>
                </a:effectLst>
              </a:rPr>
              <a:t>No new updates in the buffer</a:t>
            </a:r>
          </a:p>
        </p:txBody>
      </p:sp>
    </p:spTree>
    <p:extLst>
      <p:ext uri="{BB962C8B-B14F-4D97-AF65-F5344CB8AC3E}">
        <p14:creationId xmlns:p14="http://schemas.microsoft.com/office/powerpoint/2010/main" val="2907436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27433"/>
            <a:ext cx="10317480" cy="727126"/>
          </a:xfrm>
        </p:spPr>
        <p:txBody>
          <a:bodyPr>
            <a:noAutofit/>
          </a:bodyPr>
          <a:lstStyle/>
          <a:p>
            <a:r>
              <a:rPr lang="he-IL" sz="3200" dirty="0" smtClean="0">
                <a:latin typeface="Heebo" panose="00000500000000000000" pitchFamily="2" charset="-79"/>
                <a:cs typeface="Heebo" panose="00000500000000000000" pitchFamily="2" charset="-79"/>
              </a:rPr>
              <a:t>גרף הפעלות אינטרפולציה על הודעות מיקום</a:t>
            </a:r>
            <a:endParaRPr lang="en-US" sz="3200"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09482"/>
            <a:ext cx="12192000" cy="6048518"/>
          </a:xfrm>
        </p:spPr>
      </p:pic>
      <p:sp>
        <p:nvSpPr>
          <p:cNvPr id="2" name="Oval 1"/>
          <p:cNvSpPr/>
          <p:nvPr/>
        </p:nvSpPr>
        <p:spPr>
          <a:xfrm>
            <a:off x="4466904" y="3616399"/>
            <a:ext cx="1667823" cy="1616504"/>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697482" y="2374566"/>
            <a:ext cx="1667823" cy="1616504"/>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3374" y="1104522"/>
            <a:ext cx="2299580" cy="338554"/>
          </a:xfrm>
          <a:prstGeom prst="rect">
            <a:avLst/>
          </a:prstGeom>
          <a:noFill/>
        </p:spPr>
        <p:txBody>
          <a:bodyPr wrap="square" rtlCol="0">
            <a:spAutoFit/>
          </a:bodyPr>
          <a:lstStyle/>
          <a:p>
            <a:pPr algn="l"/>
            <a:r>
              <a:rPr lang="en-US" sz="1600" dirty="0" smtClean="0">
                <a:solidFill>
                  <a:schemeClr val="bg1"/>
                </a:solidFill>
                <a:effectLst>
                  <a:outerShdw blurRad="38100" dist="38100" dir="2700000" algn="tl">
                    <a:srgbClr val="000000">
                      <a:alpha val="43137"/>
                    </a:srgbClr>
                  </a:outerShdw>
                </a:effectLst>
              </a:rPr>
              <a:t>Message Time Stamp</a:t>
            </a:r>
            <a:endParaRPr lang="en-US" sz="1600"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11040701" y="6372130"/>
            <a:ext cx="1214673" cy="338554"/>
          </a:xfrm>
          <a:prstGeom prst="rect">
            <a:avLst/>
          </a:prstGeom>
          <a:noFill/>
        </p:spPr>
        <p:txBody>
          <a:bodyPr wrap="square" rtlCol="0">
            <a:spAutoFit/>
          </a:bodyPr>
          <a:lstStyle/>
          <a:p>
            <a:pPr algn="l"/>
            <a:r>
              <a:rPr lang="en-US" sz="1600" dirty="0" smtClean="0">
                <a:solidFill>
                  <a:schemeClr val="bg1"/>
                </a:solidFill>
                <a:effectLst>
                  <a:outerShdw blurRad="38100" dist="38100" dir="2700000" algn="tl">
                    <a:srgbClr val="000000">
                      <a:alpha val="43137"/>
                    </a:srgbClr>
                  </a:outerShdw>
                </a:effectLst>
              </a:rPr>
              <a:t>Game </a:t>
            </a:r>
            <a:r>
              <a:rPr lang="en-US" sz="1600" dirty="0" err="1" smtClean="0">
                <a:solidFill>
                  <a:schemeClr val="bg1"/>
                </a:solidFill>
                <a:effectLst>
                  <a:outerShdw blurRad="38100" dist="38100" dir="2700000" algn="tl">
                    <a:srgbClr val="000000">
                      <a:alpha val="43137"/>
                    </a:srgbClr>
                  </a:outerShdw>
                </a:effectLst>
              </a:rPr>
              <a:t>TIme</a:t>
            </a:r>
            <a:endParaRPr lang="en-US" sz="1600"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4622798" y="5211809"/>
            <a:ext cx="3150606" cy="461665"/>
          </a:xfrm>
          <a:prstGeom prst="rect">
            <a:avLst/>
          </a:prstGeom>
          <a:noFill/>
        </p:spPr>
        <p:txBody>
          <a:bodyPr wrap="square" rtlCol="0">
            <a:spAutoFit/>
          </a:bodyPr>
          <a:lstStyle/>
          <a:p>
            <a:pPr algn="l"/>
            <a:r>
              <a:rPr lang="en-US" sz="1200" dirty="0" smtClean="0">
                <a:solidFill>
                  <a:schemeClr val="bg1"/>
                </a:solidFill>
              </a:rPr>
              <a:t>Stall </a:t>
            </a:r>
            <a:r>
              <a:rPr lang="en-IL" sz="1200" dirty="0" smtClean="0">
                <a:solidFill>
                  <a:schemeClr val="bg1"/>
                </a:solidFill>
              </a:rPr>
              <a:t>–</a:t>
            </a:r>
            <a:r>
              <a:rPr lang="en-US" sz="1200" dirty="0" smtClean="0">
                <a:solidFill>
                  <a:schemeClr val="bg1"/>
                </a:solidFill>
              </a:rPr>
              <a:t> no interpolation, waiting for new state messages</a:t>
            </a:r>
          </a:p>
        </p:txBody>
      </p:sp>
      <p:sp>
        <p:nvSpPr>
          <p:cNvPr id="9" name="TextBox 8"/>
          <p:cNvSpPr txBox="1"/>
          <p:nvPr/>
        </p:nvSpPr>
        <p:spPr>
          <a:xfrm>
            <a:off x="7894384" y="3991070"/>
            <a:ext cx="3385996" cy="646331"/>
          </a:xfrm>
          <a:prstGeom prst="rect">
            <a:avLst/>
          </a:prstGeom>
          <a:noFill/>
        </p:spPr>
        <p:txBody>
          <a:bodyPr wrap="square" rtlCol="0">
            <a:spAutoFit/>
          </a:bodyPr>
          <a:lstStyle/>
          <a:p>
            <a:pPr algn="l"/>
            <a:r>
              <a:rPr lang="en-US" sz="1200" dirty="0" smtClean="0">
                <a:solidFill>
                  <a:schemeClr val="bg1"/>
                </a:solidFill>
              </a:rPr>
              <a:t>Extrapolation </a:t>
            </a:r>
            <a:r>
              <a:rPr lang="en-IL" sz="1200" dirty="0" smtClean="0">
                <a:solidFill>
                  <a:schemeClr val="bg1"/>
                </a:solidFill>
              </a:rPr>
              <a:t>–</a:t>
            </a:r>
            <a:r>
              <a:rPr lang="en-US" sz="1200" dirty="0" smtClean="0">
                <a:solidFill>
                  <a:schemeClr val="bg1"/>
                </a:solidFill>
              </a:rPr>
              <a:t> extrapolate next point using position, rotation and velocity from last state message</a:t>
            </a:r>
            <a:endParaRPr lang="en-US" sz="1200" dirty="0">
              <a:solidFill>
                <a:schemeClr val="bg1"/>
              </a:solidFill>
            </a:endParaRPr>
          </a:p>
        </p:txBody>
      </p:sp>
    </p:spTree>
    <p:extLst>
      <p:ext uri="{BB962C8B-B14F-4D97-AF65-F5344CB8AC3E}">
        <p14:creationId xmlns:p14="http://schemas.microsoft.com/office/powerpoint/2010/main" val="33263374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50731" y="4598377"/>
            <a:ext cx="8361484" cy="2031325"/>
          </a:xfrm>
          <a:prstGeom prst="rect">
            <a:avLst/>
          </a:prstGeom>
          <a:noFill/>
        </p:spPr>
        <p:txBody>
          <a:bodyPr wrap="square" rtlCol="0">
            <a:spAutoFit/>
          </a:bodyPr>
          <a:lstStyle/>
          <a:p>
            <a:pPr marL="285750" indent="-285750" algn="l" rtl="0">
              <a:buFont typeface="Arial" panose="020B0604020202020204" pitchFamily="34" charset="0"/>
              <a:buChar char="•"/>
            </a:pPr>
            <a:r>
              <a:rPr lang="en-US" dirty="0" smtClean="0"/>
              <a:t>Sometimes the interpolation distance is too big.</a:t>
            </a:r>
          </a:p>
          <a:p>
            <a:pPr marL="285750" indent="-285750" algn="l" rtl="0">
              <a:buFont typeface="Arial" panose="020B0604020202020204" pitchFamily="34" charset="0"/>
              <a:buChar char="•"/>
            </a:pPr>
            <a:r>
              <a:rPr lang="en-US" dirty="0" smtClean="0"/>
              <a:t>In this case if the distance is consistently larger then our target distance we want to skip a snapshot so we get closer to the updates.</a:t>
            </a:r>
          </a:p>
          <a:p>
            <a:pPr marL="285750" indent="-285750" algn="l" rtl="0">
              <a:buFont typeface="Arial" panose="020B0604020202020204" pitchFamily="34" charset="0"/>
              <a:buChar char="•"/>
            </a:pPr>
            <a:r>
              <a:rPr lang="en-US" dirty="0" smtClean="0"/>
              <a:t>If the Interpolation distance is too large then the client sees the interpolated object farther back in time, ideally we want to minimize this distance, though we depend on the network conditions.</a:t>
            </a:r>
          </a:p>
          <a:p>
            <a:pPr marL="285750" indent="-285750" algn="l" rtl="0">
              <a:buFont typeface="Arial" panose="020B0604020202020204" pitchFamily="34" charset="0"/>
              <a:buChar char="•"/>
            </a:pPr>
            <a:endParaRPr lang="en-US" dirty="0"/>
          </a:p>
        </p:txBody>
      </p:sp>
      <p:graphicFrame>
        <p:nvGraphicFramePr>
          <p:cNvPr id="15" name="Table 14"/>
          <p:cNvGraphicFramePr>
            <a:graphicFrameLocks noGrp="1"/>
          </p:cNvGraphicFramePr>
          <p:nvPr>
            <p:extLst/>
          </p:nvPr>
        </p:nvGraphicFramePr>
        <p:xfrm>
          <a:off x="1838570" y="2299575"/>
          <a:ext cx="8128000" cy="370840"/>
        </p:xfrm>
        <a:graphic>
          <a:graphicData uri="http://schemas.openxmlformats.org/drawingml/2006/table">
            <a:tbl>
              <a:tblPr firstRow="1" bandRow="1">
                <a:tableStyleId>{F5AB1C69-6EDB-4FF4-983F-18BD219EF322}</a:tableStyleId>
              </a:tblPr>
              <a:tblGrid>
                <a:gridCol w="812800">
                  <a:extLst>
                    <a:ext uri="{9D8B030D-6E8A-4147-A177-3AD203B41FA5}">
                      <a16:colId xmlns:a16="http://schemas.microsoft.com/office/drawing/2014/main" val="3735890792"/>
                    </a:ext>
                  </a:extLst>
                </a:gridCol>
                <a:gridCol w="812800">
                  <a:extLst>
                    <a:ext uri="{9D8B030D-6E8A-4147-A177-3AD203B41FA5}">
                      <a16:colId xmlns:a16="http://schemas.microsoft.com/office/drawing/2014/main" val="4259298405"/>
                    </a:ext>
                  </a:extLst>
                </a:gridCol>
                <a:gridCol w="812800">
                  <a:extLst>
                    <a:ext uri="{9D8B030D-6E8A-4147-A177-3AD203B41FA5}">
                      <a16:colId xmlns:a16="http://schemas.microsoft.com/office/drawing/2014/main" val="1681369944"/>
                    </a:ext>
                  </a:extLst>
                </a:gridCol>
                <a:gridCol w="812800">
                  <a:extLst>
                    <a:ext uri="{9D8B030D-6E8A-4147-A177-3AD203B41FA5}">
                      <a16:colId xmlns:a16="http://schemas.microsoft.com/office/drawing/2014/main" val="4200927771"/>
                    </a:ext>
                  </a:extLst>
                </a:gridCol>
                <a:gridCol w="812800">
                  <a:extLst>
                    <a:ext uri="{9D8B030D-6E8A-4147-A177-3AD203B41FA5}">
                      <a16:colId xmlns:a16="http://schemas.microsoft.com/office/drawing/2014/main" val="3412594794"/>
                    </a:ext>
                  </a:extLst>
                </a:gridCol>
                <a:gridCol w="812800">
                  <a:extLst>
                    <a:ext uri="{9D8B030D-6E8A-4147-A177-3AD203B41FA5}">
                      <a16:colId xmlns:a16="http://schemas.microsoft.com/office/drawing/2014/main" val="290534502"/>
                    </a:ext>
                  </a:extLst>
                </a:gridCol>
                <a:gridCol w="812800">
                  <a:extLst>
                    <a:ext uri="{9D8B030D-6E8A-4147-A177-3AD203B41FA5}">
                      <a16:colId xmlns:a16="http://schemas.microsoft.com/office/drawing/2014/main" val="1632252377"/>
                    </a:ext>
                  </a:extLst>
                </a:gridCol>
                <a:gridCol w="812800">
                  <a:extLst>
                    <a:ext uri="{9D8B030D-6E8A-4147-A177-3AD203B41FA5}">
                      <a16:colId xmlns:a16="http://schemas.microsoft.com/office/drawing/2014/main" val="1939272926"/>
                    </a:ext>
                  </a:extLst>
                </a:gridCol>
                <a:gridCol w="812800">
                  <a:extLst>
                    <a:ext uri="{9D8B030D-6E8A-4147-A177-3AD203B41FA5}">
                      <a16:colId xmlns:a16="http://schemas.microsoft.com/office/drawing/2014/main" val="2512984640"/>
                    </a:ext>
                  </a:extLst>
                </a:gridCol>
                <a:gridCol w="812800">
                  <a:extLst>
                    <a:ext uri="{9D8B030D-6E8A-4147-A177-3AD203B41FA5}">
                      <a16:colId xmlns:a16="http://schemas.microsoft.com/office/drawing/2014/main" val="3272013969"/>
                    </a:ext>
                  </a:extLst>
                </a:gridCol>
              </a:tblGrid>
              <a:tr h="370840">
                <a:tc>
                  <a:txBody>
                    <a:bodyPr/>
                    <a:lstStyle/>
                    <a:p>
                      <a:pPr algn="ctr"/>
                      <a:r>
                        <a:rPr lang="en-US" dirty="0" smtClean="0"/>
                        <a:t>11</a:t>
                      </a:r>
                      <a:endParaRPr lang="en-US" dirty="0"/>
                    </a:p>
                  </a:txBody>
                  <a:tcPr/>
                </a:tc>
                <a:tc>
                  <a:txBody>
                    <a:bodyPr/>
                    <a:lstStyle/>
                    <a:p>
                      <a:pPr algn="ctr"/>
                      <a:r>
                        <a:rPr lang="en-US" dirty="0" smtClean="0"/>
                        <a:t>12</a:t>
                      </a:r>
                      <a:endParaRPr lang="en-US" dirty="0"/>
                    </a:p>
                  </a:txBody>
                  <a:tcPr/>
                </a:tc>
                <a:tc>
                  <a:txBody>
                    <a:bodyPr/>
                    <a:lstStyle/>
                    <a:p>
                      <a:pPr algn="ctr"/>
                      <a:r>
                        <a:rPr lang="en-US" dirty="0" smtClean="0"/>
                        <a:t>13</a:t>
                      </a:r>
                      <a:endParaRPr lang="en-US" dirty="0"/>
                    </a:p>
                  </a:txBody>
                  <a:tcPr/>
                </a:tc>
                <a:tc>
                  <a:txBody>
                    <a:bodyPr/>
                    <a:lstStyle/>
                    <a:p>
                      <a:pPr algn="ctr"/>
                      <a:r>
                        <a:rPr lang="en-US" dirty="0" smtClean="0"/>
                        <a:t>14</a:t>
                      </a:r>
                      <a:endParaRPr lang="en-US" dirty="0"/>
                    </a:p>
                  </a:txBody>
                  <a:tcPr/>
                </a:tc>
                <a:tc>
                  <a:txBody>
                    <a:bodyPr/>
                    <a:lstStyle/>
                    <a:p>
                      <a:pPr algn="ctr"/>
                      <a:r>
                        <a:rPr lang="en-US" dirty="0" smtClean="0"/>
                        <a:t>15</a:t>
                      </a:r>
                      <a:endParaRPr lang="en-US" dirty="0"/>
                    </a:p>
                  </a:txBody>
                  <a:tcPr/>
                </a:tc>
                <a:tc>
                  <a:txBody>
                    <a:bodyPr/>
                    <a:lstStyle/>
                    <a:p>
                      <a:pPr algn="ctr"/>
                      <a:r>
                        <a:rPr lang="en-US" dirty="0" smtClean="0"/>
                        <a:t>6</a:t>
                      </a:r>
                      <a:endParaRPr lang="en-US" dirty="0"/>
                    </a:p>
                  </a:txBody>
                  <a:tcPr/>
                </a:tc>
                <a:tc>
                  <a:txBody>
                    <a:bodyPr/>
                    <a:lstStyle/>
                    <a:p>
                      <a:pPr algn="ctr"/>
                      <a:r>
                        <a:rPr lang="en-US" dirty="0" smtClean="0"/>
                        <a:t>7</a:t>
                      </a:r>
                      <a:endParaRPr lang="en-US" dirty="0"/>
                    </a:p>
                  </a:txBody>
                  <a:tcPr/>
                </a:tc>
                <a:tc>
                  <a:txBody>
                    <a:bodyPr/>
                    <a:lstStyle/>
                    <a:p>
                      <a:pPr algn="ctr"/>
                      <a:r>
                        <a:rPr lang="en-US" dirty="0" smtClean="0"/>
                        <a:t>8</a:t>
                      </a:r>
                      <a:endParaRPr lang="en-US" dirty="0"/>
                    </a:p>
                  </a:txBody>
                  <a:tcPr/>
                </a:tc>
                <a:tc>
                  <a:txBody>
                    <a:bodyPr/>
                    <a:lstStyle/>
                    <a:p>
                      <a:pPr algn="ctr"/>
                      <a:r>
                        <a:rPr lang="en-US" dirty="0" smtClean="0"/>
                        <a:t>9</a:t>
                      </a:r>
                      <a:endParaRPr lang="en-US" dirty="0"/>
                    </a:p>
                  </a:txBody>
                  <a:tcPr/>
                </a:tc>
                <a:tc>
                  <a:txBody>
                    <a:bodyPr/>
                    <a:lstStyle/>
                    <a:p>
                      <a:pPr algn="ctr"/>
                      <a:r>
                        <a:rPr lang="en-US" dirty="0" smtClean="0"/>
                        <a:t>10</a:t>
                      </a:r>
                      <a:endParaRPr lang="en-US" dirty="0"/>
                    </a:p>
                  </a:txBody>
                  <a:tcPr/>
                </a:tc>
                <a:extLst>
                  <a:ext uri="{0D108BD9-81ED-4DB2-BD59-A6C34878D82A}">
                    <a16:rowId xmlns:a16="http://schemas.microsoft.com/office/drawing/2014/main" val="3285388080"/>
                  </a:ext>
                </a:extLst>
              </a:tr>
            </a:tbl>
          </a:graphicData>
        </a:graphic>
      </p:graphicFrame>
      <p:cxnSp>
        <p:nvCxnSpPr>
          <p:cNvPr id="16" name="Straight Arrow Connector 15"/>
          <p:cNvCxnSpPr/>
          <p:nvPr/>
        </p:nvCxnSpPr>
        <p:spPr>
          <a:xfrm flipV="1">
            <a:off x="3040221" y="2674547"/>
            <a:ext cx="0" cy="1341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2873966" y="2808664"/>
            <a:ext cx="357447" cy="21544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800" dirty="0" err="1" smtClean="0"/>
              <a:t>curr</a:t>
            </a:r>
            <a:endParaRPr lang="en-US" sz="800" dirty="0"/>
          </a:p>
        </p:txBody>
      </p:sp>
      <p:cxnSp>
        <p:nvCxnSpPr>
          <p:cNvPr id="18" name="Straight Arrow Connector 17"/>
          <p:cNvCxnSpPr/>
          <p:nvPr/>
        </p:nvCxnSpPr>
        <p:spPr>
          <a:xfrm flipH="1" flipV="1">
            <a:off x="5531269" y="2673586"/>
            <a:ext cx="2771" cy="1341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5367785" y="2807703"/>
            <a:ext cx="357447" cy="21544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800" dirty="0" smtClean="0"/>
              <a:t>last</a:t>
            </a:r>
            <a:endParaRPr lang="en-US" sz="800" dirty="0"/>
          </a:p>
        </p:txBody>
      </p:sp>
      <p:cxnSp>
        <p:nvCxnSpPr>
          <p:cNvPr id="20" name="Straight Arrow Connector 19"/>
          <p:cNvCxnSpPr/>
          <p:nvPr/>
        </p:nvCxnSpPr>
        <p:spPr>
          <a:xfrm flipV="1">
            <a:off x="3040221" y="3030763"/>
            <a:ext cx="0" cy="12746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1" name="TextBox 20"/>
          <p:cNvSpPr txBox="1"/>
          <p:nvPr/>
        </p:nvSpPr>
        <p:spPr>
          <a:xfrm>
            <a:off x="2873966" y="3158225"/>
            <a:ext cx="357447" cy="215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800" dirty="0" smtClean="0"/>
              <a:t>A</a:t>
            </a:r>
            <a:endParaRPr lang="en-US" sz="800" dirty="0"/>
          </a:p>
        </p:txBody>
      </p:sp>
      <p:cxnSp>
        <p:nvCxnSpPr>
          <p:cNvPr id="22" name="Straight Arrow Connector 21"/>
          <p:cNvCxnSpPr/>
          <p:nvPr/>
        </p:nvCxnSpPr>
        <p:spPr>
          <a:xfrm flipH="1" flipV="1">
            <a:off x="3904745" y="3030763"/>
            <a:ext cx="5540" cy="12746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3" name="TextBox 22"/>
          <p:cNvSpPr txBox="1"/>
          <p:nvPr/>
        </p:nvSpPr>
        <p:spPr>
          <a:xfrm>
            <a:off x="3744030" y="3158225"/>
            <a:ext cx="357447" cy="215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800" dirty="0"/>
              <a:t>B</a:t>
            </a:r>
          </a:p>
        </p:txBody>
      </p:sp>
      <p:sp>
        <p:nvSpPr>
          <p:cNvPr id="25" name="TextBox 24"/>
          <p:cNvSpPr txBox="1"/>
          <p:nvPr/>
        </p:nvSpPr>
        <p:spPr>
          <a:xfrm>
            <a:off x="3744030" y="3545562"/>
            <a:ext cx="357447" cy="215444"/>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800" dirty="0" err="1" smtClean="0"/>
              <a:t>curr</a:t>
            </a:r>
            <a:endParaRPr lang="en-US" sz="800" dirty="0"/>
          </a:p>
        </p:txBody>
      </p:sp>
      <p:cxnSp>
        <p:nvCxnSpPr>
          <p:cNvPr id="26" name="Straight Arrow Connector 25"/>
          <p:cNvCxnSpPr/>
          <p:nvPr/>
        </p:nvCxnSpPr>
        <p:spPr>
          <a:xfrm flipV="1">
            <a:off x="3910285" y="3767661"/>
            <a:ext cx="0" cy="1274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7" name="TextBox 26"/>
          <p:cNvSpPr txBox="1"/>
          <p:nvPr/>
        </p:nvSpPr>
        <p:spPr>
          <a:xfrm>
            <a:off x="3744030" y="3895123"/>
            <a:ext cx="357447" cy="21544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800" dirty="0" smtClean="0"/>
              <a:t>A</a:t>
            </a:r>
            <a:endParaRPr lang="en-US" sz="800" dirty="0"/>
          </a:p>
        </p:txBody>
      </p:sp>
      <p:cxnSp>
        <p:nvCxnSpPr>
          <p:cNvPr id="28" name="Straight Arrow Connector 27"/>
          <p:cNvCxnSpPr/>
          <p:nvPr/>
        </p:nvCxnSpPr>
        <p:spPr>
          <a:xfrm flipH="1" flipV="1">
            <a:off x="4774809" y="3767661"/>
            <a:ext cx="5540" cy="1274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9" name="TextBox 28"/>
          <p:cNvSpPr txBox="1"/>
          <p:nvPr/>
        </p:nvSpPr>
        <p:spPr>
          <a:xfrm>
            <a:off x="4614094" y="3895123"/>
            <a:ext cx="357447" cy="21544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800" dirty="0"/>
              <a:t>B</a:t>
            </a:r>
          </a:p>
        </p:txBody>
      </p:sp>
      <p:cxnSp>
        <p:nvCxnSpPr>
          <p:cNvPr id="30" name="Straight Arrow Connector 29"/>
          <p:cNvCxnSpPr/>
          <p:nvPr/>
        </p:nvCxnSpPr>
        <p:spPr>
          <a:xfrm flipV="1">
            <a:off x="3904745" y="3411445"/>
            <a:ext cx="0" cy="1341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כותרת 1">
            <a:extLst>
              <a:ext uri="{FF2B5EF4-FFF2-40B4-BE49-F238E27FC236}">
                <a16:creationId xmlns:a16="http://schemas.microsoft.com/office/drawing/2014/main" id="{AFB4B4CC-3F56-4607-B1E1-272941DBAAB4}"/>
              </a:ext>
            </a:extLst>
          </p:cNvPr>
          <p:cNvSpPr>
            <a:spLocks noGrp="1"/>
          </p:cNvSpPr>
          <p:nvPr>
            <p:ph type="title"/>
          </p:nvPr>
        </p:nvSpPr>
        <p:spPr>
          <a:xfrm>
            <a:off x="838200" y="365125"/>
            <a:ext cx="10515600" cy="1325563"/>
          </a:xfrm>
        </p:spPr>
        <p:txBody>
          <a:bodyPr/>
          <a:lstStyle/>
          <a:p>
            <a:pPr algn="ctr"/>
            <a:r>
              <a:rPr lang="en-US" dirty="0">
                <a:ln w="0"/>
                <a:effectLst>
                  <a:outerShdw blurRad="38100" dist="19050" dir="2700000" algn="tl" rotWithShape="0">
                    <a:schemeClr val="dk1">
                      <a:alpha val="40000"/>
                    </a:schemeClr>
                  </a:outerShdw>
                </a:effectLst>
              </a:rPr>
              <a:t>Too Far Behind</a:t>
            </a:r>
          </a:p>
        </p:txBody>
      </p:sp>
    </p:spTree>
    <p:extLst>
      <p:ext uri="{BB962C8B-B14F-4D97-AF65-F5344CB8AC3E}">
        <p14:creationId xmlns:p14="http://schemas.microsoft.com/office/powerpoint/2010/main" val="2298962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376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27433"/>
            <a:ext cx="10317480" cy="727126"/>
          </a:xfrm>
        </p:spPr>
        <p:txBody>
          <a:bodyPr>
            <a:noAutofit/>
          </a:bodyPr>
          <a:lstStyle/>
          <a:p>
            <a:r>
              <a:rPr lang="he-IL" sz="3200" dirty="0" smtClean="0">
                <a:latin typeface="Heebo" panose="00000500000000000000" pitchFamily="2" charset="-79"/>
                <a:cs typeface="Heebo" panose="00000500000000000000" pitchFamily="2" charset="-79"/>
              </a:rPr>
              <a:t>גרף הפעלות אינטרפולציה על הודעות מיקום</a:t>
            </a:r>
            <a:endParaRPr lang="en-US" sz="3200"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28929"/>
            <a:ext cx="12192000" cy="6030530"/>
          </a:xfrm>
        </p:spPr>
      </p:pic>
      <p:sp>
        <p:nvSpPr>
          <p:cNvPr id="4" name="Oval 3"/>
          <p:cNvSpPr/>
          <p:nvPr/>
        </p:nvSpPr>
        <p:spPr>
          <a:xfrm>
            <a:off x="3612333" y="3600492"/>
            <a:ext cx="1807171" cy="1751564"/>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040701" y="6372130"/>
            <a:ext cx="1214673" cy="338554"/>
          </a:xfrm>
          <a:prstGeom prst="rect">
            <a:avLst/>
          </a:prstGeom>
          <a:noFill/>
        </p:spPr>
        <p:txBody>
          <a:bodyPr wrap="square" rtlCol="0">
            <a:spAutoFit/>
          </a:bodyPr>
          <a:lstStyle/>
          <a:p>
            <a:pPr algn="l"/>
            <a:r>
              <a:rPr lang="en-US" sz="1600" dirty="0" smtClean="0">
                <a:solidFill>
                  <a:schemeClr val="bg1"/>
                </a:solidFill>
                <a:effectLst>
                  <a:outerShdw blurRad="38100" dist="38100" dir="2700000" algn="tl">
                    <a:srgbClr val="000000">
                      <a:alpha val="43137"/>
                    </a:srgbClr>
                  </a:outerShdw>
                </a:effectLst>
              </a:rPr>
              <a:t>Game </a:t>
            </a:r>
            <a:r>
              <a:rPr lang="en-US" sz="1600" dirty="0" err="1" smtClean="0">
                <a:solidFill>
                  <a:schemeClr val="bg1"/>
                </a:solidFill>
                <a:effectLst>
                  <a:outerShdw blurRad="38100" dist="38100" dir="2700000" algn="tl">
                    <a:srgbClr val="000000">
                      <a:alpha val="43137"/>
                    </a:srgbClr>
                  </a:outerShdw>
                </a:effectLst>
              </a:rPr>
              <a:t>TIme</a:t>
            </a:r>
            <a:endParaRPr lang="en-US" sz="1600"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63374" y="1104522"/>
            <a:ext cx="2299580" cy="338554"/>
          </a:xfrm>
          <a:prstGeom prst="rect">
            <a:avLst/>
          </a:prstGeom>
          <a:noFill/>
        </p:spPr>
        <p:txBody>
          <a:bodyPr wrap="square" rtlCol="0">
            <a:spAutoFit/>
          </a:bodyPr>
          <a:lstStyle/>
          <a:p>
            <a:pPr algn="l"/>
            <a:r>
              <a:rPr lang="en-US" sz="1600" dirty="0" smtClean="0">
                <a:solidFill>
                  <a:schemeClr val="bg1"/>
                </a:solidFill>
                <a:effectLst>
                  <a:outerShdw blurRad="38100" dist="38100" dir="2700000" algn="tl">
                    <a:srgbClr val="000000">
                      <a:alpha val="43137"/>
                    </a:srgbClr>
                  </a:outerShdw>
                </a:effectLst>
              </a:rPr>
              <a:t>Message Time Stamp</a:t>
            </a:r>
            <a:endParaRPr lang="en-US" sz="1600"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3789880" y="5326354"/>
            <a:ext cx="3385996" cy="461665"/>
          </a:xfrm>
          <a:prstGeom prst="rect">
            <a:avLst/>
          </a:prstGeom>
          <a:noFill/>
        </p:spPr>
        <p:txBody>
          <a:bodyPr wrap="square" rtlCol="0">
            <a:spAutoFit/>
          </a:bodyPr>
          <a:lstStyle/>
          <a:p>
            <a:pPr algn="l"/>
            <a:r>
              <a:rPr lang="en-US" sz="1200" dirty="0" smtClean="0">
                <a:solidFill>
                  <a:schemeClr val="bg1"/>
                </a:solidFill>
              </a:rPr>
              <a:t>Catch Up </a:t>
            </a:r>
            <a:r>
              <a:rPr lang="en-IL" sz="1200" dirty="0" smtClean="0">
                <a:solidFill>
                  <a:schemeClr val="bg1"/>
                </a:solidFill>
              </a:rPr>
              <a:t>–</a:t>
            </a:r>
            <a:r>
              <a:rPr lang="en-US" sz="1200" dirty="0" smtClean="0">
                <a:solidFill>
                  <a:schemeClr val="bg1"/>
                </a:solidFill>
              </a:rPr>
              <a:t> skip a state message and continue interpolating from next available state message</a:t>
            </a:r>
            <a:endParaRPr lang="en-US" sz="1200" dirty="0">
              <a:solidFill>
                <a:schemeClr val="bg1"/>
              </a:solidFill>
            </a:endParaRPr>
          </a:p>
        </p:txBody>
      </p:sp>
      <p:cxnSp>
        <p:nvCxnSpPr>
          <p:cNvPr id="9" name="Straight Arrow Connector 8"/>
          <p:cNvCxnSpPr/>
          <p:nvPr/>
        </p:nvCxnSpPr>
        <p:spPr>
          <a:xfrm>
            <a:off x="2408221" y="3053933"/>
            <a:ext cx="1475715" cy="15300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96881" y="2776934"/>
            <a:ext cx="4340133" cy="276999"/>
          </a:xfrm>
          <a:prstGeom prst="rect">
            <a:avLst/>
          </a:prstGeom>
          <a:noFill/>
        </p:spPr>
        <p:txBody>
          <a:bodyPr wrap="square" rtlCol="0">
            <a:spAutoFit/>
          </a:bodyPr>
          <a:lstStyle/>
          <a:p>
            <a:pPr algn="l"/>
            <a:r>
              <a:rPr lang="en-US" sz="1200" dirty="0" smtClean="0">
                <a:solidFill>
                  <a:schemeClr val="bg1"/>
                </a:solidFill>
              </a:rPr>
              <a:t>This state message is skipped and not used for interpolation</a:t>
            </a:r>
            <a:endParaRPr lang="en-US" sz="1200" dirty="0">
              <a:solidFill>
                <a:schemeClr val="bg1"/>
              </a:solidFill>
            </a:endParaRPr>
          </a:p>
        </p:txBody>
      </p:sp>
    </p:spTree>
    <p:extLst>
      <p:ext uri="{BB962C8B-B14F-4D97-AF65-F5344CB8AC3E}">
        <p14:creationId xmlns:p14="http://schemas.microsoft.com/office/powerpoint/2010/main" val="1275816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n w="0"/>
                <a:effectLst>
                  <a:outerShdw blurRad="38100" dist="19050" dir="2700000" algn="tl" rotWithShape="0">
                    <a:schemeClr val="dk1">
                      <a:alpha val="40000"/>
                    </a:schemeClr>
                  </a:outerShdw>
                </a:effectLst>
              </a:rPr>
              <a:t>Reading Material</a:t>
            </a:r>
            <a:endParaRPr lang="en-US" dirty="0"/>
          </a:p>
        </p:txBody>
      </p:sp>
      <p:sp>
        <p:nvSpPr>
          <p:cNvPr id="3" name="TextBox 2"/>
          <p:cNvSpPr txBox="1"/>
          <p:nvPr/>
        </p:nvSpPr>
        <p:spPr>
          <a:xfrm>
            <a:off x="746760" y="1690688"/>
            <a:ext cx="10344912" cy="1365117"/>
          </a:xfrm>
          <a:prstGeom prst="rect">
            <a:avLst/>
          </a:prstGeom>
          <a:noFill/>
        </p:spPr>
        <p:txBody>
          <a:bodyPr wrap="square" rtlCol="0" anchor="ctr">
            <a:spAutoFit/>
          </a:bodyPr>
          <a:lstStyle/>
          <a:p>
            <a:pPr marL="285750" indent="-285750" algn="l" rtl="0">
              <a:lnSpc>
                <a:spcPct val="250000"/>
              </a:lnSpc>
              <a:buFont typeface="Arial" panose="020B0604020202020204" pitchFamily="34" charset="0"/>
              <a:buChar char="•"/>
            </a:pPr>
            <a:r>
              <a:rPr lang="en-US" dirty="0" smtClean="0">
                <a:hlinkClick r:id="rId2"/>
              </a:rPr>
              <a:t>Snapshot Interpolation - Interpolating between snapshots of visual state</a:t>
            </a:r>
            <a:endParaRPr lang="en-US" dirty="0" smtClean="0"/>
          </a:p>
          <a:p>
            <a:pPr marL="285750" indent="-285750" algn="l" rtl="0">
              <a:lnSpc>
                <a:spcPct val="250000"/>
              </a:lnSpc>
              <a:buFont typeface="Arial" panose="020B0604020202020204" pitchFamily="34" charset="0"/>
              <a:buChar char="•"/>
            </a:pPr>
            <a:r>
              <a:rPr lang="en-US" dirty="0" smtClean="0">
                <a:hlinkClick r:id="rId3"/>
              </a:rPr>
              <a:t>Latency Compensating Methods in Client/Server In-game Protocol Design and Optimization</a:t>
            </a:r>
            <a:r>
              <a:rPr lang="en-US" dirty="0" smtClean="0"/>
              <a:t>  </a:t>
            </a:r>
            <a:endParaRPr lang="en-US" dirty="0"/>
          </a:p>
        </p:txBody>
      </p:sp>
    </p:spTree>
    <p:extLst>
      <p:ext uri="{BB962C8B-B14F-4D97-AF65-F5344CB8AC3E}">
        <p14:creationId xmlns:p14="http://schemas.microsoft.com/office/powerpoint/2010/main" val="200504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6571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231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4094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9092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FB4B4CC-3F56-4607-B1E1-272941DBAAB4}"/>
              </a:ext>
            </a:extLst>
          </p:cNvPr>
          <p:cNvSpPr>
            <a:spLocks noGrp="1"/>
          </p:cNvSpPr>
          <p:nvPr>
            <p:ph type="title"/>
          </p:nvPr>
        </p:nvSpPr>
        <p:spPr/>
        <p:txBody>
          <a:bodyPr/>
          <a:lstStyle/>
          <a:p>
            <a:pPr algn="ctr"/>
            <a:r>
              <a:rPr lang="he-IL" dirty="0">
                <a:solidFill>
                  <a:srgbClr val="7030A0"/>
                </a:solidFill>
                <a:latin typeface="Heebo" panose="00000500000000000000" pitchFamily="2" charset="-79"/>
                <a:cs typeface="Heebo" panose="00000500000000000000" pitchFamily="2" charset="-79"/>
              </a:rPr>
              <a:t>יעדים שהושגו</a:t>
            </a:r>
          </a:p>
        </p:txBody>
      </p:sp>
      <p:sp>
        <p:nvSpPr>
          <p:cNvPr id="3" name="מציין מיקום תוכן 2">
            <a:extLst>
              <a:ext uri="{FF2B5EF4-FFF2-40B4-BE49-F238E27FC236}">
                <a16:creationId xmlns:a16="http://schemas.microsoft.com/office/drawing/2014/main" id="{213E132A-1C43-4CEE-AB3B-7C8D0389C011}"/>
              </a:ext>
            </a:extLst>
          </p:cNvPr>
          <p:cNvSpPr>
            <a:spLocks noGrp="1"/>
          </p:cNvSpPr>
          <p:nvPr>
            <p:ph idx="1"/>
          </p:nvPr>
        </p:nvSpPr>
        <p:spPr/>
        <p:txBody>
          <a:bodyPr>
            <a:normAutofit/>
          </a:bodyPr>
          <a:lstStyle/>
          <a:p>
            <a:r>
              <a:rPr lang="he-IL" sz="2400" dirty="0">
                <a:latin typeface="Heebo" panose="00000500000000000000" pitchFamily="2" charset="-79"/>
                <a:cs typeface="Heebo" panose="00000500000000000000" pitchFamily="2" charset="-79"/>
              </a:rPr>
              <a:t>תשתית תקשורת הכוללת:</a:t>
            </a:r>
          </a:p>
          <a:p>
            <a:pPr lvl="1"/>
            <a:r>
              <a:rPr lang="he-IL" sz="2000" dirty="0">
                <a:latin typeface="Heebo" panose="00000500000000000000" pitchFamily="2" charset="-79"/>
                <a:cs typeface="Heebo" panose="00000500000000000000" pitchFamily="2" charset="-79"/>
              </a:rPr>
              <a:t>בקר </a:t>
            </a:r>
            <a:r>
              <a:rPr lang="en-US" sz="2000" dirty="0">
                <a:latin typeface="Heebo" panose="00000500000000000000" pitchFamily="2" charset="-79"/>
                <a:cs typeface="Heebo" panose="00000500000000000000" pitchFamily="2" charset="-79"/>
              </a:rPr>
              <a:t>Server</a:t>
            </a:r>
            <a:r>
              <a:rPr lang="he-IL" sz="2000" dirty="0">
                <a:latin typeface="Heebo" panose="00000500000000000000" pitchFamily="2" charset="-79"/>
                <a:cs typeface="Heebo" panose="00000500000000000000" pitchFamily="2" charset="-79"/>
              </a:rPr>
              <a:t> המאפשר לאפליקציה בצד השרת לקבל הודעות מאפליקציות השחקנים (אפליקציות בתפקיד </a:t>
            </a:r>
            <a:r>
              <a:rPr lang="en-US" sz="2000" dirty="0">
                <a:latin typeface="Heebo" panose="00000500000000000000" pitchFamily="2" charset="-79"/>
                <a:cs typeface="Heebo" panose="00000500000000000000" pitchFamily="2" charset="-79"/>
              </a:rPr>
              <a:t>Client</a:t>
            </a:r>
            <a:r>
              <a:rPr lang="he-IL" sz="2000" dirty="0">
                <a:latin typeface="Heebo" panose="00000500000000000000" pitchFamily="2" charset="-79"/>
                <a:cs typeface="Heebo" panose="00000500000000000000" pitchFamily="2" charset="-79"/>
              </a:rPr>
              <a:t>), ולהעביר הודעות לשחקן ספציפי או לכל השחקנים המחוברים.</a:t>
            </a:r>
            <a:r>
              <a:rPr lang="en-US" sz="2000" dirty="0">
                <a:latin typeface="Heebo" panose="00000500000000000000" pitchFamily="2" charset="-79"/>
                <a:cs typeface="Heebo" panose="00000500000000000000" pitchFamily="2" charset="-79"/>
              </a:rPr>
              <a:t/>
            </a:r>
            <a:br>
              <a:rPr lang="en-US" sz="2000" dirty="0">
                <a:latin typeface="Heebo" panose="00000500000000000000" pitchFamily="2" charset="-79"/>
                <a:cs typeface="Heebo" panose="00000500000000000000" pitchFamily="2" charset="-79"/>
              </a:rPr>
            </a:br>
            <a:r>
              <a:rPr lang="he-IL" sz="2000" dirty="0">
                <a:latin typeface="Heebo" panose="00000500000000000000" pitchFamily="2" charset="-79"/>
                <a:cs typeface="Heebo" panose="00000500000000000000" pitchFamily="2" charset="-79"/>
              </a:rPr>
              <a:t>כך השרת שמריץ משחק יכול לעדכן את כל השחקנים במצב העולם במשחק ב</a:t>
            </a:r>
            <a:r>
              <a:rPr lang="he-IL" sz="2000" dirty="0" smtClean="0">
                <a:latin typeface="Heebo" panose="00000500000000000000" pitchFamily="2" charset="-79"/>
                <a:cs typeface="Heebo" panose="00000500000000000000" pitchFamily="2" charset="-79"/>
              </a:rPr>
              <a:t>אופן שוטף, </a:t>
            </a:r>
            <a:r>
              <a:rPr lang="he-IL" sz="2000" dirty="0">
                <a:latin typeface="Heebo" panose="00000500000000000000" pitchFamily="2" charset="-79"/>
                <a:cs typeface="Heebo" panose="00000500000000000000" pitchFamily="2" charset="-79"/>
              </a:rPr>
              <a:t>וכמו כן לקבל קלטים ובקשות מהשחקנים.</a:t>
            </a:r>
            <a:r>
              <a:rPr lang="en-US" sz="2000" dirty="0">
                <a:latin typeface="Heebo" panose="00000500000000000000" pitchFamily="2" charset="-79"/>
                <a:cs typeface="Heebo" panose="00000500000000000000" pitchFamily="2" charset="-79"/>
              </a:rPr>
              <a:t/>
            </a:r>
            <a:br>
              <a:rPr lang="en-US" sz="2000" dirty="0">
                <a:latin typeface="Heebo" panose="00000500000000000000" pitchFamily="2" charset="-79"/>
                <a:cs typeface="Heebo" panose="00000500000000000000" pitchFamily="2" charset="-79"/>
              </a:rPr>
            </a:br>
            <a:endParaRPr lang="he-IL" sz="2000" dirty="0">
              <a:latin typeface="Heebo" panose="00000500000000000000" pitchFamily="2" charset="-79"/>
              <a:cs typeface="Heebo" panose="00000500000000000000" pitchFamily="2" charset="-79"/>
            </a:endParaRPr>
          </a:p>
          <a:p>
            <a:pPr lvl="1"/>
            <a:r>
              <a:rPr lang="he-IL" sz="2000" dirty="0">
                <a:latin typeface="Heebo" panose="00000500000000000000" pitchFamily="2" charset="-79"/>
                <a:cs typeface="Heebo" panose="00000500000000000000" pitchFamily="2" charset="-79"/>
              </a:rPr>
              <a:t>בקר </a:t>
            </a:r>
            <a:r>
              <a:rPr lang="en-US" sz="2000" dirty="0">
                <a:latin typeface="Heebo" panose="00000500000000000000" pitchFamily="2" charset="-79"/>
                <a:cs typeface="Heebo" panose="00000500000000000000" pitchFamily="2" charset="-79"/>
              </a:rPr>
              <a:t>Client</a:t>
            </a:r>
            <a:r>
              <a:rPr lang="he-IL" sz="2000" dirty="0">
                <a:latin typeface="Heebo" panose="00000500000000000000" pitchFamily="2" charset="-79"/>
                <a:cs typeface="Heebo" panose="00000500000000000000" pitchFamily="2" charset="-79"/>
              </a:rPr>
              <a:t> המאפשר לאפליקציה בצד השחקן לקבל הודעות באופן שוטף מהשרת על מצב ה"עולם" במשחק, וכן לשלוח </a:t>
            </a:r>
            <a:r>
              <a:rPr lang="he-IL" sz="2000" dirty="0" err="1">
                <a:latin typeface="Heebo" panose="00000500000000000000" pitchFamily="2" charset="-79"/>
                <a:cs typeface="Heebo" panose="00000500000000000000" pitchFamily="2" charset="-79"/>
              </a:rPr>
              <a:t>קלטים</a:t>
            </a:r>
            <a:r>
              <a:rPr lang="he-IL" sz="2000" dirty="0">
                <a:latin typeface="Heebo" panose="00000500000000000000" pitchFamily="2" charset="-79"/>
                <a:cs typeface="Heebo" panose="00000500000000000000" pitchFamily="2" charset="-79"/>
              </a:rPr>
              <a:t> ובקשות לשרת המאפשרים לו להתממשק עם המשחק שרץ על השרת.</a:t>
            </a:r>
          </a:p>
          <a:p>
            <a:pPr lvl="1"/>
            <a:endParaRPr lang="he-IL" sz="2000" dirty="0">
              <a:latin typeface="Heebo" panose="00000500000000000000" pitchFamily="2" charset="-79"/>
              <a:cs typeface="Heebo" panose="00000500000000000000" pitchFamily="2" charset="-79"/>
            </a:endParaRPr>
          </a:p>
          <a:p>
            <a:pPr lvl="1"/>
            <a:r>
              <a:rPr lang="he-IL" sz="2000" dirty="0">
                <a:latin typeface="Heebo" panose="00000500000000000000" pitchFamily="2" charset="-79"/>
                <a:cs typeface="Heebo" panose="00000500000000000000" pitchFamily="2" charset="-79"/>
              </a:rPr>
              <a:t>מערכת הודעות המאפשרת יצירת הודעות תקשורת וכן המרה דו כיוונית של ההודעות למערכי בתים שניתן להעביר בפקטות על גבי הרשת.</a:t>
            </a:r>
          </a:p>
        </p:txBody>
      </p:sp>
    </p:spTree>
    <p:extLst>
      <p:ext uri="{BB962C8B-B14F-4D97-AF65-F5344CB8AC3E}">
        <p14:creationId xmlns:p14="http://schemas.microsoft.com/office/powerpoint/2010/main" val="2593500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FB4B4CC-3F56-4607-B1E1-272941DBAAB4}"/>
              </a:ext>
            </a:extLst>
          </p:cNvPr>
          <p:cNvSpPr>
            <a:spLocks noGrp="1"/>
          </p:cNvSpPr>
          <p:nvPr>
            <p:ph type="title"/>
          </p:nvPr>
        </p:nvSpPr>
        <p:spPr>
          <a:xfrm>
            <a:off x="838200" y="71893"/>
            <a:ext cx="10515600" cy="1325563"/>
          </a:xfrm>
        </p:spPr>
        <p:txBody>
          <a:bodyPr/>
          <a:lstStyle/>
          <a:p>
            <a:pPr algn="ctr"/>
            <a:r>
              <a:rPr lang="he-IL" dirty="0" smtClean="0">
                <a:solidFill>
                  <a:srgbClr val="7030A0"/>
                </a:solidFill>
                <a:latin typeface="Heebo" panose="00000500000000000000" pitchFamily="2" charset="-79"/>
                <a:cs typeface="Heebo" panose="00000500000000000000" pitchFamily="2" charset="-79"/>
              </a:rPr>
              <a:t>מודל התקשורת</a:t>
            </a:r>
            <a:endParaRPr lang="he-IL" dirty="0">
              <a:solidFill>
                <a:srgbClr val="7030A0"/>
              </a:solidFill>
              <a:latin typeface="Heebo" panose="00000500000000000000" pitchFamily="2" charset="-79"/>
              <a:cs typeface="Heebo" panose="00000500000000000000" pitchFamily="2" charset="-79"/>
            </a:endParaRPr>
          </a:p>
        </p:txBody>
      </p:sp>
      <p:sp>
        <p:nvSpPr>
          <p:cNvPr id="4" name="Rounded Rectangle 3"/>
          <p:cNvSpPr/>
          <p:nvPr/>
        </p:nvSpPr>
        <p:spPr>
          <a:xfrm>
            <a:off x="5391912" y="1506770"/>
            <a:ext cx="1408176" cy="484632"/>
          </a:xfrm>
          <a:prstGeom prst="roundRect">
            <a:avLst/>
          </a:prstGeom>
          <a:ln w="28575">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World State</a:t>
            </a:r>
            <a:endParaRPr lang="en-US" dirty="0"/>
          </a:p>
        </p:txBody>
      </p:sp>
      <p:sp>
        <p:nvSpPr>
          <p:cNvPr id="7" name="Rounded Rectangle 6"/>
          <p:cNvSpPr/>
          <p:nvPr/>
        </p:nvSpPr>
        <p:spPr>
          <a:xfrm>
            <a:off x="5391912" y="2504759"/>
            <a:ext cx="1408176" cy="484632"/>
          </a:xfrm>
          <a:prstGeom prst="roundRect">
            <a:avLst/>
          </a:prstGeom>
          <a:solidFill>
            <a:schemeClr val="accent1">
              <a:lumMod val="20000"/>
              <a:lumOff val="80000"/>
            </a:schemeClr>
          </a:solidFill>
          <a:ln w="28575">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Server</a:t>
            </a:r>
            <a:endParaRPr lang="en-US" dirty="0"/>
          </a:p>
        </p:txBody>
      </p:sp>
      <p:sp>
        <p:nvSpPr>
          <p:cNvPr id="8" name="Rounded Rectangle 7"/>
          <p:cNvSpPr/>
          <p:nvPr/>
        </p:nvSpPr>
        <p:spPr>
          <a:xfrm>
            <a:off x="2874264" y="4151631"/>
            <a:ext cx="1408176" cy="484632"/>
          </a:xfrm>
          <a:prstGeom prst="roundRect">
            <a:avLst/>
          </a:prstGeom>
          <a:solidFill>
            <a:schemeClr val="accent1">
              <a:lumMod val="20000"/>
              <a:lumOff val="80000"/>
            </a:schemeClr>
          </a:solidFill>
          <a:ln w="28575">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Client</a:t>
            </a:r>
            <a:endParaRPr lang="en-US" dirty="0"/>
          </a:p>
        </p:txBody>
      </p:sp>
      <p:sp>
        <p:nvSpPr>
          <p:cNvPr id="9" name="Rounded Rectangle 8"/>
          <p:cNvSpPr/>
          <p:nvPr/>
        </p:nvSpPr>
        <p:spPr>
          <a:xfrm>
            <a:off x="5391912" y="4151631"/>
            <a:ext cx="1408176" cy="484632"/>
          </a:xfrm>
          <a:prstGeom prst="roundRect">
            <a:avLst/>
          </a:prstGeom>
          <a:solidFill>
            <a:schemeClr val="accent1">
              <a:lumMod val="20000"/>
              <a:lumOff val="80000"/>
            </a:schemeClr>
          </a:solidFill>
          <a:ln w="28575">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Client</a:t>
            </a:r>
            <a:endParaRPr lang="en-US" dirty="0"/>
          </a:p>
        </p:txBody>
      </p:sp>
      <p:sp>
        <p:nvSpPr>
          <p:cNvPr id="10" name="Rounded Rectangle 9"/>
          <p:cNvSpPr/>
          <p:nvPr/>
        </p:nvSpPr>
        <p:spPr>
          <a:xfrm>
            <a:off x="7775448" y="4151631"/>
            <a:ext cx="1408176" cy="484632"/>
          </a:xfrm>
          <a:prstGeom prst="roundRect">
            <a:avLst/>
          </a:prstGeom>
          <a:solidFill>
            <a:schemeClr val="accent1">
              <a:lumMod val="20000"/>
              <a:lumOff val="80000"/>
            </a:schemeClr>
          </a:solidFill>
          <a:ln w="28575">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Client</a:t>
            </a:r>
            <a:endParaRPr lang="en-US" dirty="0"/>
          </a:p>
        </p:txBody>
      </p:sp>
      <p:sp>
        <p:nvSpPr>
          <p:cNvPr id="11" name="Rounded Rectangle 10"/>
          <p:cNvSpPr/>
          <p:nvPr/>
        </p:nvSpPr>
        <p:spPr>
          <a:xfrm>
            <a:off x="2839212" y="5034599"/>
            <a:ext cx="1478280" cy="484632"/>
          </a:xfrm>
          <a:prstGeom prst="roundRect">
            <a:avLst/>
          </a:prstGeom>
          <a:ln w="28575">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World Mirror</a:t>
            </a:r>
            <a:endParaRPr lang="en-US" dirty="0"/>
          </a:p>
        </p:txBody>
      </p:sp>
      <p:sp>
        <p:nvSpPr>
          <p:cNvPr id="12" name="Rounded Rectangle 11"/>
          <p:cNvSpPr/>
          <p:nvPr/>
        </p:nvSpPr>
        <p:spPr>
          <a:xfrm>
            <a:off x="5356860" y="5034599"/>
            <a:ext cx="1478280" cy="484632"/>
          </a:xfrm>
          <a:prstGeom prst="roundRect">
            <a:avLst/>
          </a:prstGeom>
          <a:ln w="28575">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World Mirror</a:t>
            </a:r>
            <a:endParaRPr lang="en-US" dirty="0"/>
          </a:p>
        </p:txBody>
      </p:sp>
      <p:sp>
        <p:nvSpPr>
          <p:cNvPr id="13" name="Rounded Rectangle 12"/>
          <p:cNvSpPr/>
          <p:nvPr/>
        </p:nvSpPr>
        <p:spPr>
          <a:xfrm>
            <a:off x="7740396" y="5034599"/>
            <a:ext cx="1478280" cy="484632"/>
          </a:xfrm>
          <a:prstGeom prst="roundRect">
            <a:avLst/>
          </a:prstGeom>
          <a:ln w="28575">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World Mirror</a:t>
            </a:r>
            <a:endParaRPr lang="en-US" dirty="0"/>
          </a:p>
        </p:txBody>
      </p:sp>
      <p:cxnSp>
        <p:nvCxnSpPr>
          <p:cNvPr id="15" name="Straight Arrow Connector 14"/>
          <p:cNvCxnSpPr>
            <a:stCxn id="7" idx="2"/>
            <a:endCxn id="9" idx="0"/>
          </p:cNvCxnSpPr>
          <p:nvPr/>
        </p:nvCxnSpPr>
        <p:spPr>
          <a:xfrm>
            <a:off x="6096000" y="2989391"/>
            <a:ext cx="0" cy="11622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3"/>
          </p:cNvCxnSpPr>
          <p:nvPr/>
        </p:nvCxnSpPr>
        <p:spPr>
          <a:xfrm>
            <a:off x="6800088" y="2747075"/>
            <a:ext cx="1542972" cy="13266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727704" y="3004861"/>
            <a:ext cx="1664208" cy="10766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7" idx="1"/>
          </p:cNvCxnSpPr>
          <p:nvPr/>
        </p:nvCxnSpPr>
        <p:spPr>
          <a:xfrm flipV="1">
            <a:off x="3172968" y="2747075"/>
            <a:ext cx="2218944" cy="14045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864352" y="3004861"/>
            <a:ext cx="24384" cy="11098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6800088" y="3004861"/>
            <a:ext cx="1252728" cy="11098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9727461">
            <a:off x="2876122" y="2927194"/>
            <a:ext cx="2882739" cy="430887"/>
          </a:xfrm>
          <a:prstGeom prst="rect">
            <a:avLst/>
          </a:prstGeom>
          <a:noFill/>
        </p:spPr>
        <p:txBody>
          <a:bodyPr wrap="square" rtlCol="0">
            <a:spAutoFit/>
          </a:bodyPr>
          <a:lstStyle/>
          <a:p>
            <a:pPr marL="285750" indent="-285750" algn="l" rtl="0">
              <a:buFont typeface="Arial" panose="020B0604020202020204" pitchFamily="34" charset="0"/>
              <a:buChar char="•"/>
            </a:pPr>
            <a:r>
              <a:rPr lang="en-US" sz="1100" dirty="0" smtClean="0"/>
              <a:t>Ship position and rotation</a:t>
            </a:r>
          </a:p>
          <a:p>
            <a:pPr marL="285750" indent="-285750" algn="l" rtl="0">
              <a:buFont typeface="Arial" panose="020B0604020202020204" pitchFamily="34" charset="0"/>
              <a:buChar char="•"/>
            </a:pPr>
            <a:r>
              <a:rPr lang="en-US" sz="1100" dirty="0" smtClean="0"/>
              <a:t>Shot request</a:t>
            </a:r>
            <a:endParaRPr lang="en-US" sz="1100" dirty="0"/>
          </a:p>
        </p:txBody>
      </p:sp>
      <p:sp>
        <p:nvSpPr>
          <p:cNvPr id="38" name="TextBox 37"/>
          <p:cNvSpPr txBox="1"/>
          <p:nvPr/>
        </p:nvSpPr>
        <p:spPr>
          <a:xfrm rot="2479796">
            <a:off x="6759349" y="3259686"/>
            <a:ext cx="2882739" cy="600164"/>
          </a:xfrm>
          <a:prstGeom prst="rect">
            <a:avLst/>
          </a:prstGeom>
          <a:noFill/>
        </p:spPr>
        <p:txBody>
          <a:bodyPr wrap="square" rtlCol="0">
            <a:spAutoFit/>
          </a:bodyPr>
          <a:lstStyle/>
          <a:p>
            <a:pPr algn="l" rtl="0"/>
            <a:r>
              <a:rPr lang="en-US" sz="1100" dirty="0" smtClean="0"/>
              <a:t>Broadcast World State:</a:t>
            </a:r>
          </a:p>
          <a:p>
            <a:pPr marL="285750" indent="-285750" algn="l" rtl="0">
              <a:buFont typeface="Arial" panose="020B0604020202020204" pitchFamily="34" charset="0"/>
              <a:buChar char="•"/>
            </a:pPr>
            <a:r>
              <a:rPr lang="en-US" sz="1100" dirty="0" smtClean="0"/>
              <a:t>Positions and rotations</a:t>
            </a:r>
          </a:p>
          <a:p>
            <a:pPr marL="285750" indent="-285750" algn="l" rtl="0">
              <a:buFont typeface="Arial" panose="020B0604020202020204" pitchFamily="34" charset="0"/>
              <a:buChar char="•"/>
            </a:pPr>
            <a:r>
              <a:rPr lang="en-US" sz="1100" dirty="0" smtClean="0"/>
              <a:t>Game data</a:t>
            </a:r>
          </a:p>
        </p:txBody>
      </p:sp>
      <p:cxnSp>
        <p:nvCxnSpPr>
          <p:cNvPr id="42" name="Straight Connector 41"/>
          <p:cNvCxnSpPr>
            <a:stCxn id="4" idx="2"/>
            <a:endCxn id="7" idx="0"/>
          </p:cNvCxnSpPr>
          <p:nvPr/>
        </p:nvCxnSpPr>
        <p:spPr>
          <a:xfrm>
            <a:off x="6096000" y="1991402"/>
            <a:ext cx="0" cy="51335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0" idx="2"/>
            <a:endCxn id="13" idx="0"/>
          </p:cNvCxnSpPr>
          <p:nvPr/>
        </p:nvCxnSpPr>
        <p:spPr>
          <a:xfrm>
            <a:off x="8479536" y="4636263"/>
            <a:ext cx="0" cy="39833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9" idx="2"/>
            <a:endCxn id="12" idx="0"/>
          </p:cNvCxnSpPr>
          <p:nvPr/>
        </p:nvCxnSpPr>
        <p:spPr>
          <a:xfrm>
            <a:off x="6096000" y="4636263"/>
            <a:ext cx="0" cy="39833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8" idx="2"/>
            <a:endCxn id="11" idx="0"/>
          </p:cNvCxnSpPr>
          <p:nvPr/>
        </p:nvCxnSpPr>
        <p:spPr>
          <a:xfrm>
            <a:off x="3578352" y="4636263"/>
            <a:ext cx="0" cy="39833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385316" y="5731268"/>
            <a:ext cx="10622280" cy="707886"/>
          </a:xfrm>
          <a:prstGeom prst="rect">
            <a:avLst/>
          </a:prstGeom>
          <a:noFill/>
        </p:spPr>
        <p:txBody>
          <a:bodyPr wrap="square" rtlCol="0">
            <a:spAutoFit/>
          </a:bodyPr>
          <a:lstStyle/>
          <a:p>
            <a:pPr algn="l" rtl="0"/>
            <a:r>
              <a:rPr lang="en-US" sz="2000" dirty="0" smtClean="0"/>
              <a:t>Every world mirror simulates the server’s world, with a delay time which consists of the communication latency and a predetermined value to allow movement linear interpolation.</a:t>
            </a:r>
            <a:endParaRPr lang="en-US" sz="2000" dirty="0"/>
          </a:p>
        </p:txBody>
      </p:sp>
      <p:sp>
        <p:nvSpPr>
          <p:cNvPr id="51" name="Rounded Rectangle 50"/>
          <p:cNvSpPr/>
          <p:nvPr/>
        </p:nvSpPr>
        <p:spPr>
          <a:xfrm>
            <a:off x="7291615" y="1585674"/>
            <a:ext cx="1522402" cy="320382"/>
          </a:xfrm>
          <a:prstGeom prst="roundRect">
            <a:avLst/>
          </a:prstGeom>
          <a:ln w="28575">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t>Game Manager</a:t>
            </a:r>
            <a:endParaRPr lang="en-US" sz="1600" dirty="0"/>
          </a:p>
        </p:txBody>
      </p:sp>
      <p:cxnSp>
        <p:nvCxnSpPr>
          <p:cNvPr id="53" name="Straight Connector 52"/>
          <p:cNvCxnSpPr>
            <a:stCxn id="7" idx="0"/>
            <a:endCxn id="51" idx="2"/>
          </p:cNvCxnSpPr>
          <p:nvPr/>
        </p:nvCxnSpPr>
        <p:spPr>
          <a:xfrm flipV="1">
            <a:off x="6096000" y="1906056"/>
            <a:ext cx="1956816" cy="59870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510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FB4B4CC-3F56-4607-B1E1-272941DBAAB4}"/>
              </a:ext>
            </a:extLst>
          </p:cNvPr>
          <p:cNvSpPr>
            <a:spLocks noGrp="1"/>
          </p:cNvSpPr>
          <p:nvPr>
            <p:ph type="title"/>
          </p:nvPr>
        </p:nvSpPr>
        <p:spPr/>
        <p:txBody>
          <a:bodyPr/>
          <a:lstStyle/>
          <a:p>
            <a:pPr algn="ctr"/>
            <a:r>
              <a:rPr lang="he-IL" dirty="0" smtClean="0">
                <a:latin typeface="Heebo" panose="00000500000000000000" pitchFamily="2" charset="-79"/>
                <a:cs typeface="Heebo" panose="00000500000000000000" pitchFamily="2" charset="-79"/>
              </a:rPr>
              <a:t>בקרי </a:t>
            </a:r>
            <a:r>
              <a:rPr lang="en-US" dirty="0" smtClean="0">
                <a:latin typeface="Heebo" panose="00000500000000000000" pitchFamily="2" charset="-79"/>
                <a:cs typeface="Heebo" panose="00000500000000000000" pitchFamily="2" charset="-79"/>
              </a:rPr>
              <a:t>Server / Client</a:t>
            </a:r>
            <a:endParaRPr lang="he-IL" dirty="0">
              <a:latin typeface="Heebo" panose="00000500000000000000" pitchFamily="2" charset="-79"/>
              <a:cs typeface="Heebo" panose="00000500000000000000" pitchFamily="2" charset="-79"/>
            </a:endParaRPr>
          </a:p>
        </p:txBody>
      </p:sp>
      <p:pic>
        <p:nvPicPr>
          <p:cNvPr id="10" name="Picture 9"/>
          <p:cNvPicPr>
            <a:picLocks noChangeAspect="1"/>
          </p:cNvPicPr>
          <p:nvPr/>
        </p:nvPicPr>
        <p:blipFill>
          <a:blip r:embed="rId2"/>
          <a:stretch>
            <a:fillRect/>
          </a:stretch>
        </p:blipFill>
        <p:spPr>
          <a:xfrm>
            <a:off x="2256015" y="1690688"/>
            <a:ext cx="7679969" cy="4756870"/>
          </a:xfrm>
          <a:prstGeom prst="rect">
            <a:avLst/>
          </a:prstGeom>
        </p:spPr>
      </p:pic>
      <p:sp>
        <p:nvSpPr>
          <p:cNvPr id="11" name="Rectangle 10"/>
          <p:cNvSpPr/>
          <p:nvPr/>
        </p:nvSpPr>
        <p:spPr>
          <a:xfrm>
            <a:off x="2721864" y="2847975"/>
            <a:ext cx="1232916" cy="224790"/>
          </a:xfrm>
          <a:prstGeom prst="rect">
            <a:avLst/>
          </a:prstGeom>
          <a:solidFill>
            <a:srgbClr val="DD1CEC">
              <a:alpha val="18039"/>
            </a:srgb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1864" y="4246880"/>
            <a:ext cx="1232916" cy="224790"/>
          </a:xfrm>
          <a:prstGeom prst="rect">
            <a:avLst/>
          </a:prstGeom>
          <a:solidFill>
            <a:srgbClr val="DD1CEC">
              <a:alpha val="18039"/>
            </a:srgb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21864" y="5298440"/>
            <a:ext cx="1545336" cy="561340"/>
          </a:xfrm>
          <a:prstGeom prst="rect">
            <a:avLst/>
          </a:prstGeom>
          <a:solidFill>
            <a:srgbClr val="DD1CEC">
              <a:alpha val="18039"/>
            </a:srgb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57288" y="3789850"/>
            <a:ext cx="1232916" cy="224790"/>
          </a:xfrm>
          <a:prstGeom prst="rect">
            <a:avLst/>
          </a:prstGeom>
          <a:solidFill>
            <a:srgbClr val="DD1CEC">
              <a:alpha val="18039"/>
            </a:srgb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257288" y="5340203"/>
            <a:ext cx="1232916" cy="582347"/>
          </a:xfrm>
          <a:prstGeom prst="rect">
            <a:avLst/>
          </a:prstGeom>
          <a:solidFill>
            <a:srgbClr val="DD1CEC">
              <a:alpha val="18039"/>
            </a:srgb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426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1570</TotalTime>
  <Words>483</Words>
  <Application>Microsoft Office PowerPoint</Application>
  <PresentationFormat>Widescreen</PresentationFormat>
  <Paragraphs>106</Paragraphs>
  <Slides>21</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Heebo</vt:lpstr>
      <vt:lpstr>Times New Roman</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יעדים שהושגו</vt:lpstr>
      <vt:lpstr>מודל התקשורת</vt:lpstr>
      <vt:lpstr>בקרי Server / Client</vt:lpstr>
      <vt:lpstr>מערכת הודעות</vt:lpstr>
      <vt:lpstr>בקר המשחק</vt:lpstr>
      <vt:lpstr>Smoothing Movement</vt:lpstr>
      <vt:lpstr>Setting Position And Rotation On Each Update</vt:lpstr>
      <vt:lpstr>Using Linear Interpolation</vt:lpstr>
      <vt:lpstr>Desired Buffer State</vt:lpstr>
      <vt:lpstr>גרף הפעלות אינטרפולציה על הודעות מיקום</vt:lpstr>
      <vt:lpstr>No new updates in the buffer</vt:lpstr>
      <vt:lpstr>גרף הפעלות אינטרפולציה על הודעות מיקום</vt:lpstr>
      <vt:lpstr>Too Far Behind</vt:lpstr>
      <vt:lpstr>גרף הפעלות אינטרפולציה על הודעות מיקום</vt:lpstr>
      <vt:lpstr>Reading Material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Mid-Project Review Meeting</dc:title>
  <dc:creator>User</dc:creator>
  <cp:keywords>CTPClassification=CTP_NT</cp:keywords>
  <cp:lastModifiedBy>Michael Gont</cp:lastModifiedBy>
  <cp:revision>102</cp:revision>
  <dcterms:created xsi:type="dcterms:W3CDTF">2018-06-17T19:07:54Z</dcterms:created>
  <dcterms:modified xsi:type="dcterms:W3CDTF">2018-10-10T10:58:02Z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0b84fb54-80bd-4c28-8c53-b1f2a025ba0f</vt:lpwstr>
  </property>
  <property fmtid="{D5CDD505-2E9C-101B-9397-08002B2CF9AE}" pid="3" name="CTP_TimeStamp">
    <vt:lpwstr>2018-10-06 16:27:57Z</vt:lpwstr>
  </property>
  <property fmtid="{D5CDD505-2E9C-101B-9397-08002B2CF9AE}" pid="4" name="CTP_BU">
    <vt:lpwstr>NA</vt:lpwstr>
  </property>
  <property fmtid="{D5CDD505-2E9C-101B-9397-08002B2CF9AE}" pid="5" name="CTP_IDSID">
    <vt:lpwstr>NA</vt:lpwstr>
  </property>
  <property fmtid="{D5CDD505-2E9C-101B-9397-08002B2CF9AE}" pid="6" name="CTP_WWID">
    <vt:lpwstr>NA</vt:lpwstr>
  </property>
  <property fmtid="{D5CDD505-2E9C-101B-9397-08002B2CF9AE}" pid="7" name="CTPClassification">
    <vt:lpwstr>CTP_NT</vt:lpwstr>
  </property>
</Properties>
</file>