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708" r:id="rId1"/>
  </p:sldMasterIdLst>
  <p:notesMasterIdLst>
    <p:notesMasterId r:id="rId22"/>
  </p:notesMasterIdLst>
  <p:handoutMasterIdLst>
    <p:handoutMasterId r:id="rId23"/>
  </p:handoutMasterIdLst>
  <p:sldIdLst>
    <p:sldId id="256" r:id="rId2"/>
    <p:sldId id="262" r:id="rId3"/>
    <p:sldId id="259" r:id="rId4"/>
    <p:sldId id="260" r:id="rId5"/>
    <p:sldId id="261" r:id="rId6"/>
    <p:sldId id="257" r:id="rId7"/>
    <p:sldId id="278" r:id="rId8"/>
    <p:sldId id="264" r:id="rId9"/>
    <p:sldId id="265" r:id="rId10"/>
    <p:sldId id="266" r:id="rId11"/>
    <p:sldId id="267" r:id="rId12"/>
    <p:sldId id="268" r:id="rId13"/>
    <p:sldId id="269" r:id="rId14"/>
    <p:sldId id="273" r:id="rId15"/>
    <p:sldId id="271" r:id="rId16"/>
    <p:sldId id="270" r:id="rId17"/>
    <p:sldId id="276" r:id="rId18"/>
    <p:sldId id="277" r:id="rId19"/>
    <p:sldId id="272"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4" autoAdjust="0"/>
    <p:restoredTop sz="94660"/>
  </p:normalViewPr>
  <p:slideViewPr>
    <p:cSldViewPr snapToGrid="0">
      <p:cViewPr varScale="1">
        <p:scale>
          <a:sx n="123" d="100"/>
          <a:sy n="123" d="100"/>
        </p:scale>
        <p:origin x="11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a:extLst>
              <a:ext uri="{FF2B5EF4-FFF2-40B4-BE49-F238E27FC236}">
                <a16:creationId xmlns:a16="http://schemas.microsoft.com/office/drawing/2014/main" id="{B4A00290-114A-4EC4-A40C-0E2770B2DF48}"/>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מציין מיקום של תאריך 2">
            <a:extLst>
              <a:ext uri="{FF2B5EF4-FFF2-40B4-BE49-F238E27FC236}">
                <a16:creationId xmlns:a16="http://schemas.microsoft.com/office/drawing/2014/main" id="{D789484D-36F1-4079-9C49-B2D93EDC8345}"/>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r">
              <a:defRPr sz="1200"/>
            </a:lvl1pPr>
          </a:lstStyle>
          <a:p>
            <a:fld id="{574EFFE6-7822-41AE-9FBC-43BE2CE289AC}" type="datetimeFigureOut">
              <a:rPr lang="en-US" smtClean="0"/>
              <a:t>12-Nov-18</a:t>
            </a:fld>
            <a:endParaRPr lang="en-US"/>
          </a:p>
        </p:txBody>
      </p:sp>
      <p:sp>
        <p:nvSpPr>
          <p:cNvPr id="4" name="מציין מיקום של כותרת תחתונה 3">
            <a:extLst>
              <a:ext uri="{FF2B5EF4-FFF2-40B4-BE49-F238E27FC236}">
                <a16:creationId xmlns:a16="http://schemas.microsoft.com/office/drawing/2014/main" id="{FD7CE382-5C86-4689-BA9C-A829CCEB5C34}"/>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5" name="מציין מיקום של מספר שקופית 4">
            <a:extLst>
              <a:ext uri="{FF2B5EF4-FFF2-40B4-BE49-F238E27FC236}">
                <a16:creationId xmlns:a16="http://schemas.microsoft.com/office/drawing/2014/main" id="{CCB7534E-0C2C-45B3-9AE3-B88A3B5169A8}"/>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r">
              <a:defRPr sz="1200"/>
            </a:lvl1pPr>
          </a:lstStyle>
          <a:p>
            <a:fld id="{B1B08AB1-6267-49B0-A153-DFDFEA6DC790}" type="slidenum">
              <a:rPr lang="en-US" smtClean="0"/>
              <a:t>‹#›</a:t>
            </a:fld>
            <a:endParaRPr lang="en-US"/>
          </a:p>
        </p:txBody>
      </p:sp>
    </p:spTree>
    <p:extLst>
      <p:ext uri="{BB962C8B-B14F-4D97-AF65-F5344CB8AC3E}">
        <p14:creationId xmlns:p14="http://schemas.microsoft.com/office/powerpoint/2010/main" val="322167823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E883BB6-256D-4779-82E0-74A2A8B76993}" type="datetimeFigureOut">
              <a:rPr lang="en-US" smtClean="0"/>
              <a:t>12-Nov-18</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84827CE2-5665-4D03-AEF3-2ED293016396}" type="slidenum">
              <a:rPr lang="en-US" smtClean="0"/>
              <a:t>‹#›</a:t>
            </a:fld>
            <a:endParaRPr lang="en-US"/>
          </a:p>
        </p:txBody>
      </p:sp>
    </p:spTree>
    <p:extLst>
      <p:ext uri="{BB962C8B-B14F-4D97-AF65-F5344CB8AC3E}">
        <p14:creationId xmlns:p14="http://schemas.microsoft.com/office/powerpoint/2010/main" val="4118042791"/>
      </p:ext>
    </p:extLst>
  </p:cSld>
  <p:clrMap bg1="lt1" tx1="dk1" bg2="lt2" tx2="dk2" accent1="accent1" accent2="accent2" accent3="accent3" accent4="accent4" accent5="accent5" accent6="accent6" hlink="hlink" folHlink="folHlink"/>
  <p:hf sldNum="0" hdr="0" ftr="0"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latin typeface="Calibri" panose="020F0502020204030204" pitchFamily="34" charset="0"/>
                <a:cs typeface="Calibri" panose="020F0502020204030204" pitchFamily="34" charset="0"/>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3F8277CB-00B4-4B15-A983-9D3106DC1DDB}" type="datetime1">
              <a:rPr lang="en-US" smtClean="0"/>
              <a:t>12-Nov-18</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61D09F5C-8AA1-4C1B-A2D7-49FC63A59EC4}" type="slidenum">
              <a:rPr lang="en-US" smtClean="0"/>
              <a:t>‹#›</a:t>
            </a:fld>
            <a:endParaRPr lang="en-US"/>
          </a:p>
        </p:txBody>
      </p:sp>
      <p:pic>
        <p:nvPicPr>
          <p:cNvPr id="14" name="Picture 13">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7875" y="64696"/>
            <a:ext cx="1271638" cy="716356"/>
          </a:xfrm>
          <a:prstGeom prst="rect">
            <a:avLst/>
          </a:prstGeom>
        </p:spPr>
      </p:pic>
      <p:pic>
        <p:nvPicPr>
          <p:cNvPr id="15"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746034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3BD22D8C-1B1E-40FC-8F29-A7A1389777DA}" type="datetime1">
              <a:rPr lang="en-US" smtClean="0"/>
              <a:t>12-Nov-18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09F5C-8AA1-4C1B-A2D7-49FC63A59EC4}" type="slidenum">
              <a:rPr lang="en-US" smtClean="0"/>
              <a:t>‹#›</a:t>
            </a:fld>
            <a:endParaRPr lang="en-US"/>
          </a:p>
        </p:txBody>
      </p:sp>
      <p:pic>
        <p:nvPicPr>
          <p:cNvPr id="8" name="Picture 7">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9"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199797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C00DB07-20B5-422C-8B23-98448A23FAEA}" type="datetime1">
              <a:rPr lang="en-US" smtClean="0"/>
              <a:t>12-Nov-18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09F5C-8AA1-4C1B-A2D7-49FC63A59EC4}" type="slidenum">
              <a:rPr lang="en-US" smtClean="0"/>
              <a:t>‹#›</a:t>
            </a:fld>
            <a:endParaRPr lang="en-US"/>
          </a:p>
        </p:txBody>
      </p:sp>
      <p:pic>
        <p:nvPicPr>
          <p:cNvPr id="7" name="Picture 6">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8"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1737328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ערוך סגנונות טקסט של תבנית בסיס</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60C5744C-8166-46B9-929F-9550495A2B1C}" type="datetime1">
              <a:rPr lang="en-US" smtClean="0"/>
              <a:t>12-Nov-18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09F5C-8AA1-4C1B-A2D7-49FC63A59EC4}" type="slidenum">
              <a:rPr lang="en-US" smtClean="0"/>
              <a:t>‹#›</a:t>
            </a:fld>
            <a:endParaRPr lang="en-US"/>
          </a:p>
        </p:txBody>
      </p:sp>
      <p:pic>
        <p:nvPicPr>
          <p:cNvPr id="11" name="Picture 10">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12"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3296382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22F567AC-7CF2-414B-A821-FAEB03F431AA}" type="datetime1">
              <a:rPr lang="en-US" smtClean="0"/>
              <a:t>12-Nov-18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09F5C-8AA1-4C1B-A2D7-49FC63A59EC4}" type="slidenum">
              <a:rPr lang="en-US" smtClean="0"/>
              <a:t>‹#›</a:t>
            </a:fld>
            <a:endParaRPr lang="en-US"/>
          </a:p>
        </p:txBody>
      </p:sp>
      <p:pic>
        <p:nvPicPr>
          <p:cNvPr id="7" name="Picture 6">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8"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2210895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he-IL"/>
              <a:t>ערוך סגנונות טקסט של תבנית בסיס</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C614C0D-330D-4430-922E-2FC16E5E7AB3}" type="datetime1">
              <a:rPr lang="en-US" smtClean="0"/>
              <a:t>12-Nov-18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09F5C-8AA1-4C1B-A2D7-49FC63A59EC4}" type="slidenum">
              <a:rPr lang="en-US" smtClean="0"/>
              <a:t>‹#›</a:t>
            </a:fld>
            <a:endParaRPr lang="en-US"/>
          </a:p>
        </p:txBody>
      </p:sp>
      <p:pic>
        <p:nvPicPr>
          <p:cNvPr id="11" name="Picture 10">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12"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2196897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או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he-IL"/>
              <a:t>ערוך סגנונות טקסט של תבנית בסיס</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A4CB606C-45B2-4FC7-AC61-7E7AA095CC01}" type="datetime1">
              <a:rPr lang="en-US" smtClean="0"/>
              <a:t>12-Nov-18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09F5C-8AA1-4C1B-A2D7-49FC63A59EC4}" type="slidenum">
              <a:rPr lang="en-US" smtClean="0"/>
              <a:t>‹#›</a:t>
            </a:fld>
            <a:endParaRPr lang="en-US"/>
          </a:p>
        </p:txBody>
      </p:sp>
      <p:pic>
        <p:nvPicPr>
          <p:cNvPr id="8" name="Picture 7">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9"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1707002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0D71425-FEAD-4FF0-B22A-71A209C0B672}" type="datetime1">
              <a:rPr lang="en-US" smtClean="0"/>
              <a:t>12-Nov-18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09F5C-8AA1-4C1B-A2D7-49FC63A59EC4}" type="slidenum">
              <a:rPr lang="en-US" smtClean="0"/>
              <a:t>‹#›</a:t>
            </a:fld>
            <a:endParaRPr lang="en-US"/>
          </a:p>
        </p:txBody>
      </p:sp>
      <p:pic>
        <p:nvPicPr>
          <p:cNvPr id="7" name="Picture 6">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8"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4241285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A3D3419-6AA4-4B68-808B-72D4A86FE21F}" type="datetime1">
              <a:rPr lang="en-US" smtClean="0"/>
              <a:t>12-Nov-18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09F5C-8AA1-4C1B-A2D7-49FC63A59EC4}" type="slidenum">
              <a:rPr lang="en-US" smtClean="0"/>
              <a:t>‹#›</a:t>
            </a:fld>
            <a:endParaRPr lang="en-US"/>
          </a:p>
        </p:txBody>
      </p:sp>
      <p:pic>
        <p:nvPicPr>
          <p:cNvPr id="7" name="Picture 6">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8"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1481705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chor="ct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BD93658-1DFC-4A48-BEB3-7CDD72307725}" type="datetime1">
              <a:rPr lang="en-US" smtClean="0"/>
              <a:t>12-Nov-18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61D09F5C-8AA1-4C1B-A2D7-49FC63A59EC4}" type="slidenum">
              <a:rPr lang="en-US" smtClean="0"/>
              <a:t>‹#›</a:t>
            </a:fld>
            <a:endParaRPr lang="en-US"/>
          </a:p>
        </p:txBody>
      </p:sp>
      <p:pic>
        <p:nvPicPr>
          <p:cNvPr id="7" name="Picture 6">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8"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3436296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atin typeface="Calibri" panose="020F0502020204030204" pitchFamily="34" charset="0"/>
                <a:cs typeface="Calibri" panose="020F0502020204030204" pitchFamily="34" charset="0"/>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79BDC1E1-CB34-4EAD-B68C-B91C4AF32B36}" type="datetime1">
              <a:rPr lang="en-US" smtClean="0"/>
              <a:t>12-Nov-18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09F5C-8AA1-4C1B-A2D7-49FC63A59EC4}" type="slidenum">
              <a:rPr lang="en-US" smtClean="0"/>
              <a:t>‹#›</a:t>
            </a:fld>
            <a:endParaRPr lang="en-US"/>
          </a:p>
        </p:txBody>
      </p:sp>
      <p:pic>
        <p:nvPicPr>
          <p:cNvPr id="7" name="Picture 6">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8"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3419084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lvl1pPr>
              <a:defRPr>
                <a:latin typeface="Calibri" panose="020F0502020204030204" pitchFamily="34" charset="0"/>
                <a:cs typeface="Calibri" panose="020F0502020204030204" pitchFamily="34" charset="0"/>
              </a:defRPr>
            </a:lvl1p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atin typeface="Calibri" panose="020F0502020204030204" pitchFamily="34" charset="0"/>
                <a:cs typeface="Calibri" panose="020F0502020204030204" pitchFamily="34" charset="0"/>
              </a:defRPr>
            </a:lvl1pPr>
            <a:lvl2pPr>
              <a:defRPr sz="1600">
                <a:latin typeface="Calibri" panose="020F0502020204030204" pitchFamily="34" charset="0"/>
                <a:cs typeface="Calibri" panose="020F0502020204030204" pitchFamily="34" charset="0"/>
              </a:defRPr>
            </a:lvl2pPr>
            <a:lvl3pPr>
              <a:defRPr sz="14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vl6pPr>
              <a:defRPr sz="1200"/>
            </a:lvl6pPr>
            <a:lvl7pPr>
              <a:defRPr sz="1200"/>
            </a:lvl7pPr>
            <a:lvl8pPr>
              <a:defRPr sz="1200"/>
            </a:lvl8pPr>
            <a:lvl9pPr>
              <a:defRPr sz="12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atin typeface="Calibri" panose="020F0502020204030204" pitchFamily="34" charset="0"/>
                <a:cs typeface="Calibri" panose="020F0502020204030204" pitchFamily="34" charset="0"/>
              </a:defRPr>
            </a:lvl1pPr>
            <a:lvl2pPr>
              <a:defRPr sz="1600">
                <a:latin typeface="Calibri" panose="020F0502020204030204" pitchFamily="34" charset="0"/>
                <a:cs typeface="Calibri" panose="020F0502020204030204" pitchFamily="34" charset="0"/>
              </a:defRPr>
            </a:lvl2pPr>
            <a:lvl3pPr>
              <a:defRPr sz="14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vl6pPr>
              <a:defRPr sz="1200"/>
            </a:lvl6pPr>
            <a:lvl7pPr>
              <a:defRPr sz="1200"/>
            </a:lvl7pPr>
            <a:lvl8pPr>
              <a:defRPr sz="1200"/>
            </a:lvl8pPr>
            <a:lvl9pPr>
              <a:defRPr sz="12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7973A7B8-3A1E-41E1-B786-74ED5B43D2EE}" type="datetime1">
              <a:rPr lang="en-US" smtClean="0"/>
              <a:t>12-Nov-18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09F5C-8AA1-4C1B-A2D7-49FC63A59EC4}" type="slidenum">
              <a:rPr lang="en-US" smtClean="0"/>
              <a:t>‹#›</a:t>
            </a:fld>
            <a:endParaRPr lang="en-US"/>
          </a:p>
        </p:txBody>
      </p:sp>
      <p:pic>
        <p:nvPicPr>
          <p:cNvPr id="8" name="Picture 7">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9"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1464482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72179" y="1527560"/>
            <a:ext cx="4607188" cy="576262"/>
          </a:xfrm>
        </p:spPr>
        <p:txBody>
          <a:bodyPr anchor="b">
            <a:noAutofit/>
          </a:bodyPr>
          <a:lstStyle>
            <a:lvl1pPr marL="0" indent="0">
              <a:buNone/>
              <a:defRPr sz="2800" b="0">
                <a:solidFill>
                  <a:schemeClr val="accent1">
                    <a:lumMod val="7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ערוך סגנונות טקסט של תבנית בסיס</a:t>
            </a:r>
          </a:p>
        </p:txBody>
      </p:sp>
      <p:sp>
        <p:nvSpPr>
          <p:cNvPr id="4" name="Content Placeholder 3"/>
          <p:cNvSpPr>
            <a:spLocks noGrp="1"/>
          </p:cNvSpPr>
          <p:nvPr>
            <p:ph sz="half" idx="2"/>
          </p:nvPr>
        </p:nvSpPr>
        <p:spPr>
          <a:xfrm>
            <a:off x="1484311" y="2204364"/>
            <a:ext cx="4895056" cy="2455862"/>
          </a:xfrm>
        </p:spPr>
        <p:txBody>
          <a:bodyPr anchor="t">
            <a:normAutofit/>
          </a:bodyPr>
          <a:lstStyle>
            <a:lvl1pPr>
              <a:defRPr sz="1800">
                <a:latin typeface="Calibri" panose="020F0502020204030204" pitchFamily="34" charset="0"/>
                <a:cs typeface="Calibri" panose="020F0502020204030204" pitchFamily="34" charset="0"/>
              </a:defRPr>
            </a:lvl1pPr>
            <a:lvl2pPr>
              <a:defRPr sz="1600">
                <a:latin typeface="Calibri" panose="020F0502020204030204" pitchFamily="34" charset="0"/>
                <a:cs typeface="Calibri" panose="020F0502020204030204" pitchFamily="34" charset="0"/>
              </a:defRPr>
            </a:lvl2pPr>
            <a:lvl3pPr>
              <a:defRPr sz="14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vl6pPr>
              <a:defRPr sz="1200"/>
            </a:lvl6pPr>
            <a:lvl7pPr>
              <a:defRPr sz="1200"/>
            </a:lvl7pPr>
            <a:lvl8pPr>
              <a:defRPr sz="1200"/>
            </a:lvl8pPr>
            <a:lvl9pPr>
              <a:defRPr sz="12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880487" y="1536027"/>
            <a:ext cx="4622537" cy="576262"/>
          </a:xfrm>
        </p:spPr>
        <p:txBody>
          <a:bodyPr anchor="b">
            <a:noAutofit/>
          </a:bodyPr>
          <a:lstStyle>
            <a:lvl1pPr marL="0" indent="0">
              <a:buNone/>
              <a:defRPr sz="2800" b="0">
                <a:solidFill>
                  <a:schemeClr val="accent1">
                    <a:lumMod val="7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6607967" y="2204364"/>
            <a:ext cx="4895056" cy="2455862"/>
          </a:xfrm>
        </p:spPr>
        <p:txBody>
          <a:bodyPr anchor="t">
            <a:normAutofit/>
          </a:bodyPr>
          <a:lstStyle>
            <a:lvl1pPr>
              <a:defRPr sz="1800">
                <a:latin typeface="Calibri" panose="020F0502020204030204" pitchFamily="34" charset="0"/>
                <a:cs typeface="Calibri" panose="020F0502020204030204" pitchFamily="34" charset="0"/>
              </a:defRPr>
            </a:lvl1pPr>
            <a:lvl2pPr>
              <a:defRPr sz="1600">
                <a:latin typeface="Calibri" panose="020F0502020204030204" pitchFamily="34" charset="0"/>
                <a:cs typeface="Calibri" panose="020F0502020204030204" pitchFamily="34" charset="0"/>
              </a:defRPr>
            </a:lvl2pPr>
            <a:lvl3pPr>
              <a:defRPr sz="14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vl6pPr>
              <a:defRPr sz="1200"/>
            </a:lvl6pPr>
            <a:lvl7pPr>
              <a:defRPr sz="1200"/>
            </a:lvl7pPr>
            <a:lvl8pPr>
              <a:defRPr sz="1200"/>
            </a:lvl8pPr>
            <a:lvl9pPr>
              <a:defRPr sz="12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92D9E3B-73D2-4DFC-BC38-0511875C5F69}" type="datetime1">
              <a:rPr lang="en-US" smtClean="0"/>
              <a:t>12-Nov-18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D09F5C-8AA1-4C1B-A2D7-49FC63A59EC4}" type="slidenum">
              <a:rPr lang="en-US" smtClean="0"/>
              <a:t>‹#›</a:t>
            </a:fld>
            <a:endParaRPr lang="en-US"/>
          </a:p>
        </p:txBody>
      </p:sp>
      <p:pic>
        <p:nvPicPr>
          <p:cNvPr id="10" name="Picture 9">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11"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2753180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09162163-A471-47E9-A337-CB711920943D}" type="datetime1">
              <a:rPr lang="en-US" smtClean="0"/>
              <a:t>12-Nov-18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D09F5C-8AA1-4C1B-A2D7-49FC63A59EC4}" type="slidenum">
              <a:rPr lang="en-US" smtClean="0"/>
              <a:t>‹#›</a:t>
            </a:fld>
            <a:endParaRPr lang="en-US"/>
          </a:p>
        </p:txBody>
      </p:sp>
      <p:pic>
        <p:nvPicPr>
          <p:cNvPr id="6" name="Picture 5">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7"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2857684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DBC9B-657F-41DF-ABAD-15B655EB20E4}" type="datetime1">
              <a:rPr lang="en-US" smtClean="0"/>
              <a:t>12-Nov-18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D09F5C-8AA1-4C1B-A2D7-49FC63A59EC4}" type="slidenum">
              <a:rPr lang="en-US" smtClean="0"/>
              <a:t>‹#›</a:t>
            </a:fld>
            <a:endParaRPr lang="en-US"/>
          </a:p>
        </p:txBody>
      </p:sp>
      <p:pic>
        <p:nvPicPr>
          <p:cNvPr id="5" name="Picture 4">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6"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1795102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D7E328BB-94ED-445A-A850-62FB2A5BA7C1}" type="datetime1">
              <a:rPr lang="en-US" smtClean="0"/>
              <a:t>12-Nov-18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09F5C-8AA1-4C1B-A2D7-49FC63A59EC4}" type="slidenum">
              <a:rPr lang="en-US" smtClean="0"/>
              <a:t>‹#›</a:t>
            </a:fld>
            <a:endParaRPr lang="en-US"/>
          </a:p>
        </p:txBody>
      </p:sp>
      <p:pic>
        <p:nvPicPr>
          <p:cNvPr id="8" name="Picture 7">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9"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2338050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he-IL"/>
              <a:t>לחץ כדי לערוך סגנון כותרת של תבנית בסיס</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AEC29ADC-626A-4592-AD18-F239C5805116}" type="datetime1">
              <a:rPr lang="en-US" smtClean="0"/>
              <a:t>12-Nov-18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09F5C-8AA1-4C1B-A2D7-49FC63A59EC4}" type="slidenum">
              <a:rPr lang="en-US" smtClean="0"/>
              <a:t>‹#›</a:t>
            </a:fld>
            <a:endParaRPr lang="en-US"/>
          </a:p>
        </p:txBody>
      </p:sp>
      <p:pic>
        <p:nvPicPr>
          <p:cNvPr id="8" name="Picture 7">
            <a:extLst>
              <a:ext uri="{FF2B5EF4-FFF2-40B4-BE49-F238E27FC236}">
                <a16:creationId xmlns:a16="http://schemas.microsoft.com/office/drawing/2014/main" id="{3157EB13-AF4A-4C03-9145-36EE3FA7B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9"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1805834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17BD0B0-1F5A-45C6-B7D6-FAA98617EA0C}" type="datetime1">
              <a:rPr lang="en-US" smtClean="0"/>
              <a:t>12-Nov-18</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D09F5C-8AA1-4C1B-A2D7-49FC63A59EC4}" type="slidenum">
              <a:rPr lang="en-US" smtClean="0"/>
              <a:t>‹#›</a:t>
            </a:fld>
            <a:endParaRPr lang="en-US"/>
          </a:p>
        </p:txBody>
      </p:sp>
      <p:pic>
        <p:nvPicPr>
          <p:cNvPr id="14" name="Picture 13">
            <a:extLst>
              <a:ext uri="{FF2B5EF4-FFF2-40B4-BE49-F238E27FC236}">
                <a16:creationId xmlns:a16="http://schemas.microsoft.com/office/drawing/2014/main" id="{3157EB13-AF4A-4C03-9145-36EE3FA7B02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89064" y="88707"/>
            <a:ext cx="1271638" cy="716356"/>
          </a:xfrm>
          <a:prstGeom prst="rect">
            <a:avLst/>
          </a:prstGeom>
        </p:spPr>
      </p:pic>
      <p:pic>
        <p:nvPicPr>
          <p:cNvPr id="15" name="Picture 6">
            <a:extLst>
              <a:ext uri="{FF2B5EF4-FFF2-40B4-BE49-F238E27FC236}">
                <a16:creationId xmlns:a16="http://schemas.microsoft.com/office/drawing/2014/main" id="{9F9A7EE3-D395-44A4-90AA-627E17A72A81}"/>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1224247" y="109338"/>
            <a:ext cx="777254" cy="695724"/>
          </a:xfrm>
          <a:prstGeom prst="rect">
            <a:avLst/>
          </a:prstGeom>
        </p:spPr>
      </p:pic>
    </p:spTree>
    <p:extLst>
      <p:ext uri="{BB962C8B-B14F-4D97-AF65-F5344CB8AC3E}">
        <p14:creationId xmlns:p14="http://schemas.microsoft.com/office/powerpoint/2010/main" val="13503106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assetstore.unity.com/packages/3d/props/interior/3d-office-furniture-34262"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assetstore.unity.com/packages/3d/characters/animals/poly-art-fox-80356" TargetMode="External"/><Relationship Id="rId2" Type="http://schemas.openxmlformats.org/officeDocument/2006/relationships/hyperlink" Target="https://assetstore.unity.com/packages/3d/environments/red-desert-pack-60851" TargetMode="External"/><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3E51E04-09EA-4FC8-9622-1B47173D042C}"/>
              </a:ext>
            </a:extLst>
          </p:cNvPr>
          <p:cNvSpPr>
            <a:spLocks noGrp="1"/>
          </p:cNvSpPr>
          <p:nvPr>
            <p:ph type="ctrTitle"/>
          </p:nvPr>
        </p:nvSpPr>
        <p:spPr/>
        <p:txBody>
          <a:bodyPr/>
          <a:lstStyle/>
          <a:p>
            <a:r>
              <a:rPr lang="he-IL" dirty="0"/>
              <a:t>הצגת סיום</a:t>
            </a:r>
            <a:endParaRPr lang="en-US" dirty="0"/>
          </a:p>
        </p:txBody>
      </p:sp>
      <p:sp>
        <p:nvSpPr>
          <p:cNvPr id="3" name="כותרת משנה 2">
            <a:extLst>
              <a:ext uri="{FF2B5EF4-FFF2-40B4-BE49-F238E27FC236}">
                <a16:creationId xmlns:a16="http://schemas.microsoft.com/office/drawing/2014/main" id="{7ED87EC0-FC60-4716-97EF-A98F8BA4DE22}"/>
              </a:ext>
            </a:extLst>
          </p:cNvPr>
          <p:cNvSpPr>
            <a:spLocks noGrp="1"/>
          </p:cNvSpPr>
          <p:nvPr>
            <p:ph type="subTitle" idx="1"/>
          </p:nvPr>
        </p:nvSpPr>
        <p:spPr>
          <a:xfrm>
            <a:off x="10407408" y="3996267"/>
            <a:ext cx="1095614" cy="1388534"/>
          </a:xfrm>
        </p:spPr>
        <p:txBody>
          <a:bodyPr/>
          <a:lstStyle/>
          <a:p>
            <a:r>
              <a:rPr lang="he-IL" dirty="0"/>
              <a:t>פרויקט  </a:t>
            </a:r>
            <a:endParaRPr lang="en-US" dirty="0"/>
          </a:p>
        </p:txBody>
      </p:sp>
      <p:sp>
        <p:nvSpPr>
          <p:cNvPr id="6" name="TextBox 5">
            <a:extLst>
              <a:ext uri="{FF2B5EF4-FFF2-40B4-BE49-F238E27FC236}">
                <a16:creationId xmlns:a16="http://schemas.microsoft.com/office/drawing/2014/main" id="{E85D1321-A9CA-44A9-B75E-D14B146CFC83}"/>
              </a:ext>
            </a:extLst>
          </p:cNvPr>
          <p:cNvSpPr txBox="1"/>
          <p:nvPr/>
        </p:nvSpPr>
        <p:spPr>
          <a:xfrm>
            <a:off x="9909697" y="4027797"/>
            <a:ext cx="678423" cy="369332"/>
          </a:xfrm>
          <a:prstGeom prst="rect">
            <a:avLst/>
          </a:prstGeom>
          <a:noFill/>
        </p:spPr>
        <p:txBody>
          <a:bodyPr wrap="square" rtlCol="0">
            <a:spAutoFit/>
          </a:bodyPr>
          <a:lstStyle/>
          <a:p>
            <a:r>
              <a:rPr lang="en-US" dirty="0"/>
              <a:t>OLM</a:t>
            </a:r>
          </a:p>
        </p:txBody>
      </p:sp>
    </p:spTree>
    <p:extLst>
      <p:ext uri="{BB962C8B-B14F-4D97-AF65-F5344CB8AC3E}">
        <p14:creationId xmlns:p14="http://schemas.microsoft.com/office/powerpoint/2010/main" val="786349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74C032-6DC3-4CFE-9659-A05873F7421A}"/>
              </a:ext>
            </a:extLst>
          </p:cNvPr>
          <p:cNvSpPr>
            <a:spLocks noGrp="1"/>
          </p:cNvSpPr>
          <p:nvPr>
            <p:ph type="title" idx="4294967295"/>
          </p:nvPr>
        </p:nvSpPr>
        <p:spPr>
          <a:xfrm>
            <a:off x="1484311" y="685800"/>
            <a:ext cx="10018713" cy="1752599"/>
          </a:xfrm>
        </p:spPr>
        <p:txBody>
          <a:bodyPr/>
          <a:lstStyle/>
          <a:p>
            <a:r>
              <a:rPr lang="he-IL" dirty="0">
                <a:latin typeface="Calibri" panose="020F0502020204030204" pitchFamily="34" charset="0"/>
                <a:cs typeface="Calibri" panose="020F0502020204030204" pitchFamily="34" charset="0"/>
              </a:rPr>
              <a:t>חלק א' </a:t>
            </a:r>
            <a:br>
              <a:rPr lang="en-US"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סיורים עצמאים</a:t>
            </a:r>
            <a:endParaRPr lang="en-US" dirty="0">
              <a:latin typeface="Calibri" panose="020F0502020204030204" pitchFamily="34" charset="0"/>
              <a:cs typeface="Calibri" panose="020F0502020204030204" pitchFamily="34" charset="0"/>
            </a:endParaRPr>
          </a:p>
        </p:txBody>
      </p:sp>
      <p:sp>
        <p:nvSpPr>
          <p:cNvPr id="3" name="מציין מיקום תוכן 2">
            <a:extLst>
              <a:ext uri="{FF2B5EF4-FFF2-40B4-BE49-F238E27FC236}">
                <a16:creationId xmlns:a16="http://schemas.microsoft.com/office/drawing/2014/main" id="{4DC06C68-6276-43A4-87F8-D9BE19D241A4}"/>
              </a:ext>
            </a:extLst>
          </p:cNvPr>
          <p:cNvSpPr>
            <a:spLocks noGrp="1"/>
          </p:cNvSpPr>
          <p:nvPr>
            <p:ph type="body" idx="1"/>
          </p:nvPr>
        </p:nvSpPr>
        <p:spPr>
          <a:xfrm>
            <a:off x="6895835" y="2150268"/>
            <a:ext cx="4607188" cy="576262"/>
          </a:xfrm>
        </p:spPr>
        <p:txBody>
          <a:bodyPr>
            <a:normAutofit/>
          </a:bodyPr>
          <a:lstStyle/>
          <a:p>
            <a:pPr algn="r" rtl="1"/>
            <a:r>
              <a:rPr lang="en-US" dirty="0"/>
              <a:t>Move in place</a:t>
            </a:r>
            <a:endParaRPr lang="he-IL" dirty="0"/>
          </a:p>
        </p:txBody>
      </p:sp>
      <p:pic>
        <p:nvPicPr>
          <p:cNvPr id="5" name="MoveInPlaceFinal">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484313" y="2881313"/>
            <a:ext cx="4894262" cy="2752725"/>
          </a:xfrm>
        </p:spPr>
      </p:pic>
      <p:sp>
        <p:nvSpPr>
          <p:cNvPr id="6" name="Content Placeholder 5"/>
          <p:cNvSpPr>
            <a:spLocks noGrp="1"/>
          </p:cNvSpPr>
          <p:nvPr>
            <p:ph sz="quarter" idx="4"/>
          </p:nvPr>
        </p:nvSpPr>
        <p:spPr>
          <a:xfrm>
            <a:off x="6607967" y="2726530"/>
            <a:ext cx="4895056" cy="3064669"/>
          </a:xfrm>
        </p:spPr>
        <p:txBody>
          <a:bodyPr>
            <a:normAutofit lnSpcReduction="10000"/>
          </a:bodyPr>
          <a:lstStyle/>
          <a:p>
            <a:pPr marL="0" indent="0" algn="r" rtl="1">
              <a:buNone/>
            </a:pPr>
            <a:r>
              <a:rPr lang="he-IL" dirty="0"/>
              <a:t>הנבדק מסתובב בעזרת הנפת ידיים כאשר הוא מחזיק את ה</a:t>
            </a:r>
            <a:r>
              <a:rPr lang="en-US" dirty="0"/>
              <a:t>controllers</a:t>
            </a:r>
            <a:r>
              <a:rPr lang="he-IL" dirty="0"/>
              <a:t> ולוחץ על ה</a:t>
            </a:r>
            <a:r>
              <a:rPr lang="en-US" dirty="0"/>
              <a:t>touchpad</a:t>
            </a:r>
          </a:p>
          <a:p>
            <a:pPr marL="0" indent="0" algn="r" rtl="1">
              <a:buNone/>
            </a:pPr>
            <a:r>
              <a:rPr lang="he-IL" dirty="0"/>
              <a:t> יתרונות:</a:t>
            </a:r>
          </a:p>
          <a:p>
            <a:pPr lvl="1" algn="r" rtl="1"/>
            <a:r>
              <a:rPr lang="he-IL" dirty="0"/>
              <a:t>מאפשר לנבדק לסייר בסביבה בכל גודל</a:t>
            </a:r>
          </a:p>
          <a:p>
            <a:pPr lvl="1" algn="r" rtl="1"/>
            <a:r>
              <a:rPr lang="he-IL" dirty="0"/>
              <a:t>לא מעורר תחושת אי נוחות</a:t>
            </a:r>
          </a:p>
          <a:p>
            <a:pPr marL="0" indent="0" algn="r" rtl="1">
              <a:buNone/>
            </a:pPr>
            <a:r>
              <a:rPr lang="he-IL" dirty="0"/>
              <a:t>חסרונות:</a:t>
            </a:r>
          </a:p>
          <a:p>
            <a:pPr lvl="1" algn="r" rtl="1"/>
            <a:r>
              <a:rPr lang="he-IL" dirty="0"/>
              <a:t>נותן תחושה של משחק מחשב</a:t>
            </a:r>
          </a:p>
          <a:p>
            <a:pPr lvl="1" algn="r" rtl="1"/>
            <a:r>
              <a:rPr lang="he-IL" dirty="0"/>
              <a:t>לא אינטואיטיבי</a:t>
            </a:r>
          </a:p>
          <a:p>
            <a:pPr lvl="1" algn="r" rtl="1"/>
            <a:r>
              <a:rPr lang="he-IL" dirty="0"/>
              <a:t>מעייף לאורך זמן</a:t>
            </a:r>
          </a:p>
        </p:txBody>
      </p:sp>
    </p:spTree>
    <p:extLst>
      <p:ext uri="{BB962C8B-B14F-4D97-AF65-F5344CB8AC3E}">
        <p14:creationId xmlns:p14="http://schemas.microsoft.com/office/powerpoint/2010/main" val="715261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74C032-6DC3-4CFE-9659-A05873F7421A}"/>
              </a:ext>
            </a:extLst>
          </p:cNvPr>
          <p:cNvSpPr>
            <a:spLocks noGrp="1"/>
          </p:cNvSpPr>
          <p:nvPr>
            <p:ph type="title" idx="4294967295"/>
          </p:nvPr>
        </p:nvSpPr>
        <p:spPr>
          <a:xfrm>
            <a:off x="1484311" y="685800"/>
            <a:ext cx="10018713" cy="1752599"/>
          </a:xfrm>
        </p:spPr>
        <p:txBody>
          <a:bodyPr/>
          <a:lstStyle/>
          <a:p>
            <a:r>
              <a:rPr lang="he-IL" dirty="0">
                <a:latin typeface="Calibri" panose="020F0502020204030204" pitchFamily="34" charset="0"/>
                <a:cs typeface="Calibri" panose="020F0502020204030204" pitchFamily="34" charset="0"/>
              </a:rPr>
              <a:t>חלק א' </a:t>
            </a:r>
            <a:br>
              <a:rPr lang="en-US"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סיורים מודרכים</a:t>
            </a:r>
            <a:endParaRPr lang="en-US" dirty="0">
              <a:latin typeface="Calibri" panose="020F0502020204030204" pitchFamily="34" charset="0"/>
              <a:cs typeface="Calibri" panose="020F0502020204030204" pitchFamily="34" charset="0"/>
            </a:endParaRPr>
          </a:p>
        </p:txBody>
      </p:sp>
      <p:sp>
        <p:nvSpPr>
          <p:cNvPr id="3" name="מציין מיקום תוכן 2">
            <a:extLst>
              <a:ext uri="{FF2B5EF4-FFF2-40B4-BE49-F238E27FC236}">
                <a16:creationId xmlns:a16="http://schemas.microsoft.com/office/drawing/2014/main" id="{4DC06C68-6276-43A4-87F8-D9BE19D241A4}"/>
              </a:ext>
            </a:extLst>
          </p:cNvPr>
          <p:cNvSpPr>
            <a:spLocks noGrp="1"/>
          </p:cNvSpPr>
          <p:nvPr>
            <p:ph type="body" idx="1"/>
          </p:nvPr>
        </p:nvSpPr>
        <p:spPr>
          <a:xfrm>
            <a:off x="6895835" y="2150268"/>
            <a:ext cx="4607188" cy="576262"/>
          </a:xfrm>
        </p:spPr>
        <p:txBody>
          <a:bodyPr>
            <a:normAutofit/>
          </a:bodyPr>
          <a:lstStyle/>
          <a:p>
            <a:pPr algn="r" rtl="1"/>
            <a:r>
              <a:rPr lang="en-US" dirty="0"/>
              <a:t>Straight Movement</a:t>
            </a:r>
            <a:endParaRPr lang="he-IL" dirty="0"/>
          </a:p>
        </p:txBody>
      </p:sp>
      <p:sp>
        <p:nvSpPr>
          <p:cNvPr id="6" name="Content Placeholder 5"/>
          <p:cNvSpPr>
            <a:spLocks noGrp="1"/>
          </p:cNvSpPr>
          <p:nvPr>
            <p:ph sz="quarter" idx="4"/>
          </p:nvPr>
        </p:nvSpPr>
        <p:spPr>
          <a:xfrm>
            <a:off x="6607967" y="2726530"/>
            <a:ext cx="4895056" cy="3064669"/>
          </a:xfrm>
        </p:spPr>
        <p:txBody>
          <a:bodyPr>
            <a:normAutofit/>
          </a:bodyPr>
          <a:lstStyle/>
          <a:p>
            <a:pPr marL="0" indent="0" algn="r" rtl="1">
              <a:buNone/>
            </a:pPr>
            <a:r>
              <a:rPr lang="he-IL" dirty="0"/>
              <a:t>סיור מודרך בו התנועה נעשית בקווים ישרים בלבד, ללא תזוזה של הראש.</a:t>
            </a:r>
          </a:p>
          <a:p>
            <a:pPr marL="0" indent="0" algn="r" rtl="1">
              <a:buNone/>
            </a:pPr>
            <a:r>
              <a:rPr lang="he-IL" dirty="0"/>
              <a:t>יתרונות:</a:t>
            </a:r>
          </a:p>
          <a:p>
            <a:pPr lvl="1" algn="r" rtl="1"/>
            <a:r>
              <a:rPr lang="he-IL" dirty="0"/>
              <a:t>לא מעורר תחושת אי נוחות כי הראש לא זז באופן כפוי</a:t>
            </a:r>
          </a:p>
          <a:p>
            <a:pPr lvl="1" algn="r" rtl="1"/>
            <a:r>
              <a:rPr lang="he-IL" dirty="0"/>
              <a:t>קל לבנות מסלולים</a:t>
            </a:r>
          </a:p>
          <a:p>
            <a:pPr marL="0" indent="0" algn="r" rtl="1">
              <a:buNone/>
            </a:pPr>
            <a:r>
              <a:rPr lang="he-IL" dirty="0"/>
              <a:t>חסרונות:</a:t>
            </a:r>
          </a:p>
          <a:p>
            <a:pPr lvl="1" algn="r" rtl="1"/>
            <a:r>
              <a:rPr lang="he-IL" dirty="0"/>
              <a:t>לא נותן תחושה מציאותית של סיור</a:t>
            </a:r>
          </a:p>
        </p:txBody>
      </p:sp>
      <p:pic>
        <p:nvPicPr>
          <p:cNvPr id="8" name="straigthMovement">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619250" y="3335338"/>
            <a:ext cx="4622800" cy="2455862"/>
          </a:xfrm>
        </p:spPr>
      </p:pic>
    </p:spTree>
    <p:extLst>
      <p:ext uri="{BB962C8B-B14F-4D97-AF65-F5344CB8AC3E}">
        <p14:creationId xmlns:p14="http://schemas.microsoft.com/office/powerpoint/2010/main" val="2344236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74C032-6DC3-4CFE-9659-A05873F7421A}"/>
              </a:ext>
            </a:extLst>
          </p:cNvPr>
          <p:cNvSpPr>
            <a:spLocks noGrp="1"/>
          </p:cNvSpPr>
          <p:nvPr>
            <p:ph type="title" idx="4294967295"/>
          </p:nvPr>
        </p:nvSpPr>
        <p:spPr>
          <a:xfrm>
            <a:off x="1484311" y="685800"/>
            <a:ext cx="10018713" cy="1752599"/>
          </a:xfrm>
        </p:spPr>
        <p:txBody>
          <a:bodyPr/>
          <a:lstStyle/>
          <a:p>
            <a:r>
              <a:rPr lang="he-IL" dirty="0">
                <a:latin typeface="Calibri" panose="020F0502020204030204" pitchFamily="34" charset="0"/>
                <a:cs typeface="Calibri" panose="020F0502020204030204" pitchFamily="34" charset="0"/>
              </a:rPr>
              <a:t>חלק א' </a:t>
            </a:r>
            <a:br>
              <a:rPr lang="en-US"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סיורים מודרכים</a:t>
            </a:r>
            <a:endParaRPr lang="en-US" dirty="0">
              <a:latin typeface="Calibri" panose="020F0502020204030204" pitchFamily="34" charset="0"/>
              <a:cs typeface="Calibri" panose="020F0502020204030204" pitchFamily="34" charset="0"/>
            </a:endParaRPr>
          </a:p>
        </p:txBody>
      </p:sp>
      <p:sp>
        <p:nvSpPr>
          <p:cNvPr id="3" name="מציין מיקום תוכן 2">
            <a:extLst>
              <a:ext uri="{FF2B5EF4-FFF2-40B4-BE49-F238E27FC236}">
                <a16:creationId xmlns:a16="http://schemas.microsoft.com/office/drawing/2014/main" id="{4DC06C68-6276-43A4-87F8-D9BE19D241A4}"/>
              </a:ext>
            </a:extLst>
          </p:cNvPr>
          <p:cNvSpPr>
            <a:spLocks noGrp="1"/>
          </p:cNvSpPr>
          <p:nvPr>
            <p:ph type="body" idx="1"/>
          </p:nvPr>
        </p:nvSpPr>
        <p:spPr>
          <a:xfrm>
            <a:off x="6895835" y="2150268"/>
            <a:ext cx="4607188" cy="576262"/>
          </a:xfrm>
        </p:spPr>
        <p:txBody>
          <a:bodyPr>
            <a:normAutofit/>
          </a:bodyPr>
          <a:lstStyle/>
          <a:p>
            <a:pPr algn="r" rtl="1"/>
            <a:r>
              <a:rPr lang="en-US" dirty="0"/>
              <a:t>Rotation Movement</a:t>
            </a:r>
            <a:endParaRPr lang="he-IL" dirty="0"/>
          </a:p>
        </p:txBody>
      </p:sp>
      <p:pic>
        <p:nvPicPr>
          <p:cNvPr id="5" name="rotationMovment">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484313" y="2957513"/>
            <a:ext cx="4894262" cy="2600325"/>
          </a:xfrm>
        </p:spPr>
      </p:pic>
      <p:sp>
        <p:nvSpPr>
          <p:cNvPr id="6" name="Content Placeholder 5"/>
          <p:cNvSpPr>
            <a:spLocks noGrp="1"/>
          </p:cNvSpPr>
          <p:nvPr>
            <p:ph sz="quarter" idx="4"/>
          </p:nvPr>
        </p:nvSpPr>
        <p:spPr>
          <a:xfrm>
            <a:off x="6607967" y="2726530"/>
            <a:ext cx="4895056" cy="3064669"/>
          </a:xfrm>
        </p:spPr>
        <p:txBody>
          <a:bodyPr>
            <a:normAutofit/>
          </a:bodyPr>
          <a:lstStyle/>
          <a:p>
            <a:pPr marL="0" indent="0" algn="r" rtl="1">
              <a:buNone/>
            </a:pPr>
            <a:r>
              <a:rPr lang="he-IL" dirty="0"/>
              <a:t>סיור מודרך בו מזיזים את הראש (משנים את ה</a:t>
            </a:r>
            <a:r>
              <a:rPr lang="en-US" dirty="0"/>
              <a:t>rotation</a:t>
            </a:r>
            <a:r>
              <a:rPr lang="he-IL" dirty="0"/>
              <a:t> של המשקפת) תוך כדי תנועה בכיוון הרצוי</a:t>
            </a:r>
          </a:p>
          <a:p>
            <a:pPr marL="0" indent="0" algn="r" rtl="1">
              <a:buNone/>
            </a:pPr>
            <a:r>
              <a:rPr lang="he-IL" dirty="0"/>
              <a:t>יתרונות:</a:t>
            </a:r>
          </a:p>
          <a:p>
            <a:pPr lvl="1" algn="r" rtl="1"/>
            <a:r>
              <a:rPr lang="he-IL" dirty="0"/>
              <a:t>מדמה באופן טוב סיור</a:t>
            </a:r>
          </a:p>
          <a:p>
            <a:pPr marL="0" indent="0" algn="r" rtl="1">
              <a:buNone/>
            </a:pPr>
            <a:r>
              <a:rPr lang="he-IL" dirty="0"/>
              <a:t>חסרונות:</a:t>
            </a:r>
          </a:p>
          <a:p>
            <a:pPr lvl="1" algn="r" rtl="1"/>
            <a:r>
              <a:rPr lang="he-IL" dirty="0"/>
              <a:t>עלול לגרום לבחילה</a:t>
            </a:r>
          </a:p>
          <a:p>
            <a:pPr lvl="1" algn="r" rtl="1"/>
            <a:r>
              <a:rPr lang="he-IL" dirty="0"/>
              <a:t>קשה לבנות מסלולים</a:t>
            </a:r>
          </a:p>
        </p:txBody>
      </p:sp>
    </p:spTree>
    <p:extLst>
      <p:ext uri="{BB962C8B-B14F-4D97-AF65-F5344CB8AC3E}">
        <p14:creationId xmlns:p14="http://schemas.microsoft.com/office/powerpoint/2010/main" val="331970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74C032-6DC3-4CFE-9659-A05873F7421A}"/>
              </a:ext>
            </a:extLst>
          </p:cNvPr>
          <p:cNvSpPr>
            <a:spLocks noGrp="1"/>
          </p:cNvSpPr>
          <p:nvPr>
            <p:ph type="title" idx="4294967295"/>
          </p:nvPr>
        </p:nvSpPr>
        <p:spPr>
          <a:xfrm>
            <a:off x="1484311" y="685800"/>
            <a:ext cx="10018713" cy="1752599"/>
          </a:xfrm>
        </p:spPr>
        <p:txBody>
          <a:bodyPr/>
          <a:lstStyle/>
          <a:p>
            <a:r>
              <a:rPr lang="he-IL" dirty="0">
                <a:latin typeface="Calibri" panose="020F0502020204030204" pitchFamily="34" charset="0"/>
                <a:cs typeface="Calibri" panose="020F0502020204030204" pitchFamily="34" charset="0"/>
              </a:rPr>
              <a:t>חלק א' </a:t>
            </a:r>
            <a:br>
              <a:rPr lang="en-US"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סיורים מודרכים</a:t>
            </a:r>
            <a:endParaRPr lang="en-US" dirty="0">
              <a:latin typeface="Calibri" panose="020F0502020204030204" pitchFamily="34" charset="0"/>
              <a:cs typeface="Calibri" panose="020F0502020204030204" pitchFamily="34" charset="0"/>
            </a:endParaRPr>
          </a:p>
        </p:txBody>
      </p:sp>
      <p:sp>
        <p:nvSpPr>
          <p:cNvPr id="3" name="מציין מיקום תוכן 2">
            <a:extLst>
              <a:ext uri="{FF2B5EF4-FFF2-40B4-BE49-F238E27FC236}">
                <a16:creationId xmlns:a16="http://schemas.microsoft.com/office/drawing/2014/main" id="{4DC06C68-6276-43A4-87F8-D9BE19D241A4}"/>
              </a:ext>
            </a:extLst>
          </p:cNvPr>
          <p:cNvSpPr>
            <a:spLocks noGrp="1"/>
          </p:cNvSpPr>
          <p:nvPr>
            <p:ph type="body" idx="1"/>
          </p:nvPr>
        </p:nvSpPr>
        <p:spPr>
          <a:xfrm>
            <a:off x="6895835" y="2150268"/>
            <a:ext cx="4607188" cy="576262"/>
          </a:xfrm>
        </p:spPr>
        <p:txBody>
          <a:bodyPr>
            <a:normAutofit/>
          </a:bodyPr>
          <a:lstStyle/>
          <a:p>
            <a:pPr algn="r" rtl="1"/>
            <a:r>
              <a:rPr lang="en-US" dirty="0"/>
              <a:t>Capture Movement</a:t>
            </a:r>
            <a:endParaRPr lang="he-IL" dirty="0"/>
          </a:p>
        </p:txBody>
      </p:sp>
      <p:pic>
        <p:nvPicPr>
          <p:cNvPr id="7" name="Content Placeholder 6"/>
          <p:cNvPicPr>
            <a:picLocks noGrp="1" noChangeAspect="1"/>
          </p:cNvPicPr>
          <p:nvPr>
            <p:ph sz="half" idx="2"/>
          </p:nvPr>
        </p:nvPicPr>
        <p:blipFill>
          <a:blip r:embed="rId2"/>
          <a:stretch>
            <a:fillRect/>
          </a:stretch>
        </p:blipFill>
        <p:spPr>
          <a:xfrm>
            <a:off x="2099169" y="2725738"/>
            <a:ext cx="3664549" cy="3065462"/>
          </a:xfrm>
          <a:prstGeom prst="rect">
            <a:avLst/>
          </a:prstGeom>
        </p:spPr>
      </p:pic>
      <p:sp>
        <p:nvSpPr>
          <p:cNvPr id="6" name="Content Placeholder 5"/>
          <p:cNvSpPr>
            <a:spLocks noGrp="1"/>
          </p:cNvSpPr>
          <p:nvPr>
            <p:ph sz="quarter" idx="4"/>
          </p:nvPr>
        </p:nvSpPr>
        <p:spPr>
          <a:xfrm>
            <a:off x="6607967" y="2726530"/>
            <a:ext cx="4895056" cy="3064669"/>
          </a:xfrm>
        </p:spPr>
        <p:txBody>
          <a:bodyPr>
            <a:normAutofit/>
          </a:bodyPr>
          <a:lstStyle/>
          <a:p>
            <a:pPr marL="0" indent="0" algn="r" rtl="1">
              <a:buNone/>
            </a:pPr>
            <a:r>
              <a:rPr lang="he-IL" dirty="0"/>
              <a:t>סיור מודרך בו מצלמים את המסלול הרצוי מראש ומקרינים לנבדק</a:t>
            </a:r>
          </a:p>
          <a:p>
            <a:pPr marL="0" indent="0" algn="r" rtl="1">
              <a:buNone/>
            </a:pPr>
            <a:r>
              <a:rPr lang="he-IL" dirty="0"/>
              <a:t>יתרונות:</a:t>
            </a:r>
          </a:p>
          <a:p>
            <a:pPr lvl="1" algn="r" rtl="1"/>
            <a:r>
              <a:rPr lang="he-IL" dirty="0"/>
              <a:t>מקל מאוד על בניית מסלולים</a:t>
            </a:r>
          </a:p>
          <a:p>
            <a:pPr lvl="1" algn="r" rtl="1"/>
            <a:r>
              <a:rPr lang="he-IL" dirty="0"/>
              <a:t>דרישות מערכת נמוכות יותר</a:t>
            </a:r>
          </a:p>
          <a:p>
            <a:pPr marL="0" indent="0" algn="r" rtl="1">
              <a:buNone/>
            </a:pPr>
            <a:r>
              <a:rPr lang="he-IL" dirty="0"/>
              <a:t>חסרונות:</a:t>
            </a:r>
          </a:p>
          <a:p>
            <a:pPr lvl="1" algn="r" rtl="1"/>
            <a:r>
              <a:rPr lang="he-IL" dirty="0"/>
              <a:t>מורגשות קפיצות ב</a:t>
            </a:r>
            <a:r>
              <a:rPr lang="en-US" dirty="0"/>
              <a:t>Frames</a:t>
            </a:r>
            <a:r>
              <a:rPr lang="he-IL" dirty="0"/>
              <a:t> וגרפיקה ירודה (גרסה חינמית)</a:t>
            </a:r>
          </a:p>
        </p:txBody>
      </p:sp>
      <p:pic>
        <p:nvPicPr>
          <p:cNvPr id="8" name="Picture 7"/>
          <p:cNvPicPr>
            <a:picLocks noChangeAspect="1"/>
          </p:cNvPicPr>
          <p:nvPr/>
        </p:nvPicPr>
        <p:blipFill>
          <a:blip r:embed="rId3"/>
          <a:stretch>
            <a:fillRect/>
          </a:stretch>
        </p:blipFill>
        <p:spPr>
          <a:xfrm rot="20361582">
            <a:off x="1678431" y="2396414"/>
            <a:ext cx="1961536" cy="1458578"/>
          </a:xfrm>
          <a:prstGeom prst="rect">
            <a:avLst/>
          </a:prstGeom>
        </p:spPr>
      </p:pic>
    </p:spTree>
    <p:extLst>
      <p:ext uri="{BB962C8B-B14F-4D97-AF65-F5344CB8AC3E}">
        <p14:creationId xmlns:p14="http://schemas.microsoft.com/office/powerpoint/2010/main" val="3206927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a:t>הצגת חלק ב'</a:t>
            </a:r>
          </a:p>
        </p:txBody>
      </p:sp>
    </p:spTree>
    <p:extLst>
      <p:ext uri="{BB962C8B-B14F-4D97-AF65-F5344CB8AC3E}">
        <p14:creationId xmlns:p14="http://schemas.microsoft.com/office/powerpoint/2010/main" val="3821800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74C032-6DC3-4CFE-9659-A05873F7421A}"/>
              </a:ext>
            </a:extLst>
          </p:cNvPr>
          <p:cNvSpPr>
            <a:spLocks noGrp="1"/>
          </p:cNvSpPr>
          <p:nvPr>
            <p:ph type="title" idx="4294967295"/>
          </p:nvPr>
        </p:nvSpPr>
        <p:spPr>
          <a:xfrm>
            <a:off x="1484311" y="685800"/>
            <a:ext cx="10018713" cy="1752599"/>
          </a:xfrm>
        </p:spPr>
        <p:txBody>
          <a:bodyPr/>
          <a:lstStyle/>
          <a:p>
            <a:r>
              <a:rPr lang="he-IL" dirty="0">
                <a:latin typeface="Calibri" panose="020F0502020204030204" pitchFamily="34" charset="0"/>
                <a:cs typeface="Calibri" panose="020F0502020204030204" pitchFamily="34" charset="0"/>
              </a:rPr>
              <a:t>חלק ב' </a:t>
            </a:r>
            <a:br>
              <a:rPr lang="en-US"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סביבת הדגמה</a:t>
            </a:r>
            <a:endParaRPr lang="en-US" sz="2800" dirty="0">
              <a:latin typeface="Calibri" panose="020F0502020204030204" pitchFamily="34" charset="0"/>
              <a:cs typeface="Calibri" panose="020F0502020204030204" pitchFamily="34" charset="0"/>
            </a:endParaRPr>
          </a:p>
        </p:txBody>
      </p:sp>
      <p:sp>
        <p:nvSpPr>
          <p:cNvPr id="6" name="Content Placeholder 5"/>
          <p:cNvSpPr>
            <a:spLocks noGrp="1"/>
          </p:cNvSpPr>
          <p:nvPr>
            <p:ph sz="quarter" idx="4"/>
          </p:nvPr>
        </p:nvSpPr>
        <p:spPr>
          <a:xfrm>
            <a:off x="6895836" y="2270990"/>
            <a:ext cx="4607188" cy="3064669"/>
          </a:xfrm>
        </p:spPr>
        <p:txBody>
          <a:bodyPr>
            <a:normAutofit lnSpcReduction="10000"/>
          </a:bodyPr>
          <a:lstStyle/>
          <a:p>
            <a:pPr marL="0" indent="0" algn="r" rtl="1">
              <a:buNone/>
            </a:pPr>
            <a:r>
              <a:rPr lang="he-IL" dirty="0"/>
              <a:t>סביבת הכנה מודרנית משתמש כהסתגלות של הנבדק לסביבת ה</a:t>
            </a:r>
            <a:r>
              <a:rPr lang="en-US" dirty="0"/>
              <a:t>VR</a:t>
            </a:r>
            <a:r>
              <a:rPr lang="he-IL" dirty="0"/>
              <a:t>.</a:t>
            </a:r>
          </a:p>
          <a:p>
            <a:pPr marL="0" indent="0" algn="r" rtl="1">
              <a:buNone/>
            </a:pPr>
            <a:r>
              <a:rPr lang="he-IL" dirty="0"/>
              <a:t>בחרנו סביבה של משרדים מודרניים, כאשר הכנסנו שתי אופציות לתנועה, סיור מודרך וסיור עצמאי.</a:t>
            </a:r>
          </a:p>
          <a:p>
            <a:pPr marL="0" indent="0" algn="r" rtl="1">
              <a:buNone/>
            </a:pPr>
            <a:r>
              <a:rPr lang="he-IL" dirty="0"/>
              <a:t>הסיור המודרך חוצה את מרחב המשרד ואילו בסיור העצמאי ישנו שטיח במרכז המשרד שמסמל את גבולות התנועה.</a:t>
            </a:r>
          </a:p>
          <a:p>
            <a:pPr marL="0" indent="0" algn="r" rtl="1">
              <a:buNone/>
            </a:pPr>
            <a:endParaRPr lang="he-IL" dirty="0"/>
          </a:p>
          <a:p>
            <a:pPr marL="0" indent="0" algn="r" rtl="1">
              <a:buNone/>
            </a:pPr>
            <a:r>
              <a:rPr lang="he-IL" dirty="0">
                <a:hlinkClick r:id="rId2"/>
              </a:rPr>
              <a:t>קישור </a:t>
            </a:r>
            <a:r>
              <a:rPr lang="he-IL" dirty="0" err="1">
                <a:hlinkClick r:id="rId2"/>
              </a:rPr>
              <a:t>לאסט</a:t>
            </a:r>
            <a:r>
              <a:rPr lang="he-IL" dirty="0">
                <a:hlinkClick r:id="rId2"/>
              </a:rPr>
              <a:t> באתר </a:t>
            </a:r>
            <a:r>
              <a:rPr lang="en-US" dirty="0">
                <a:hlinkClick r:id="rId2"/>
              </a:rPr>
              <a:t>unity</a:t>
            </a:r>
            <a:endParaRPr lang="he-IL"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161" y="2270990"/>
            <a:ext cx="4861196" cy="3664739"/>
          </a:xfrm>
          <a:prstGeom prst="rect">
            <a:avLst/>
          </a:prstGeom>
        </p:spPr>
      </p:pic>
    </p:spTree>
    <p:extLst>
      <p:ext uri="{BB962C8B-B14F-4D97-AF65-F5344CB8AC3E}">
        <p14:creationId xmlns:p14="http://schemas.microsoft.com/office/powerpoint/2010/main" val="2440627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74C032-6DC3-4CFE-9659-A05873F7421A}"/>
              </a:ext>
            </a:extLst>
          </p:cNvPr>
          <p:cNvSpPr>
            <a:spLocks noGrp="1"/>
          </p:cNvSpPr>
          <p:nvPr>
            <p:ph type="title" idx="4294967295"/>
          </p:nvPr>
        </p:nvSpPr>
        <p:spPr>
          <a:xfrm>
            <a:off x="1484311" y="685800"/>
            <a:ext cx="10018713" cy="1752599"/>
          </a:xfrm>
        </p:spPr>
        <p:txBody>
          <a:bodyPr/>
          <a:lstStyle/>
          <a:p>
            <a:r>
              <a:rPr lang="he-IL" dirty="0">
                <a:latin typeface="Calibri" panose="020F0502020204030204" pitchFamily="34" charset="0"/>
                <a:cs typeface="Calibri" panose="020F0502020204030204" pitchFamily="34" charset="0"/>
              </a:rPr>
              <a:t>חלק ב'</a:t>
            </a:r>
            <a:br>
              <a:rPr lang="he-IL"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סביבה ראשית </a:t>
            </a:r>
            <a:endParaRPr lang="en-US" sz="2800" dirty="0">
              <a:latin typeface="Calibri" panose="020F0502020204030204" pitchFamily="34" charset="0"/>
              <a:cs typeface="Calibri" panose="020F0502020204030204" pitchFamily="34" charset="0"/>
            </a:endParaRPr>
          </a:p>
        </p:txBody>
      </p:sp>
      <p:sp>
        <p:nvSpPr>
          <p:cNvPr id="6" name="Content Placeholder 5"/>
          <p:cNvSpPr>
            <a:spLocks noGrp="1"/>
          </p:cNvSpPr>
          <p:nvPr>
            <p:ph sz="quarter" idx="4"/>
          </p:nvPr>
        </p:nvSpPr>
        <p:spPr>
          <a:xfrm>
            <a:off x="6148137" y="2726530"/>
            <a:ext cx="5354886" cy="3064669"/>
          </a:xfrm>
        </p:spPr>
        <p:txBody>
          <a:bodyPr>
            <a:normAutofit/>
          </a:bodyPr>
          <a:lstStyle/>
          <a:p>
            <a:pPr marL="0" indent="0" algn="r" rtl="1">
              <a:buNone/>
            </a:pPr>
            <a:r>
              <a:rPr lang="he-IL" dirty="0"/>
              <a:t>בניית הסביבה לפי הדרישות, הטמעת המסיחים והאובייקטים.</a:t>
            </a:r>
          </a:p>
          <a:p>
            <a:pPr marL="0" indent="0" algn="r" rtl="1">
              <a:buNone/>
            </a:pPr>
            <a:r>
              <a:rPr lang="he-IL" dirty="0" err="1"/>
              <a:t>האסטים</a:t>
            </a:r>
            <a:r>
              <a:rPr lang="he-IL" dirty="0"/>
              <a:t> שנבחרו לצורך הדמיית סביבה קדומנית בצורה הטובה ביותר ומסיחים אשר יתאימו למבוגרים וילדים כאחד.</a:t>
            </a:r>
          </a:p>
          <a:p>
            <a:pPr algn="r" rtl="1"/>
            <a:r>
              <a:rPr lang="he-IL" dirty="0">
                <a:hlinkClick r:id="rId2"/>
              </a:rPr>
              <a:t>קישור </a:t>
            </a:r>
            <a:r>
              <a:rPr lang="he-IL" dirty="0" err="1">
                <a:hlinkClick r:id="rId2"/>
              </a:rPr>
              <a:t>לאסט</a:t>
            </a:r>
            <a:r>
              <a:rPr lang="he-IL" dirty="0">
                <a:hlinkClick r:id="rId2"/>
              </a:rPr>
              <a:t> הסביבה</a:t>
            </a:r>
            <a:endParaRPr lang="he-IL" dirty="0"/>
          </a:p>
          <a:p>
            <a:pPr algn="r" rtl="1"/>
            <a:r>
              <a:rPr lang="he-IL" dirty="0">
                <a:hlinkClick r:id="rId3"/>
              </a:rPr>
              <a:t>קישור </a:t>
            </a:r>
            <a:r>
              <a:rPr lang="he-IL" dirty="0" err="1">
                <a:hlinkClick r:id="rId3"/>
              </a:rPr>
              <a:t>לאסט</a:t>
            </a:r>
            <a:r>
              <a:rPr lang="he-IL" dirty="0">
                <a:hlinkClick r:id="rId3"/>
              </a:rPr>
              <a:t> המסיח</a:t>
            </a:r>
            <a:endParaRPr lang="he-IL" dirty="0"/>
          </a:p>
          <a:p>
            <a:pPr marL="0" indent="0" algn="r" rtl="1">
              <a:buNone/>
            </a:pPr>
            <a:endParaRPr lang="he-IL"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50616" y="3335338"/>
            <a:ext cx="4361655" cy="2455862"/>
          </a:xfr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6023" t="38747" r="38858" b="16670"/>
          <a:stretch/>
        </p:blipFill>
        <p:spPr>
          <a:xfrm rot="21157458">
            <a:off x="3179294" y="2311895"/>
            <a:ext cx="1760979" cy="1258707"/>
          </a:xfrm>
          <a:prstGeom prst="rect">
            <a:avLst/>
          </a:prstGeom>
        </p:spPr>
      </p:pic>
    </p:spTree>
    <p:extLst>
      <p:ext uri="{BB962C8B-B14F-4D97-AF65-F5344CB8AC3E}">
        <p14:creationId xmlns:p14="http://schemas.microsoft.com/office/powerpoint/2010/main" val="223420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70182" y="4505772"/>
            <a:ext cx="4373176" cy="2100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rotWithShape="1">
          <a:blip r:embed="rId3"/>
          <a:srcRect l="2818" t="6129" r="3230" b="11490"/>
          <a:stretch/>
        </p:blipFill>
        <p:spPr>
          <a:xfrm>
            <a:off x="857934" y="2446020"/>
            <a:ext cx="3310383" cy="27102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מציין מיקום תוכן 2">
            <a:extLst>
              <a:ext uri="{FF2B5EF4-FFF2-40B4-BE49-F238E27FC236}">
                <a16:creationId xmlns:a16="http://schemas.microsoft.com/office/drawing/2014/main" id="{4DC06C68-6276-43A4-87F8-D9BE19D241A4}"/>
              </a:ext>
            </a:extLst>
          </p:cNvPr>
          <p:cNvSpPr>
            <a:spLocks noGrp="1"/>
          </p:cNvSpPr>
          <p:nvPr>
            <p:ph type="body" idx="1"/>
          </p:nvPr>
        </p:nvSpPr>
        <p:spPr>
          <a:xfrm>
            <a:off x="6895835" y="2150268"/>
            <a:ext cx="4607188" cy="576262"/>
          </a:xfrm>
        </p:spPr>
        <p:txBody>
          <a:bodyPr>
            <a:normAutofit/>
          </a:bodyPr>
          <a:lstStyle/>
          <a:p>
            <a:pPr algn="r" rtl="1"/>
            <a:r>
              <a:rPr lang="he-IL" dirty="0"/>
              <a:t>מסיחים</a:t>
            </a:r>
          </a:p>
        </p:txBody>
      </p:sp>
      <p:sp>
        <p:nvSpPr>
          <p:cNvPr id="6" name="Content Placeholder 5"/>
          <p:cNvSpPr>
            <a:spLocks noGrp="1"/>
          </p:cNvSpPr>
          <p:nvPr>
            <p:ph sz="quarter" idx="4"/>
          </p:nvPr>
        </p:nvSpPr>
        <p:spPr>
          <a:xfrm>
            <a:off x="6148137" y="2726530"/>
            <a:ext cx="5354886" cy="3064669"/>
          </a:xfrm>
        </p:spPr>
        <p:txBody>
          <a:bodyPr>
            <a:normAutofit/>
          </a:bodyPr>
          <a:lstStyle/>
          <a:p>
            <a:pPr marL="0" indent="0" algn="r" rtl="1">
              <a:buNone/>
            </a:pPr>
            <a:r>
              <a:rPr lang="he-IL" dirty="0"/>
              <a:t>המסיחים מופיעים בזמנים מוגדרים מראש, כאשר דאגנו שיופיעו בשדה הראייה של הנבדק.</a:t>
            </a:r>
          </a:p>
          <a:p>
            <a:pPr marL="0" indent="0" algn="r" rtl="1">
              <a:buNone/>
            </a:pPr>
            <a:r>
              <a:rPr lang="he-IL" dirty="0"/>
              <a:t>כאשר הנבדק רואה מסיח עליו ללחוץ על הטריגר בשלט, לאחר הניסוי נכתב דף תוצאות שמפרט אילו מסיחים הוא זיהה וכמה לחיצות סתמיות ביצע.</a:t>
            </a:r>
          </a:p>
        </p:txBody>
      </p:sp>
      <p:pic>
        <p:nvPicPr>
          <p:cNvPr id="9" name="Picture 8"/>
          <p:cNvPicPr>
            <a:picLocks noChangeAspect="1"/>
          </p:cNvPicPr>
          <p:nvPr/>
        </p:nvPicPr>
        <p:blipFill rotWithShape="1">
          <a:blip r:embed="rId4"/>
          <a:srcRect l="7752" t="374" r="43323" b="-374"/>
          <a:stretch/>
        </p:blipFill>
        <p:spPr>
          <a:xfrm>
            <a:off x="2804901" y="791437"/>
            <a:ext cx="2353326" cy="2371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כותרת 1">
            <a:extLst>
              <a:ext uri="{FF2B5EF4-FFF2-40B4-BE49-F238E27FC236}">
                <a16:creationId xmlns:a16="http://schemas.microsoft.com/office/drawing/2014/main" id="{A374C032-6DC3-4CFE-9659-A05873F7421A}"/>
              </a:ext>
            </a:extLst>
          </p:cNvPr>
          <p:cNvSpPr txBox="1">
            <a:spLocks/>
          </p:cNvSpPr>
          <p:nvPr/>
        </p:nvSpPr>
        <p:spPr>
          <a:xfrm>
            <a:off x="1484311" y="685800"/>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e-IL">
                <a:latin typeface="Calibri" panose="020F0502020204030204" pitchFamily="34" charset="0"/>
                <a:cs typeface="Calibri" panose="020F0502020204030204" pitchFamily="34" charset="0"/>
              </a:rPr>
              <a:t>חלק ב'</a:t>
            </a:r>
            <a:br>
              <a:rPr lang="he-IL">
                <a:latin typeface="Calibri" panose="020F0502020204030204" pitchFamily="34" charset="0"/>
                <a:cs typeface="Calibri" panose="020F0502020204030204" pitchFamily="34" charset="0"/>
              </a:rPr>
            </a:br>
            <a:r>
              <a:rPr lang="he-IL" sz="2800">
                <a:latin typeface="Calibri" panose="020F0502020204030204" pitchFamily="34" charset="0"/>
                <a:cs typeface="Calibri" panose="020F0502020204030204" pitchFamily="34" charset="0"/>
              </a:rPr>
              <a:t>סביבה ראשית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0387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4DC06C68-6276-43A4-87F8-D9BE19D241A4}"/>
              </a:ext>
            </a:extLst>
          </p:cNvPr>
          <p:cNvSpPr>
            <a:spLocks noGrp="1"/>
          </p:cNvSpPr>
          <p:nvPr>
            <p:ph type="body" idx="1"/>
          </p:nvPr>
        </p:nvSpPr>
        <p:spPr>
          <a:xfrm>
            <a:off x="6895835" y="2150268"/>
            <a:ext cx="4607188" cy="576262"/>
          </a:xfrm>
        </p:spPr>
        <p:txBody>
          <a:bodyPr>
            <a:normAutofit/>
          </a:bodyPr>
          <a:lstStyle/>
          <a:p>
            <a:pPr algn="r" rtl="1"/>
            <a:r>
              <a:rPr lang="he-IL" dirty="0"/>
              <a:t>אובייקטים</a:t>
            </a:r>
          </a:p>
        </p:txBody>
      </p:sp>
      <p:sp>
        <p:nvSpPr>
          <p:cNvPr id="6" name="Content Placeholder 5"/>
          <p:cNvSpPr>
            <a:spLocks noGrp="1"/>
          </p:cNvSpPr>
          <p:nvPr>
            <p:ph sz="quarter" idx="4"/>
          </p:nvPr>
        </p:nvSpPr>
        <p:spPr>
          <a:xfrm>
            <a:off x="6148137" y="2726530"/>
            <a:ext cx="5354886" cy="3064669"/>
          </a:xfrm>
        </p:spPr>
        <p:txBody>
          <a:bodyPr>
            <a:normAutofit/>
          </a:bodyPr>
          <a:lstStyle/>
          <a:p>
            <a:pPr marL="0" indent="0" algn="r" rtl="1">
              <a:buNone/>
            </a:pPr>
            <a:r>
              <a:rPr lang="he-IL" dirty="0"/>
              <a:t>השתמשנו במספר </a:t>
            </a:r>
            <a:r>
              <a:rPr lang="he-IL" dirty="0" err="1"/>
              <a:t>אסטים</a:t>
            </a:r>
            <a:r>
              <a:rPr lang="he-IL" dirty="0"/>
              <a:t> שונים על מנת להגיע ל24 אובייקטים במרחב, כל האובייקטים הם שיחים.</a:t>
            </a:r>
          </a:p>
          <a:p>
            <a:pPr marL="0" indent="0" algn="r" rtl="1">
              <a:buNone/>
            </a:pPr>
            <a:r>
              <a:rPr lang="he-IL" dirty="0"/>
              <a:t>האובייקטים ממוספרים לצורך זיהוי השינויים בשלב הסיכום.</a:t>
            </a:r>
          </a:p>
          <a:p>
            <a:pPr marL="0" indent="0" algn="r" rtl="1">
              <a:buNone/>
            </a:pPr>
            <a:endParaRPr lang="he-I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818" y="1447060"/>
            <a:ext cx="4377459" cy="35555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4"/>
          <p:cNvPicPr>
            <a:picLocks noChangeAspect="1"/>
          </p:cNvPicPr>
          <p:nvPr/>
        </p:nvPicPr>
        <p:blipFill>
          <a:blip r:embed="rId3"/>
          <a:stretch>
            <a:fillRect/>
          </a:stretch>
        </p:blipFill>
        <p:spPr>
          <a:xfrm>
            <a:off x="9492234" y="4032126"/>
            <a:ext cx="1673388" cy="19408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5114775" y="4495312"/>
            <a:ext cx="3851152" cy="19717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כותרת 1">
            <a:extLst>
              <a:ext uri="{FF2B5EF4-FFF2-40B4-BE49-F238E27FC236}">
                <a16:creationId xmlns:a16="http://schemas.microsoft.com/office/drawing/2014/main" id="{A374C032-6DC3-4CFE-9659-A05873F7421A}"/>
              </a:ext>
            </a:extLst>
          </p:cNvPr>
          <p:cNvSpPr txBox="1">
            <a:spLocks/>
          </p:cNvSpPr>
          <p:nvPr/>
        </p:nvSpPr>
        <p:spPr>
          <a:xfrm>
            <a:off x="1484311" y="685800"/>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e-IL">
                <a:latin typeface="Calibri" panose="020F0502020204030204" pitchFamily="34" charset="0"/>
                <a:cs typeface="Calibri" panose="020F0502020204030204" pitchFamily="34" charset="0"/>
              </a:rPr>
              <a:t>חלק ב'</a:t>
            </a:r>
            <a:br>
              <a:rPr lang="he-IL">
                <a:latin typeface="Calibri" panose="020F0502020204030204" pitchFamily="34" charset="0"/>
                <a:cs typeface="Calibri" panose="020F0502020204030204" pitchFamily="34" charset="0"/>
              </a:rPr>
            </a:br>
            <a:r>
              <a:rPr lang="he-IL" sz="2800">
                <a:latin typeface="Calibri" panose="020F0502020204030204" pitchFamily="34" charset="0"/>
                <a:cs typeface="Calibri" panose="020F0502020204030204" pitchFamily="34" charset="0"/>
              </a:rPr>
              <a:t>סביבה ראשית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347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245062" y="2312711"/>
            <a:ext cx="5354886" cy="3064669"/>
          </a:xfrm>
        </p:spPr>
        <p:txBody>
          <a:bodyPr>
            <a:normAutofit/>
          </a:bodyPr>
          <a:lstStyle/>
          <a:p>
            <a:pPr marL="0" indent="0" algn="r" rtl="1">
              <a:buNone/>
            </a:pPr>
            <a:r>
              <a:rPr lang="he-IL" dirty="0"/>
              <a:t>סביבה בה הנבדק יראה את האובייקטים במרחב הקדמוני, </a:t>
            </a:r>
            <a:br>
              <a:rPr lang="en-US" dirty="0"/>
            </a:br>
            <a:r>
              <a:rPr lang="he-IL" dirty="0"/>
              <a:t>האובייקטים יופיעו בסדר שונה מזה של הניסוי</a:t>
            </a:r>
            <a:br>
              <a:rPr lang="en-US" dirty="0"/>
            </a:br>
            <a:r>
              <a:rPr lang="he-IL" dirty="0"/>
              <a:t>הוא יצטרך לסמן את האובייקטים שזזו לדעתו ע"י לחיצה.</a:t>
            </a:r>
          </a:p>
          <a:p>
            <a:pPr marL="0" indent="0" algn="r" rtl="1">
              <a:buNone/>
            </a:pPr>
            <a:endParaRPr lang="he-IL" dirty="0"/>
          </a:p>
          <a:p>
            <a:pPr marL="0" indent="0" algn="r" rtl="1">
              <a:buNone/>
            </a:pPr>
            <a:r>
              <a:rPr lang="he-IL" dirty="0"/>
              <a:t>כחול – אובייקט שניתן לבחור</a:t>
            </a:r>
            <a:br>
              <a:rPr lang="en-US" dirty="0"/>
            </a:br>
            <a:r>
              <a:rPr lang="he-IL" dirty="0"/>
              <a:t>ירוק – אובייקט שנבחר</a:t>
            </a:r>
            <a:br>
              <a:rPr lang="en-US" dirty="0"/>
            </a:br>
            <a:r>
              <a:rPr lang="he-IL" dirty="0"/>
              <a:t>אדום – לא אובייקט, לא ניתן לבחור</a:t>
            </a:r>
          </a:p>
        </p:txBody>
      </p:sp>
      <p:pic>
        <p:nvPicPr>
          <p:cNvPr id="5" name="Picture 4"/>
          <p:cNvPicPr>
            <a:picLocks noChangeAspect="1"/>
          </p:cNvPicPr>
          <p:nvPr/>
        </p:nvPicPr>
        <p:blipFill>
          <a:blip r:embed="rId2"/>
          <a:stretch>
            <a:fillRect/>
          </a:stretch>
        </p:blipFill>
        <p:spPr>
          <a:xfrm rot="21153504">
            <a:off x="2559449" y="2689188"/>
            <a:ext cx="4126311" cy="38998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5636" y="4287976"/>
            <a:ext cx="2463485" cy="193106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6967543" y="4797979"/>
            <a:ext cx="2190750" cy="1009261"/>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5"/>
          <a:stretch>
            <a:fillRect/>
          </a:stretch>
        </p:blipFill>
        <p:spPr>
          <a:xfrm>
            <a:off x="9134163" y="4666909"/>
            <a:ext cx="2465785" cy="1173203"/>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6"/>
          <a:stretch>
            <a:fillRect/>
          </a:stretch>
        </p:blipFill>
        <p:spPr>
          <a:xfrm>
            <a:off x="8600433" y="5791199"/>
            <a:ext cx="2257001" cy="968974"/>
          </a:xfrm>
          <a:prstGeom prst="rect">
            <a:avLst/>
          </a:prstGeom>
          <a:ln>
            <a:noFill/>
          </a:ln>
          <a:effectLst>
            <a:outerShdw blurRad="190500" algn="tl" rotWithShape="0">
              <a:srgbClr val="000000">
                <a:alpha val="70000"/>
              </a:srgbClr>
            </a:outerShdw>
          </a:effectLst>
        </p:spPr>
      </p:pic>
      <p:sp>
        <p:nvSpPr>
          <p:cNvPr id="15" name="כותרת 1">
            <a:extLst>
              <a:ext uri="{FF2B5EF4-FFF2-40B4-BE49-F238E27FC236}">
                <a16:creationId xmlns:a16="http://schemas.microsoft.com/office/drawing/2014/main" id="{A374C032-6DC3-4CFE-9659-A05873F7421A}"/>
              </a:ext>
            </a:extLst>
          </p:cNvPr>
          <p:cNvSpPr txBox="1">
            <a:spLocks/>
          </p:cNvSpPr>
          <p:nvPr/>
        </p:nvSpPr>
        <p:spPr>
          <a:xfrm>
            <a:off x="1484311" y="685800"/>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e-IL" dirty="0">
                <a:latin typeface="Calibri" panose="020F0502020204030204" pitchFamily="34" charset="0"/>
                <a:cs typeface="Calibri" panose="020F0502020204030204" pitchFamily="34" charset="0"/>
              </a:rPr>
              <a:t>חלק ב'</a:t>
            </a:r>
            <a:br>
              <a:rPr lang="he-IL"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סביבת סיכום</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3204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9">
            <a:extLst>
              <a:ext uri="{FF2B5EF4-FFF2-40B4-BE49-F238E27FC236}">
                <a16:creationId xmlns:a16="http://schemas.microsoft.com/office/drawing/2014/main" id="{6A496ED3-C614-48ED-848B-7E8BD0CF1BE7}"/>
              </a:ext>
            </a:extLst>
          </p:cNvPr>
          <p:cNvSpPr>
            <a:spLocks noGrp="1"/>
          </p:cNvSpPr>
          <p:nvPr>
            <p:ph type="title"/>
          </p:nvPr>
        </p:nvSpPr>
        <p:spPr/>
        <p:txBody>
          <a:bodyPr/>
          <a:lstStyle/>
          <a:p>
            <a:r>
              <a:rPr lang="he-IL" dirty="0"/>
              <a:t>תיאור הניסוי</a:t>
            </a:r>
            <a:endParaRPr lang="en-US" dirty="0"/>
          </a:p>
        </p:txBody>
      </p:sp>
      <p:sp>
        <p:nvSpPr>
          <p:cNvPr id="11" name="מציין מיקום תוכן 10">
            <a:extLst>
              <a:ext uri="{FF2B5EF4-FFF2-40B4-BE49-F238E27FC236}">
                <a16:creationId xmlns:a16="http://schemas.microsoft.com/office/drawing/2014/main" id="{205EE17D-7E3F-4EC6-84BA-8AEDE6830469}"/>
              </a:ext>
            </a:extLst>
          </p:cNvPr>
          <p:cNvSpPr>
            <a:spLocks noGrp="1"/>
          </p:cNvSpPr>
          <p:nvPr>
            <p:ph idx="1"/>
          </p:nvPr>
        </p:nvSpPr>
        <p:spPr/>
        <p:txBody>
          <a:bodyPr anchor="t"/>
          <a:lstStyle/>
          <a:p>
            <a:pPr marL="0" indent="0" algn="r" rtl="1">
              <a:buNone/>
            </a:pPr>
            <a:r>
              <a:rPr lang="he-IL" dirty="0"/>
              <a:t>מטרה:</a:t>
            </a:r>
          </a:p>
          <a:p>
            <a:pPr marL="0" indent="0" algn="r" rtl="1">
              <a:buNone/>
            </a:pPr>
            <a:r>
              <a:rPr lang="he-IL" dirty="0"/>
              <a:t>הניסוי מתמקד ביכולת הנבדקים לקלוט את האובייקטים בסביבה, לזכור אותם ולדעת לזהות שינויים. סביבת הניסוי הינה סביבה וירטואלית המדמה סביבה קדמונית, כאשר יופיעו בסביבה גם אלמנטים נוספים שמטרתם להסיח את הנבדק ממטרתו - מיפוי האובייקטים.</a:t>
            </a:r>
            <a:endParaRPr lang="en-US" dirty="0"/>
          </a:p>
        </p:txBody>
      </p:sp>
    </p:spTree>
    <p:extLst>
      <p:ext uri="{BB962C8B-B14F-4D97-AF65-F5344CB8AC3E}">
        <p14:creationId xmlns:p14="http://schemas.microsoft.com/office/powerpoint/2010/main" val="302011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228338" y="2269330"/>
            <a:ext cx="5354886" cy="3704349"/>
          </a:xfrm>
        </p:spPr>
        <p:txBody>
          <a:bodyPr>
            <a:normAutofit lnSpcReduction="10000"/>
          </a:bodyPr>
          <a:lstStyle/>
          <a:p>
            <a:pPr marL="0" indent="0" algn="r" rtl="1">
              <a:buNone/>
            </a:pPr>
            <a:r>
              <a:rPr lang="he-IL" dirty="0"/>
              <a:t>אפליקציה מנהלת של הניסוי, מאפשר בחירה של כל המאפיינים של הנבדק וסוג הניסוי.</a:t>
            </a:r>
          </a:p>
          <a:p>
            <a:pPr marL="0" indent="0" algn="r" rtl="1">
              <a:buNone/>
            </a:pPr>
            <a:r>
              <a:rPr lang="he-IL" dirty="0"/>
              <a:t>האפליקציה מכילה את הדברים הבאים:</a:t>
            </a:r>
          </a:p>
          <a:p>
            <a:pPr algn="r" rtl="1"/>
            <a:r>
              <a:rPr lang="he-IL" dirty="0"/>
              <a:t>נתוני הנבדק, סוג הניסוי</a:t>
            </a:r>
          </a:p>
          <a:p>
            <a:pPr algn="r" rtl="1"/>
            <a:r>
              <a:rPr lang="he-IL" dirty="0"/>
              <a:t>הפעלת השלבים השונים בניסוי</a:t>
            </a:r>
          </a:p>
          <a:p>
            <a:pPr algn="r" rtl="1"/>
            <a:r>
              <a:rPr lang="he-IL" dirty="0"/>
              <a:t>טיימרים שמתזמנים את שלבי הניסוי</a:t>
            </a:r>
          </a:p>
          <a:p>
            <a:pPr algn="r" rtl="1"/>
            <a:r>
              <a:rPr lang="he-IL" dirty="0"/>
              <a:t>אופציה </a:t>
            </a:r>
            <a:r>
              <a:rPr lang="he-IL" dirty="0" err="1"/>
              <a:t>לקנפג</a:t>
            </a:r>
            <a:r>
              <a:rPr lang="he-IL" dirty="0"/>
              <a:t> את אורך הטיימרים בניסוי</a:t>
            </a:r>
          </a:p>
          <a:p>
            <a:pPr algn="r" rtl="1"/>
            <a:r>
              <a:rPr lang="he-IL" dirty="0"/>
              <a:t>גישה מהירה למסמכי סיכום ותוצאות</a:t>
            </a:r>
          </a:p>
          <a:p>
            <a:pPr marL="0" indent="0" algn="r" rtl="1">
              <a:buNone/>
            </a:pPr>
            <a:r>
              <a:rPr lang="he-IL" dirty="0"/>
              <a:t>האפליקציה דואגת לייצר היררכיה של התיקיות לשימוש עתידי בתוצאות הניסויים</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99" t="1227" r="2352" b="3486"/>
          <a:stretch/>
        </p:blipFill>
        <p:spPr>
          <a:xfrm>
            <a:off x="1534174" y="1329490"/>
            <a:ext cx="3563226" cy="30560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809" b="3089"/>
          <a:stretch/>
        </p:blipFill>
        <p:spPr>
          <a:xfrm rot="523804">
            <a:off x="2110388" y="4607166"/>
            <a:ext cx="3980578" cy="17464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כותרת 1">
            <a:extLst>
              <a:ext uri="{FF2B5EF4-FFF2-40B4-BE49-F238E27FC236}">
                <a16:creationId xmlns:a16="http://schemas.microsoft.com/office/drawing/2014/main" id="{A374C032-6DC3-4CFE-9659-A05873F7421A}"/>
              </a:ext>
            </a:extLst>
          </p:cNvPr>
          <p:cNvSpPr txBox="1">
            <a:spLocks/>
          </p:cNvSpPr>
          <p:nvPr/>
        </p:nvSpPr>
        <p:spPr>
          <a:xfrm>
            <a:off x="1484311" y="685800"/>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e-IL" dirty="0">
                <a:latin typeface="Calibri" panose="020F0502020204030204" pitchFamily="34" charset="0"/>
                <a:cs typeface="Calibri" panose="020F0502020204030204" pitchFamily="34" charset="0"/>
              </a:rPr>
              <a:t>חלק ב'</a:t>
            </a:r>
            <a:br>
              <a:rPr lang="he-IL"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אפליקציית ניהול</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6605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9">
            <a:extLst>
              <a:ext uri="{FF2B5EF4-FFF2-40B4-BE49-F238E27FC236}">
                <a16:creationId xmlns:a16="http://schemas.microsoft.com/office/drawing/2014/main" id="{6A496ED3-C614-48ED-848B-7E8BD0CF1BE7}"/>
              </a:ext>
            </a:extLst>
          </p:cNvPr>
          <p:cNvSpPr>
            <a:spLocks noGrp="1"/>
          </p:cNvSpPr>
          <p:nvPr>
            <p:ph type="title"/>
          </p:nvPr>
        </p:nvSpPr>
        <p:spPr/>
        <p:txBody>
          <a:bodyPr/>
          <a:lstStyle/>
          <a:p>
            <a:r>
              <a:rPr lang="he-IL" dirty="0"/>
              <a:t>תיאור הניסוי</a:t>
            </a:r>
            <a:endParaRPr lang="en-US" dirty="0"/>
          </a:p>
        </p:txBody>
      </p:sp>
      <p:sp>
        <p:nvSpPr>
          <p:cNvPr id="11" name="מציין מיקום תוכן 10">
            <a:extLst>
              <a:ext uri="{FF2B5EF4-FFF2-40B4-BE49-F238E27FC236}">
                <a16:creationId xmlns:a16="http://schemas.microsoft.com/office/drawing/2014/main" id="{205EE17D-7E3F-4EC6-84BA-8AEDE6830469}"/>
              </a:ext>
            </a:extLst>
          </p:cNvPr>
          <p:cNvSpPr>
            <a:spLocks noGrp="1"/>
          </p:cNvSpPr>
          <p:nvPr>
            <p:ph idx="1"/>
          </p:nvPr>
        </p:nvSpPr>
        <p:spPr/>
        <p:txBody>
          <a:bodyPr anchor="t">
            <a:normAutofit/>
          </a:bodyPr>
          <a:lstStyle/>
          <a:p>
            <a:pPr marL="0" indent="0" algn="r" rtl="1">
              <a:buNone/>
            </a:pPr>
            <a:r>
              <a:rPr lang="he-IL" dirty="0"/>
              <a:t>סוגי הניסויים: לניסוי שתי "גרסאות". בגרסה הראשונה הנבדק מסתובב באופן חופשי במרחב ויכול לחקור את האובייקטים בקצב שלו, ואילו בגרסה השנייה אנו משנעים את הנבדק (רק בסביבה </a:t>
            </a:r>
            <a:r>
              <a:rPr lang="he-IL" dirty="0" err="1"/>
              <a:t>הוירטואלית</a:t>
            </a:r>
            <a:r>
              <a:rPr lang="he-IL" dirty="0"/>
              <a:t>) במסלול קבוע. תנועה זו מגבילה לו את הזמן אותו הוא משקיע בבחינת כל אובייקט. </a:t>
            </a:r>
            <a:endParaRPr lang="en-US" dirty="0"/>
          </a:p>
          <a:p>
            <a:pPr marL="0" indent="0" algn="r" rtl="1">
              <a:buNone/>
            </a:pPr>
            <a:r>
              <a:rPr lang="he-IL" dirty="0"/>
              <a:t>השלבים: מכיוון שהניסוי מתרחש בסביבה וירטואלית, הנבדק ראשית יתנסה בסביבת הדגמה ורק לאחר מכן יעבור לסביבת הניסוי. סביבת ההדגמה תהיה סביבה מודרנית אשר תהיה שונה מהותית מהסביבה הקדמונית של הניסוי.</a:t>
            </a:r>
          </a:p>
        </p:txBody>
      </p:sp>
    </p:spTree>
    <p:extLst>
      <p:ext uri="{BB962C8B-B14F-4D97-AF65-F5344CB8AC3E}">
        <p14:creationId xmlns:p14="http://schemas.microsoft.com/office/powerpoint/2010/main" val="175434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9">
            <a:extLst>
              <a:ext uri="{FF2B5EF4-FFF2-40B4-BE49-F238E27FC236}">
                <a16:creationId xmlns:a16="http://schemas.microsoft.com/office/drawing/2014/main" id="{6A496ED3-C614-48ED-848B-7E8BD0CF1BE7}"/>
              </a:ext>
            </a:extLst>
          </p:cNvPr>
          <p:cNvSpPr>
            <a:spLocks noGrp="1"/>
          </p:cNvSpPr>
          <p:nvPr>
            <p:ph type="title"/>
          </p:nvPr>
        </p:nvSpPr>
        <p:spPr/>
        <p:txBody>
          <a:bodyPr/>
          <a:lstStyle/>
          <a:p>
            <a:r>
              <a:rPr lang="he-IL" dirty="0"/>
              <a:t>תיאור הניסוי</a:t>
            </a:r>
            <a:endParaRPr lang="en-US" dirty="0"/>
          </a:p>
        </p:txBody>
      </p:sp>
      <p:sp>
        <p:nvSpPr>
          <p:cNvPr id="11" name="מציין מיקום תוכן 10">
            <a:extLst>
              <a:ext uri="{FF2B5EF4-FFF2-40B4-BE49-F238E27FC236}">
                <a16:creationId xmlns:a16="http://schemas.microsoft.com/office/drawing/2014/main" id="{205EE17D-7E3F-4EC6-84BA-8AEDE6830469}"/>
              </a:ext>
            </a:extLst>
          </p:cNvPr>
          <p:cNvSpPr>
            <a:spLocks noGrp="1"/>
          </p:cNvSpPr>
          <p:nvPr>
            <p:ph idx="1"/>
          </p:nvPr>
        </p:nvSpPr>
        <p:spPr/>
        <p:txBody>
          <a:bodyPr anchor="t">
            <a:normAutofit fontScale="92500"/>
          </a:bodyPr>
          <a:lstStyle/>
          <a:p>
            <a:pPr marL="0" indent="0" algn="r" rtl="1">
              <a:buNone/>
            </a:pPr>
            <a:r>
              <a:rPr lang="he-IL" dirty="0"/>
              <a:t>מהלך הניסוי: </a:t>
            </a:r>
          </a:p>
          <a:p>
            <a:pPr algn="r" rtl="1"/>
            <a:r>
              <a:rPr lang="he-IL" dirty="0"/>
              <a:t>הנבדק יסתובב 45 שניות בסביבת ההדגמה בה יוכל להתרגל לתנועה במרחב</a:t>
            </a:r>
          </a:p>
          <a:p>
            <a:pPr algn="r" rtl="1"/>
            <a:r>
              <a:rPr lang="he-IL" dirty="0"/>
              <a:t>הנבדק יסתובב במרחב הניסוי (45 שניות), בו קיימים 24 אובייקטים (שיחים) בעלי תכונות דומות, וכמו כן יופיע מסיחים במרחב אשר מטרתם היא להסיח אותו מהמטרה של בחינת הסביבה. </a:t>
            </a:r>
          </a:p>
          <a:p>
            <a:pPr algn="r" rtl="1"/>
            <a:r>
              <a:rPr lang="he-IL" dirty="0"/>
              <a:t>סביבת סיכום, בשלב זה אנחנו נציג לנבדק שוב את הסביבה של הניסוי אבל כאשר חלק מהשיחים ישנו את מיקומם. הנבדק ישתמש בפוינטר על מנת לסמן את האובייקטים שלדעתו שינו מיקום</a:t>
            </a:r>
          </a:p>
        </p:txBody>
      </p:sp>
    </p:spTree>
    <p:extLst>
      <p:ext uri="{BB962C8B-B14F-4D97-AF65-F5344CB8AC3E}">
        <p14:creationId xmlns:p14="http://schemas.microsoft.com/office/powerpoint/2010/main" val="494283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74C032-6DC3-4CFE-9659-A05873F7421A}"/>
              </a:ext>
            </a:extLst>
          </p:cNvPr>
          <p:cNvSpPr>
            <a:spLocks noGrp="1"/>
          </p:cNvSpPr>
          <p:nvPr>
            <p:ph type="title"/>
          </p:nvPr>
        </p:nvSpPr>
        <p:spPr/>
        <p:txBody>
          <a:bodyPr/>
          <a:lstStyle/>
          <a:p>
            <a:r>
              <a:rPr lang="he-IL" dirty="0"/>
              <a:t>דרישות הניסוי</a:t>
            </a:r>
            <a:endParaRPr lang="en-US" dirty="0"/>
          </a:p>
        </p:txBody>
      </p:sp>
      <p:sp>
        <p:nvSpPr>
          <p:cNvPr id="3" name="מציין מיקום תוכן 2">
            <a:extLst>
              <a:ext uri="{FF2B5EF4-FFF2-40B4-BE49-F238E27FC236}">
                <a16:creationId xmlns:a16="http://schemas.microsoft.com/office/drawing/2014/main" id="{4DC06C68-6276-43A4-87F8-D9BE19D241A4}"/>
              </a:ext>
            </a:extLst>
          </p:cNvPr>
          <p:cNvSpPr>
            <a:spLocks noGrp="1"/>
          </p:cNvSpPr>
          <p:nvPr>
            <p:ph idx="1"/>
          </p:nvPr>
        </p:nvSpPr>
        <p:spPr/>
        <p:txBody>
          <a:bodyPr anchor="t">
            <a:normAutofit fontScale="92500" lnSpcReduction="20000"/>
          </a:bodyPr>
          <a:lstStyle/>
          <a:p>
            <a:pPr algn="r" rtl="1"/>
            <a:r>
              <a:rPr lang="he-IL" dirty="0"/>
              <a:t>בניית שתי סביבות וירטואליות, אחת להדגמה בעלת אווירה מודרנית והשנייה לניסוי בעלת אווירה קדמונית  </a:t>
            </a:r>
          </a:p>
          <a:p>
            <a:pPr algn="r" rtl="1"/>
            <a:r>
              <a:rPr lang="he-IL" dirty="0"/>
              <a:t>מציאת דרך אופטימלית להסתובב בחופשיות בסביבה (סיור עצמאי)</a:t>
            </a:r>
          </a:p>
          <a:p>
            <a:pPr algn="r" rtl="1"/>
            <a:r>
              <a:rPr lang="he-IL" dirty="0"/>
              <a:t>מציאת דרך לממש מסלול קבוע בסביבת ה-</a:t>
            </a:r>
            <a:r>
              <a:rPr lang="en-US" dirty="0"/>
              <a:t>VR</a:t>
            </a:r>
            <a:r>
              <a:rPr lang="he-IL" dirty="0"/>
              <a:t> שידמה בצורה טובה מסלול </a:t>
            </a:r>
            <a:r>
              <a:rPr lang="he-IL" dirty="0" err="1"/>
              <a:t>אמיתי</a:t>
            </a:r>
            <a:r>
              <a:rPr lang="he-IL" dirty="0"/>
              <a:t> ושיקנה אפשרות לבחור ממספר מסלולים שונים (סיור מודרך)</a:t>
            </a:r>
          </a:p>
          <a:p>
            <a:pPr algn="r" rtl="1"/>
            <a:r>
              <a:rPr lang="he-IL" dirty="0"/>
              <a:t>פלטפורמת מעקב אחר זיהוי של המסיחים</a:t>
            </a:r>
          </a:p>
          <a:p>
            <a:pPr algn="r" rtl="1"/>
            <a:r>
              <a:rPr lang="he-IL" dirty="0"/>
              <a:t>בניית סביבת סיכום בה הנבדק יצטרך לסמן את האובייקטים ששינו את מיקומם עם פלטפורמת מעקב</a:t>
            </a:r>
          </a:p>
          <a:p>
            <a:pPr algn="r" rtl="1"/>
            <a:endParaRPr lang="en-US" dirty="0"/>
          </a:p>
        </p:txBody>
      </p:sp>
    </p:spTree>
    <p:extLst>
      <p:ext uri="{BB962C8B-B14F-4D97-AF65-F5344CB8AC3E}">
        <p14:creationId xmlns:p14="http://schemas.microsoft.com/office/powerpoint/2010/main" val="2555102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9">
            <a:extLst>
              <a:ext uri="{FF2B5EF4-FFF2-40B4-BE49-F238E27FC236}">
                <a16:creationId xmlns:a16="http://schemas.microsoft.com/office/drawing/2014/main" id="{6A496ED3-C614-48ED-848B-7E8BD0CF1BE7}"/>
              </a:ext>
            </a:extLst>
          </p:cNvPr>
          <p:cNvSpPr>
            <a:spLocks noGrp="1"/>
          </p:cNvSpPr>
          <p:nvPr>
            <p:ph type="title"/>
          </p:nvPr>
        </p:nvSpPr>
        <p:spPr/>
        <p:txBody>
          <a:bodyPr/>
          <a:lstStyle/>
          <a:p>
            <a:r>
              <a:rPr lang="he-IL" dirty="0"/>
              <a:t>תיאור הפרויקט</a:t>
            </a:r>
            <a:endParaRPr lang="en-US" dirty="0"/>
          </a:p>
        </p:txBody>
      </p:sp>
      <p:sp>
        <p:nvSpPr>
          <p:cNvPr id="11" name="מציין מיקום תוכן 10">
            <a:extLst>
              <a:ext uri="{FF2B5EF4-FFF2-40B4-BE49-F238E27FC236}">
                <a16:creationId xmlns:a16="http://schemas.microsoft.com/office/drawing/2014/main" id="{205EE17D-7E3F-4EC6-84BA-8AEDE6830469}"/>
              </a:ext>
            </a:extLst>
          </p:cNvPr>
          <p:cNvSpPr>
            <a:spLocks noGrp="1"/>
          </p:cNvSpPr>
          <p:nvPr>
            <p:ph idx="1"/>
          </p:nvPr>
        </p:nvSpPr>
        <p:spPr/>
        <p:txBody>
          <a:bodyPr anchor="t"/>
          <a:lstStyle/>
          <a:p>
            <a:pPr marL="0" indent="0" algn="r" rtl="1">
              <a:buNone/>
            </a:pPr>
            <a:r>
              <a:rPr lang="he-IL" dirty="0"/>
              <a:t>מטרת על: מוצר מבוסס </a:t>
            </a:r>
            <a:r>
              <a:rPr lang="en-US" dirty="0"/>
              <a:t>VR</a:t>
            </a:r>
            <a:r>
              <a:rPr lang="he-IL" dirty="0"/>
              <a:t> שיהווה תשתית לניסוי עבור מחקר אקדמי בפסיכולוגיה</a:t>
            </a:r>
          </a:p>
          <a:p>
            <a:pPr marL="0" indent="0" algn="r" rtl="1">
              <a:buNone/>
            </a:pPr>
            <a:r>
              <a:rPr lang="he-IL" dirty="0"/>
              <a:t>חלק א': הצגנו מספר אופציות עבור סוגי התנועה הנדרשים בסביבת דמו</a:t>
            </a:r>
          </a:p>
          <a:p>
            <a:pPr marL="0" indent="0" algn="r" rtl="1">
              <a:buNone/>
            </a:pPr>
            <a:r>
              <a:rPr lang="he-IL" dirty="0"/>
              <a:t>חלק ב': הצגת הסביבה הראשית, ואופציה לסביבת ההדגמה. הצגת העבודה עם המסיחים והאובייקטים של המרחב, וסביבת סיכום. הצגה של אפליקציית ניהול חיצונית של הניסוי</a:t>
            </a:r>
          </a:p>
          <a:p>
            <a:pPr marL="0" indent="0" algn="r" rtl="1">
              <a:buNone/>
            </a:pPr>
            <a:r>
              <a:rPr lang="he-IL" dirty="0"/>
              <a:t>חלק ג': הצגת המוצר הסופי</a:t>
            </a:r>
          </a:p>
          <a:p>
            <a:pPr marL="0" indent="0" algn="r" rtl="1">
              <a:buNone/>
            </a:pPr>
            <a:endParaRPr lang="en-US" dirty="0"/>
          </a:p>
        </p:txBody>
      </p:sp>
    </p:spTree>
    <p:extLst>
      <p:ext uri="{BB962C8B-B14F-4D97-AF65-F5344CB8AC3E}">
        <p14:creationId xmlns:p14="http://schemas.microsoft.com/office/powerpoint/2010/main" val="924199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a:t>הצגת חלק א'</a:t>
            </a:r>
          </a:p>
        </p:txBody>
      </p:sp>
    </p:spTree>
    <p:extLst>
      <p:ext uri="{BB962C8B-B14F-4D97-AF65-F5344CB8AC3E}">
        <p14:creationId xmlns:p14="http://schemas.microsoft.com/office/powerpoint/2010/main" val="945026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74C032-6DC3-4CFE-9659-A05873F7421A}"/>
              </a:ext>
            </a:extLst>
          </p:cNvPr>
          <p:cNvSpPr>
            <a:spLocks noGrp="1"/>
          </p:cNvSpPr>
          <p:nvPr>
            <p:ph type="title" idx="4294967295"/>
          </p:nvPr>
        </p:nvSpPr>
        <p:spPr>
          <a:xfrm>
            <a:off x="1484311" y="685800"/>
            <a:ext cx="10018713" cy="1752599"/>
          </a:xfrm>
        </p:spPr>
        <p:txBody>
          <a:bodyPr/>
          <a:lstStyle/>
          <a:p>
            <a:r>
              <a:rPr lang="he-IL" dirty="0">
                <a:latin typeface="Calibri" panose="020F0502020204030204" pitchFamily="34" charset="0"/>
                <a:cs typeface="Calibri" panose="020F0502020204030204" pitchFamily="34" charset="0"/>
              </a:rPr>
              <a:t>חלק א' </a:t>
            </a:r>
            <a:br>
              <a:rPr lang="en-US"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סיורים עצמאים</a:t>
            </a:r>
            <a:endParaRPr lang="en-US" dirty="0">
              <a:latin typeface="Calibri" panose="020F0502020204030204" pitchFamily="34" charset="0"/>
              <a:cs typeface="Calibri" panose="020F0502020204030204" pitchFamily="34" charset="0"/>
            </a:endParaRPr>
          </a:p>
        </p:txBody>
      </p:sp>
      <p:sp>
        <p:nvSpPr>
          <p:cNvPr id="3" name="מציין מיקום תוכן 2">
            <a:extLst>
              <a:ext uri="{FF2B5EF4-FFF2-40B4-BE49-F238E27FC236}">
                <a16:creationId xmlns:a16="http://schemas.microsoft.com/office/drawing/2014/main" id="{4DC06C68-6276-43A4-87F8-D9BE19D241A4}"/>
              </a:ext>
            </a:extLst>
          </p:cNvPr>
          <p:cNvSpPr>
            <a:spLocks noGrp="1"/>
          </p:cNvSpPr>
          <p:nvPr>
            <p:ph type="body" idx="1"/>
          </p:nvPr>
        </p:nvSpPr>
        <p:spPr>
          <a:xfrm>
            <a:off x="6895835" y="2150268"/>
            <a:ext cx="4607188" cy="576262"/>
          </a:xfrm>
        </p:spPr>
        <p:txBody>
          <a:bodyPr>
            <a:normAutofit/>
          </a:bodyPr>
          <a:lstStyle/>
          <a:p>
            <a:pPr algn="r" rtl="1"/>
            <a:r>
              <a:rPr lang="he-IL" dirty="0"/>
              <a:t>הסתובבות חופשית במרחב</a:t>
            </a:r>
          </a:p>
        </p:txBody>
      </p:sp>
      <p:pic>
        <p:nvPicPr>
          <p:cNvPr id="7" name="Content Placeholder 6"/>
          <p:cNvPicPr>
            <a:picLocks noGrp="1" noChangeAspect="1"/>
          </p:cNvPicPr>
          <p:nvPr>
            <p:ph sz="half" idx="2"/>
          </p:nvPr>
        </p:nvPicPr>
        <p:blipFill>
          <a:blip r:embed="rId2"/>
          <a:stretch>
            <a:fillRect/>
          </a:stretch>
        </p:blipFill>
        <p:spPr>
          <a:xfrm>
            <a:off x="1663731" y="2725737"/>
            <a:ext cx="4198541" cy="3065462"/>
          </a:xfrm>
          <a:prstGeom prst="rect">
            <a:avLst/>
          </a:prstGeom>
        </p:spPr>
      </p:pic>
      <p:sp>
        <p:nvSpPr>
          <p:cNvPr id="6" name="Content Placeholder 5"/>
          <p:cNvSpPr>
            <a:spLocks noGrp="1"/>
          </p:cNvSpPr>
          <p:nvPr>
            <p:ph sz="quarter" idx="4"/>
          </p:nvPr>
        </p:nvSpPr>
        <p:spPr>
          <a:xfrm>
            <a:off x="6148137" y="2726530"/>
            <a:ext cx="5354886" cy="3064669"/>
          </a:xfrm>
        </p:spPr>
        <p:txBody>
          <a:bodyPr>
            <a:normAutofit/>
          </a:bodyPr>
          <a:lstStyle/>
          <a:p>
            <a:pPr marL="0" indent="0" algn="r" rtl="1">
              <a:buNone/>
            </a:pPr>
            <a:r>
              <a:rPr lang="he-IL" dirty="0"/>
              <a:t>הנבדק מסתובב באופן חופשי במרחב כאשר יש לו סימון על הרצפה המהווה גבולות גזרה</a:t>
            </a:r>
          </a:p>
          <a:p>
            <a:pPr marL="0" indent="0" algn="r" rtl="1">
              <a:buNone/>
            </a:pPr>
            <a:r>
              <a:rPr lang="he-IL" dirty="0"/>
              <a:t>יתרונות:</a:t>
            </a:r>
          </a:p>
          <a:p>
            <a:pPr lvl="1" algn="r" rtl="1"/>
            <a:r>
              <a:rPr lang="he-IL" dirty="0"/>
              <a:t>הכי קרוב לסיור מציאותי במרחב</a:t>
            </a:r>
          </a:p>
          <a:p>
            <a:pPr marL="0" indent="0" algn="r" rtl="1">
              <a:buNone/>
            </a:pPr>
            <a:r>
              <a:rPr lang="he-IL" dirty="0"/>
              <a:t>חסרונות:</a:t>
            </a:r>
          </a:p>
          <a:p>
            <a:pPr lvl="1" algn="r" rtl="1"/>
            <a:r>
              <a:rPr lang="he-IL" dirty="0"/>
              <a:t>יהיה הבדל בהיחשפות לאובייקטים בין הסיור המודרך לעצמאי</a:t>
            </a:r>
          </a:p>
          <a:p>
            <a:pPr lvl="1" algn="r" rtl="1"/>
            <a:r>
              <a:rPr lang="he-IL" dirty="0"/>
              <a:t>הסביבה מאוד מוגבלת בגודל</a:t>
            </a:r>
          </a:p>
          <a:p>
            <a:pPr lvl="1" algn="r" rtl="1"/>
            <a:r>
              <a:rPr lang="he-IL" dirty="0"/>
              <a:t>חלק מהנבדקים עשויים לחשוש להסתובב באופן חופשי</a:t>
            </a:r>
          </a:p>
        </p:txBody>
      </p:sp>
    </p:spTree>
    <p:extLst>
      <p:ext uri="{BB962C8B-B14F-4D97-AF65-F5344CB8AC3E}">
        <p14:creationId xmlns:p14="http://schemas.microsoft.com/office/powerpoint/2010/main" val="1656968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74C032-6DC3-4CFE-9659-A05873F7421A}"/>
              </a:ext>
            </a:extLst>
          </p:cNvPr>
          <p:cNvSpPr>
            <a:spLocks noGrp="1"/>
          </p:cNvSpPr>
          <p:nvPr>
            <p:ph type="title" idx="4294967295"/>
          </p:nvPr>
        </p:nvSpPr>
        <p:spPr>
          <a:xfrm>
            <a:off x="1484311" y="685800"/>
            <a:ext cx="10018713" cy="1752599"/>
          </a:xfrm>
        </p:spPr>
        <p:txBody>
          <a:bodyPr/>
          <a:lstStyle/>
          <a:p>
            <a:r>
              <a:rPr lang="he-IL" dirty="0">
                <a:latin typeface="Calibri" panose="020F0502020204030204" pitchFamily="34" charset="0"/>
                <a:cs typeface="Calibri" panose="020F0502020204030204" pitchFamily="34" charset="0"/>
              </a:rPr>
              <a:t>חלק א' </a:t>
            </a:r>
            <a:br>
              <a:rPr lang="en-US"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סיורים עצמאים</a:t>
            </a:r>
            <a:endParaRPr lang="en-US" dirty="0">
              <a:latin typeface="Calibri" panose="020F0502020204030204" pitchFamily="34" charset="0"/>
              <a:cs typeface="Calibri" panose="020F0502020204030204" pitchFamily="34" charset="0"/>
            </a:endParaRPr>
          </a:p>
        </p:txBody>
      </p:sp>
      <p:sp>
        <p:nvSpPr>
          <p:cNvPr id="3" name="מציין מיקום תוכן 2">
            <a:extLst>
              <a:ext uri="{FF2B5EF4-FFF2-40B4-BE49-F238E27FC236}">
                <a16:creationId xmlns:a16="http://schemas.microsoft.com/office/drawing/2014/main" id="{4DC06C68-6276-43A4-87F8-D9BE19D241A4}"/>
              </a:ext>
            </a:extLst>
          </p:cNvPr>
          <p:cNvSpPr>
            <a:spLocks noGrp="1"/>
          </p:cNvSpPr>
          <p:nvPr>
            <p:ph type="body" idx="1"/>
          </p:nvPr>
        </p:nvSpPr>
        <p:spPr>
          <a:xfrm>
            <a:off x="6895835" y="2150268"/>
            <a:ext cx="4607188" cy="576262"/>
          </a:xfrm>
        </p:spPr>
        <p:txBody>
          <a:bodyPr>
            <a:normAutofit/>
          </a:bodyPr>
          <a:lstStyle/>
          <a:p>
            <a:pPr algn="r" rtl="1"/>
            <a:r>
              <a:rPr lang="en-US" dirty="0"/>
              <a:t>Touchpad</a:t>
            </a:r>
            <a:r>
              <a:rPr lang="he-IL" dirty="0"/>
              <a:t> </a:t>
            </a:r>
          </a:p>
        </p:txBody>
      </p:sp>
      <p:pic>
        <p:nvPicPr>
          <p:cNvPr id="5" name="rotationMovment 25_08_2018 16_31_41">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913163" y="2957514"/>
            <a:ext cx="4465411" cy="2372476"/>
          </a:xfrm>
        </p:spPr>
      </p:pic>
      <p:sp>
        <p:nvSpPr>
          <p:cNvPr id="6" name="Content Placeholder 5"/>
          <p:cNvSpPr>
            <a:spLocks noGrp="1"/>
          </p:cNvSpPr>
          <p:nvPr>
            <p:ph sz="quarter" idx="4"/>
          </p:nvPr>
        </p:nvSpPr>
        <p:spPr>
          <a:xfrm>
            <a:off x="6607967" y="2726530"/>
            <a:ext cx="4895056" cy="3064669"/>
          </a:xfrm>
        </p:spPr>
        <p:txBody>
          <a:bodyPr/>
          <a:lstStyle/>
          <a:p>
            <a:pPr marL="0" indent="0" algn="r" rtl="1">
              <a:buNone/>
            </a:pPr>
            <a:r>
              <a:rPr lang="he-IL" dirty="0"/>
              <a:t>הנבדק מסתובב בעזרת ה</a:t>
            </a:r>
            <a:r>
              <a:rPr lang="en-US" dirty="0"/>
              <a:t>touchpad</a:t>
            </a:r>
            <a:r>
              <a:rPr lang="he-IL" dirty="0"/>
              <a:t> שעל ה</a:t>
            </a:r>
            <a:r>
              <a:rPr lang="en-US" dirty="0"/>
              <a:t>controllers</a:t>
            </a:r>
            <a:endParaRPr lang="he-IL" dirty="0"/>
          </a:p>
          <a:p>
            <a:pPr marL="0" indent="0" algn="r" rtl="1">
              <a:buNone/>
            </a:pPr>
            <a:r>
              <a:rPr lang="he-IL" dirty="0"/>
              <a:t>יתרונות:</a:t>
            </a:r>
          </a:p>
          <a:p>
            <a:pPr lvl="1" algn="r" rtl="1"/>
            <a:r>
              <a:rPr lang="he-IL" dirty="0"/>
              <a:t>מאפשר לנבדק לסייר בסביבה בכל גודל</a:t>
            </a:r>
          </a:p>
          <a:p>
            <a:pPr lvl="1" algn="r" rtl="1"/>
            <a:r>
              <a:rPr lang="he-IL" dirty="0"/>
              <a:t>אינטואיטיבי לשימוש</a:t>
            </a:r>
          </a:p>
          <a:p>
            <a:pPr marL="0" indent="0" algn="r" rtl="1">
              <a:buNone/>
            </a:pPr>
            <a:r>
              <a:rPr lang="he-IL" dirty="0"/>
              <a:t>חסרונות:</a:t>
            </a:r>
          </a:p>
          <a:p>
            <a:pPr lvl="1" algn="r" rtl="1"/>
            <a:r>
              <a:rPr lang="he-IL" dirty="0"/>
              <a:t>עשוי לעורר תחושה לא נעימה</a:t>
            </a:r>
          </a:p>
          <a:p>
            <a:pPr lvl="1" algn="r" rtl="1"/>
            <a:r>
              <a:rPr lang="he-IL" dirty="0"/>
              <a:t>נותן תחושה של משחק מחשב</a:t>
            </a:r>
          </a:p>
        </p:txBody>
      </p:sp>
    </p:spTree>
    <p:extLst>
      <p:ext uri="{BB962C8B-B14F-4D97-AF65-F5344CB8AC3E}">
        <p14:creationId xmlns:p14="http://schemas.microsoft.com/office/powerpoint/2010/main" val="1789539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פרלקסה">
  <a:themeElements>
    <a:clrScheme name="פרלקסה">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פרלקסה">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פרלקסה">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TM03457496[[fn=היסט]]</Template>
  <TotalTime>4695</TotalTime>
  <Words>833</Words>
  <Application>Microsoft Office PowerPoint</Application>
  <PresentationFormat>Widescreen</PresentationFormat>
  <Paragraphs>111</Paragraphs>
  <Slides>20</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Corbel</vt:lpstr>
      <vt:lpstr>Miriam</vt:lpstr>
      <vt:lpstr>פרלקסה</vt:lpstr>
      <vt:lpstr>הצגת סיום</vt:lpstr>
      <vt:lpstr>תיאור הניסוי</vt:lpstr>
      <vt:lpstr>תיאור הניסוי</vt:lpstr>
      <vt:lpstr>תיאור הניסוי</vt:lpstr>
      <vt:lpstr>דרישות הניסוי</vt:lpstr>
      <vt:lpstr>תיאור הפרויקט</vt:lpstr>
      <vt:lpstr>הצגת חלק א'</vt:lpstr>
      <vt:lpstr>חלק א'  סיורים עצמאים</vt:lpstr>
      <vt:lpstr>חלק א'  סיורים עצמאים</vt:lpstr>
      <vt:lpstr>חלק א'  סיורים עצמאים</vt:lpstr>
      <vt:lpstr>חלק א'  סיורים מודרכים</vt:lpstr>
      <vt:lpstr>חלק א'  סיורים מודרכים</vt:lpstr>
      <vt:lpstr>חלק א'  סיורים מודרכים</vt:lpstr>
      <vt:lpstr>הצגת חלק ב'</vt:lpstr>
      <vt:lpstr>חלק ב'  סביבת הדגמה</vt:lpstr>
      <vt:lpstr>חלק ב' סביבה ראשית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Bar Neuman</dc:creator>
  <cp:lastModifiedBy>Nitzan Winkler</cp:lastModifiedBy>
  <cp:revision>62</cp:revision>
  <dcterms:created xsi:type="dcterms:W3CDTF">2018-08-21T12:21:05Z</dcterms:created>
  <dcterms:modified xsi:type="dcterms:W3CDTF">2018-11-12T14:27:50Z</dcterms:modified>
</cp:coreProperties>
</file>