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1"/>
  </p:notesMasterIdLst>
  <p:sldIdLst>
    <p:sldId id="256" r:id="rId2"/>
    <p:sldId id="275" r:id="rId3"/>
    <p:sldId id="313" r:id="rId4"/>
    <p:sldId id="302" r:id="rId5"/>
    <p:sldId id="314" r:id="rId6"/>
    <p:sldId id="306" r:id="rId7"/>
    <p:sldId id="295" r:id="rId8"/>
    <p:sldId id="278" r:id="rId9"/>
    <p:sldId id="266" r:id="rId10"/>
    <p:sldId id="304" r:id="rId11"/>
    <p:sldId id="288" r:id="rId12"/>
    <p:sldId id="269" r:id="rId13"/>
    <p:sldId id="271" r:id="rId14"/>
    <p:sldId id="307" r:id="rId15"/>
    <p:sldId id="272" r:id="rId16"/>
    <p:sldId id="273" r:id="rId17"/>
    <p:sldId id="280" r:id="rId18"/>
    <p:sldId id="308" r:id="rId19"/>
    <p:sldId id="290" r:id="rId20"/>
    <p:sldId id="297" r:id="rId21"/>
    <p:sldId id="267" r:id="rId22"/>
    <p:sldId id="282" r:id="rId23"/>
    <p:sldId id="281" r:id="rId24"/>
    <p:sldId id="284" r:id="rId25"/>
    <p:sldId id="292" r:id="rId26"/>
    <p:sldId id="303" r:id="rId27"/>
    <p:sldId id="318" r:id="rId28"/>
    <p:sldId id="286" r:id="rId29"/>
    <p:sldId id="305" r:id="rId30"/>
    <p:sldId id="316" r:id="rId31"/>
    <p:sldId id="320" r:id="rId32"/>
    <p:sldId id="322" r:id="rId33"/>
    <p:sldId id="323" r:id="rId34"/>
    <p:sldId id="325" r:id="rId35"/>
    <p:sldId id="328" r:id="rId36"/>
    <p:sldId id="327" r:id="rId37"/>
    <p:sldId id="329" r:id="rId38"/>
    <p:sldId id="331" r:id="rId39"/>
    <p:sldId id="332" r:id="rId40"/>
    <p:sldId id="333" r:id="rId41"/>
    <p:sldId id="264" r:id="rId42"/>
    <p:sldId id="283" r:id="rId43"/>
    <p:sldId id="260" r:id="rId44"/>
    <p:sldId id="261" r:id="rId45"/>
    <p:sldId id="296" r:id="rId46"/>
    <p:sldId id="274" r:id="rId47"/>
    <p:sldId id="263" r:id="rId48"/>
    <p:sldId id="294" r:id="rId49"/>
    <p:sldId id="268" r:id="rId5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6" autoAdjust="0"/>
    <p:restoredTop sz="72480" autoAdjust="0"/>
  </p:normalViewPr>
  <p:slideViewPr>
    <p:cSldViewPr snapToGrid="0">
      <p:cViewPr varScale="1">
        <p:scale>
          <a:sx n="81" d="100"/>
          <a:sy n="81" d="100"/>
        </p:scale>
        <p:origin x="17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64BE0B3-BA41-4073-809D-2C6072A2DF72}" type="datetimeFigureOut">
              <a:rPr lang="he-IL" smtClean="0"/>
              <a:t>כ"ו/חשון/תשע"ז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6011BDC-F106-44D3-B521-09ECAFE6932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4093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What’s different?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 smtClean="0"/>
              <a:t>World</a:t>
            </a:r>
            <a:r>
              <a:rPr lang="en-US" baseline="0" dirty="0" smtClean="0"/>
              <a:t> is not very dynamic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 smtClean="0"/>
              <a:t>Only simple</a:t>
            </a:r>
            <a:r>
              <a:rPr lang="en-US" baseline="0" dirty="0" smtClean="0"/>
              <a:t> 4 controls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dirty="0" smtClean="0"/>
              <a:t>World</a:t>
            </a:r>
            <a:r>
              <a:rPr lang="en-US" baseline="0" dirty="0" smtClean="0"/>
              <a:t> is very consistent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11BDC-F106-44D3-B521-09ECAFE69322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6415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Green</a:t>
            </a:r>
            <a:r>
              <a:rPr lang="en-US" baseline="0" dirty="0" smtClean="0"/>
              <a:t> = states</a:t>
            </a:r>
          </a:p>
          <a:p>
            <a:pPr algn="l" rtl="0"/>
            <a:r>
              <a:rPr lang="en-US" baseline="0" dirty="0" smtClean="0"/>
              <a:t>Orange = actions</a:t>
            </a:r>
          </a:p>
          <a:p>
            <a:pPr algn="l" rtl="0"/>
            <a:r>
              <a:rPr lang="en-US" baseline="0" dirty="0" smtClean="0"/>
              <a:t>R  = rewards</a:t>
            </a:r>
          </a:p>
          <a:p>
            <a:pPr algn="l" rtl="0"/>
            <a:r>
              <a:rPr lang="en-US" baseline="0" dirty="0" smtClean="0"/>
              <a:t>Blue text = transition probability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11BDC-F106-44D3-B521-09ECAFE69322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6011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Score</a:t>
            </a:r>
            <a:r>
              <a:rPr lang="en-US" baseline="0" dirty="0" smtClean="0"/>
              <a:t> and ammo patches are cropped to get only the number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11BDC-F106-44D3-B521-09ECAFE69322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7470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11BDC-F106-44D3-B521-09ECAFE69322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92946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Heat</a:t>
            </a:r>
            <a:r>
              <a:rPr lang="en-US" baseline="0" dirty="0" smtClean="0"/>
              <a:t> map size is 13x13 and is rescaled for visualization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11BDC-F106-44D3-B521-09ECAFE69322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68754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R(t+1)</a:t>
            </a:r>
            <a:r>
              <a:rPr lang="en-US" baseline="0" dirty="0" smtClean="0"/>
              <a:t> is the reward we actually got when we followed mu</a:t>
            </a:r>
          </a:p>
          <a:p>
            <a:pPr algn="l" rtl="0"/>
            <a:r>
              <a:rPr lang="en-US" baseline="0" dirty="0" smtClean="0"/>
              <a:t>Q(S(t+1),a’) is the value of the next state if we followed A’</a:t>
            </a:r>
          </a:p>
          <a:p>
            <a:pPr algn="l" rtl="0"/>
            <a:endParaRPr lang="en-US" baseline="0" dirty="0" smtClean="0"/>
          </a:p>
          <a:p>
            <a:pPr algn="l" rtl="0"/>
            <a:r>
              <a:rPr lang="en-US" baseline="0" dirty="0" smtClean="0"/>
              <a:t>Initialize Q(</a:t>
            </a:r>
            <a:r>
              <a:rPr lang="en-US" baseline="0" dirty="0" err="1" smtClean="0"/>
              <a:t>s,a</a:t>
            </a:r>
            <a:r>
              <a:rPr lang="en-US" baseline="0" dirty="0" smtClean="0"/>
              <a:t>) for each s and a</a:t>
            </a:r>
          </a:p>
          <a:p>
            <a:pPr algn="l" rtl="0"/>
            <a:r>
              <a:rPr lang="en-US" baseline="0" dirty="0" smtClean="0"/>
              <a:t>Repeat for each episode:</a:t>
            </a:r>
          </a:p>
          <a:p>
            <a:pPr algn="l" rtl="0"/>
            <a:r>
              <a:rPr lang="en-US" baseline="0" dirty="0" smtClean="0"/>
              <a:t>	Initialize S</a:t>
            </a:r>
          </a:p>
          <a:p>
            <a:pPr algn="l" rtl="0"/>
            <a:r>
              <a:rPr lang="en-US" baseline="0" dirty="0" smtClean="0"/>
              <a:t>	Repeat for each step in episode:</a:t>
            </a:r>
          </a:p>
          <a:p>
            <a:pPr algn="l" rtl="0"/>
            <a:r>
              <a:rPr lang="en-US" baseline="0" dirty="0" smtClean="0"/>
              <a:t>		Choose A from S using policy derived from Q (epsilon greedy)</a:t>
            </a:r>
          </a:p>
          <a:p>
            <a:pPr algn="l" rtl="0"/>
            <a:r>
              <a:rPr lang="en-US" baseline="0" dirty="0" smtClean="0"/>
              <a:t>		Take action A, observe R, S’</a:t>
            </a:r>
          </a:p>
          <a:p>
            <a:pPr algn="l" rtl="0"/>
            <a:r>
              <a:rPr lang="en-US" baseline="0" dirty="0" smtClean="0"/>
              <a:t>		update Q(S,A)</a:t>
            </a:r>
          </a:p>
          <a:p>
            <a:pPr algn="l" rtl="0"/>
            <a:r>
              <a:rPr lang="en-US" baseline="0" dirty="0" smtClean="0"/>
              <a:t>		S&lt;-S’</a:t>
            </a:r>
          </a:p>
          <a:p>
            <a:pPr algn="l" rtl="0"/>
            <a:r>
              <a:rPr lang="en-US" baseline="0" dirty="0" smtClean="0"/>
              <a:t>	Until S is terminal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11BDC-F106-44D3-B521-09ECAFE69322}" type="slidenum">
              <a:rPr lang="he-IL" smtClean="0"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664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3DAC-9EBC-4473-B270-77F13B811BFA}" type="datetimeFigureOut">
              <a:rPr lang="he-IL" smtClean="0"/>
              <a:t>כ"ו/חשון/תשע"ז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B6-AD0D-4FAB-9FBB-68B584704F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3752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3DAC-9EBC-4473-B270-77F13B811BFA}" type="datetimeFigureOut">
              <a:rPr lang="he-IL" smtClean="0"/>
              <a:t>כ"ו/חשון/תשע"ז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B6-AD0D-4FAB-9FBB-68B584704F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9904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3DAC-9EBC-4473-B270-77F13B811BFA}" type="datetimeFigureOut">
              <a:rPr lang="he-IL" smtClean="0"/>
              <a:t>כ"ו/חשון/תשע"ז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B6-AD0D-4FAB-9FBB-68B584704F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23982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3DAC-9EBC-4473-B270-77F13B811BFA}" type="datetimeFigureOut">
              <a:rPr lang="he-IL" smtClean="0"/>
              <a:t>כ"ו/חשון/תשע"ז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B6-AD0D-4FAB-9FBB-68B584704F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2448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3DAC-9EBC-4473-B270-77F13B811BFA}" type="datetimeFigureOut">
              <a:rPr lang="he-IL" smtClean="0"/>
              <a:t>כ"ו/חשון/תשע"ז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B6-AD0D-4FAB-9FBB-68B584704F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137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3DAC-9EBC-4473-B270-77F13B811BFA}" type="datetimeFigureOut">
              <a:rPr lang="he-IL" smtClean="0"/>
              <a:t>כ"ו/חשון/תשע"ז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B6-AD0D-4FAB-9FBB-68B584704F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8349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3DAC-9EBC-4473-B270-77F13B811BFA}" type="datetimeFigureOut">
              <a:rPr lang="he-IL" smtClean="0"/>
              <a:t>כ"ו/חשון/תשע"ז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B6-AD0D-4FAB-9FBB-68B584704F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5030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3DAC-9EBC-4473-B270-77F13B811BFA}" type="datetimeFigureOut">
              <a:rPr lang="he-IL" smtClean="0"/>
              <a:t>כ"ו/חשון/תשע"ז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B6-AD0D-4FAB-9FBB-68B584704F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6706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3DAC-9EBC-4473-B270-77F13B811BFA}" type="datetimeFigureOut">
              <a:rPr lang="he-IL" smtClean="0"/>
              <a:t>כ"ו/חשון/תשע"ז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B6-AD0D-4FAB-9FBB-68B584704F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495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3DAC-9EBC-4473-B270-77F13B811BFA}" type="datetimeFigureOut">
              <a:rPr lang="he-IL" smtClean="0"/>
              <a:t>כ"ו/חשון/תשע"ז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B6-AD0D-4FAB-9FBB-68B584704F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831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3DAC-9EBC-4473-B270-77F13B811BFA}" type="datetimeFigureOut">
              <a:rPr lang="he-IL" smtClean="0"/>
              <a:t>כ"ו/חשון/תשע"ז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B6-AD0D-4FAB-9FBB-68B584704F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910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43DAC-9EBC-4473-B270-77F13B811BFA}" type="datetimeFigureOut">
              <a:rPr lang="he-IL" smtClean="0"/>
              <a:t>כ"ו/חשון/תשע"ז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36BB6-AD0D-4FAB-9FBB-68B584704F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5071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hyperlink" Target="https://arxiv.org/pdf/1312.6082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9.png"/><Relationship Id="rId5" Type="http://schemas.openxmlformats.org/officeDocument/2006/relationships/image" Target="../media/image19.png"/><Relationship Id="rId10" Type="http://schemas.openxmlformats.org/officeDocument/2006/relationships/image" Target="../media/image38.png"/><Relationship Id="rId4" Type="http://schemas.openxmlformats.org/officeDocument/2006/relationships/image" Target="../media/image18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hyperlink" Target="https://www.youtube.com/watch?v=dvWzVPVcTjw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hyperlink" Target="https://www.youtube.com/watch?v=wpotGS8CiLI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YGeAuWyi7k" TargetMode="External"/><Relationship Id="rId2" Type="http://schemas.openxmlformats.org/officeDocument/2006/relationships/hyperlink" Target="https://github.com/facebook/UETorc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hyperlink" Target="http://vizdoom.cs.put.edu.pl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itaicaspi/keras-dqn-doo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arxiv.org/pdf/1509.06461v3.pd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arxiv.org/pdf/1511.06581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arxiv.org/pdf/1511.05952.pdf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609.05521v1.pdf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9.01704.pdf" TargetMode="External"/><Relationship Id="rId2" Type="http://schemas.openxmlformats.org/officeDocument/2006/relationships/hyperlink" Target="https://deepmind.com/blog/wavenet-generative-model-raw-audio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review.net/pdf?id=HysBZSqlx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604.06057" TargetMode="External"/><Relationship Id="rId7" Type="http://schemas.openxmlformats.org/officeDocument/2006/relationships/hyperlink" Target="http://arxiv.org/abs/1312.5602" TargetMode="External"/><Relationship Id="rId2" Type="http://schemas.openxmlformats.org/officeDocument/2006/relationships/hyperlink" Target="http://arxiv.org/abs/1605.0209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abs/1603.01312" TargetMode="External"/><Relationship Id="rId5" Type="http://schemas.openxmlformats.org/officeDocument/2006/relationships/hyperlink" Target="http://arxiv.org/abs/1609.05521" TargetMode="External"/><Relationship Id="rId4" Type="http://schemas.openxmlformats.org/officeDocument/2006/relationships/hyperlink" Target="http://arxiv.org/abs/1606.02396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604.07255" TargetMode="External"/><Relationship Id="rId7" Type="http://schemas.openxmlformats.org/officeDocument/2006/relationships/hyperlink" Target="http://jmlr.org/proceedings/papers/v48/wangf16.html" TargetMode="External"/><Relationship Id="rId2" Type="http://schemas.openxmlformats.org/officeDocument/2006/relationships/hyperlink" Target="http://arxiv.org/abs/1602.0178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abs/1411.4555" TargetMode="External"/><Relationship Id="rId5" Type="http://schemas.openxmlformats.org/officeDocument/2006/relationships/hyperlink" Target="http://arxiv.org/abs/1606.04695" TargetMode="External"/><Relationship Id="rId4" Type="http://schemas.openxmlformats.org/officeDocument/2006/relationships/hyperlink" Target="http://arxiv.org/abs/1509.06461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jpe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4.png"/><Relationship Id="rId11" Type="http://schemas.openxmlformats.org/officeDocument/2006/relationships/image" Target="../media/image72.jpeg"/><Relationship Id="rId5" Type="http://schemas.openxmlformats.org/officeDocument/2006/relationships/image" Target="../media/image71.wmf"/><Relationship Id="rId10" Type="http://schemas.openxmlformats.org/officeDocument/2006/relationships/image" Target="../media/image80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dS6asajHAQ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100.png"/><Relationship Id="rId3" Type="http://schemas.openxmlformats.org/officeDocument/2006/relationships/image" Target="../media/image90.png"/><Relationship Id="rId21" Type="http://schemas.openxmlformats.org/officeDocument/2006/relationships/image" Target="../media/image13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16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15.png"/><Relationship Id="rId10" Type="http://schemas.openxmlformats.org/officeDocument/2006/relationships/image" Target="../media/image28.png"/><Relationship Id="rId19" Type="http://schemas.openxmlformats.org/officeDocument/2006/relationships/image" Target="../media/image110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b="1" dirty="0" err="1" smtClean="0"/>
              <a:t>TermiNet</a:t>
            </a:r>
            <a:r>
              <a:rPr lang="en-US" sz="4000" dirty="0" smtClean="0"/>
              <a:t>: Learning a First Person Shooter Game Agent Using Deep Learning</a:t>
            </a:r>
            <a:endParaRPr lang="he-IL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050222"/>
          </a:xfrm>
        </p:spPr>
        <p:txBody>
          <a:bodyPr>
            <a:normAutofit/>
          </a:bodyPr>
          <a:lstStyle/>
          <a:p>
            <a:r>
              <a:rPr lang="en-US" dirty="0" smtClean="0"/>
              <a:t>Course 234329 – Spring 2016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Student</a:t>
            </a:r>
            <a:r>
              <a:rPr lang="en-US" dirty="0" smtClean="0"/>
              <a:t>: Itai Caspi</a:t>
            </a:r>
          </a:p>
          <a:p>
            <a:r>
              <a:rPr lang="en-US" b="1" dirty="0" smtClean="0"/>
              <a:t>Supervisor</a:t>
            </a:r>
            <a:r>
              <a:rPr lang="en-US" dirty="0" smtClean="0"/>
              <a:t>: Aaron </a:t>
            </a:r>
            <a:r>
              <a:rPr lang="en-US" dirty="0" err="1" smtClean="0"/>
              <a:t>Wetzler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0510"/>
            <a:ext cx="4937761" cy="2777490"/>
          </a:xfrm>
          <a:prstGeom prst="rect">
            <a:avLst/>
          </a:prstGeom>
        </p:spPr>
      </p:pic>
      <p:pic>
        <p:nvPicPr>
          <p:cNvPr id="2050" name="Picture 2" descr="http://cs.technion.ac.il/~twerd/Credits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6009"/>
          <a:stretch/>
        </p:blipFill>
        <p:spPr bwMode="auto">
          <a:xfrm>
            <a:off x="772795" y="749301"/>
            <a:ext cx="1353185" cy="80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s.technion.ac.il/~twerd/Credits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6" r="24682"/>
          <a:stretch/>
        </p:blipFill>
        <p:spPr bwMode="auto">
          <a:xfrm>
            <a:off x="9704070" y="749301"/>
            <a:ext cx="1851660" cy="91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6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Multi-agent System </a:t>
            </a:r>
            <a:r>
              <a:rPr lang="en-US" dirty="0" smtClean="0"/>
              <a:t>Architecture</a:t>
            </a:r>
            <a:endParaRPr lang="he-IL" dirty="0"/>
          </a:p>
        </p:txBody>
      </p:sp>
      <p:sp>
        <p:nvSpPr>
          <p:cNvPr id="5" name="Rectangle 4"/>
          <p:cNvSpPr/>
          <p:nvPr/>
        </p:nvSpPr>
        <p:spPr>
          <a:xfrm>
            <a:off x="1940462" y="3550681"/>
            <a:ext cx="834390" cy="83439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Screen Image</a:t>
            </a:r>
            <a:endParaRPr lang="he-IL" dirty="0"/>
          </a:p>
        </p:txBody>
      </p:sp>
      <p:sp>
        <p:nvSpPr>
          <p:cNvPr id="7" name="Rounded Rectangle 6"/>
          <p:cNvSpPr/>
          <p:nvPr/>
        </p:nvSpPr>
        <p:spPr>
          <a:xfrm>
            <a:off x="4085492" y="4282439"/>
            <a:ext cx="1325880" cy="6629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Score Parsing</a:t>
            </a:r>
            <a:endParaRPr lang="he-IL" dirty="0"/>
          </a:p>
        </p:txBody>
      </p:sp>
      <p:sp>
        <p:nvSpPr>
          <p:cNvPr id="40" name="Rounded Rectangle 39"/>
          <p:cNvSpPr/>
          <p:nvPr/>
        </p:nvSpPr>
        <p:spPr>
          <a:xfrm>
            <a:off x="4085492" y="2950130"/>
            <a:ext cx="1325880" cy="6629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Robot Detection</a:t>
            </a:r>
            <a:endParaRPr lang="he-IL" dirty="0"/>
          </a:p>
        </p:txBody>
      </p:sp>
      <p:sp>
        <p:nvSpPr>
          <p:cNvPr id="6" name="Rounded Rectangle 5"/>
          <p:cNvSpPr/>
          <p:nvPr/>
        </p:nvSpPr>
        <p:spPr>
          <a:xfrm>
            <a:off x="6447692" y="2512456"/>
            <a:ext cx="1325880" cy="6629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Gaze Guiding</a:t>
            </a:r>
            <a:endParaRPr lang="he-IL" dirty="0"/>
          </a:p>
        </p:txBody>
      </p:sp>
      <p:sp>
        <p:nvSpPr>
          <p:cNvPr id="8" name="Rounded Rectangle 7"/>
          <p:cNvSpPr/>
          <p:nvPr/>
        </p:nvSpPr>
        <p:spPr>
          <a:xfrm>
            <a:off x="6447692" y="3614499"/>
            <a:ext cx="1325880" cy="6629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Movement Control</a:t>
            </a:r>
            <a:endParaRPr lang="he-IL" dirty="0"/>
          </a:p>
        </p:txBody>
      </p:sp>
      <p:sp>
        <p:nvSpPr>
          <p:cNvPr id="9" name="Rounded Rectangle 8"/>
          <p:cNvSpPr/>
          <p:nvPr/>
        </p:nvSpPr>
        <p:spPr>
          <a:xfrm>
            <a:off x="6447692" y="4716542"/>
            <a:ext cx="1325880" cy="6629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Gun Shooting</a:t>
            </a:r>
            <a:endParaRPr lang="he-IL" dirty="0"/>
          </a:p>
        </p:txBody>
      </p:sp>
      <p:sp>
        <p:nvSpPr>
          <p:cNvPr id="3" name="Rectangle 2"/>
          <p:cNvSpPr/>
          <p:nvPr/>
        </p:nvSpPr>
        <p:spPr>
          <a:xfrm>
            <a:off x="8933062" y="3362287"/>
            <a:ext cx="1291590" cy="11858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/>
              <a:t>Up</a:t>
            </a:r>
          </a:p>
          <a:p>
            <a:pPr algn="ctr"/>
            <a:r>
              <a:rPr lang="en-US" sz="1400" dirty="0"/>
              <a:t>Down</a:t>
            </a:r>
          </a:p>
          <a:p>
            <a:pPr algn="ctr"/>
            <a:r>
              <a:rPr lang="en-US" sz="1400" dirty="0"/>
              <a:t>Left</a:t>
            </a:r>
          </a:p>
          <a:p>
            <a:pPr algn="ctr"/>
            <a:r>
              <a:rPr lang="en-US" sz="1400" dirty="0"/>
              <a:t>Right</a:t>
            </a:r>
          </a:p>
          <a:p>
            <a:pPr algn="ctr"/>
            <a:r>
              <a:rPr lang="en-US" sz="1400" dirty="0"/>
              <a:t>Jump</a:t>
            </a:r>
            <a:endParaRPr lang="he-IL" sz="1400" dirty="0"/>
          </a:p>
        </p:txBody>
      </p:sp>
      <p:sp>
        <p:nvSpPr>
          <p:cNvPr id="10" name="Rectangle 9"/>
          <p:cNvSpPr/>
          <p:nvPr/>
        </p:nvSpPr>
        <p:spPr>
          <a:xfrm>
            <a:off x="8933062" y="2095500"/>
            <a:ext cx="1291590" cy="10972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/>
              <a:t>Mouse Up</a:t>
            </a:r>
          </a:p>
          <a:p>
            <a:pPr algn="ctr"/>
            <a:r>
              <a:rPr lang="en-US" sz="1400" dirty="0"/>
              <a:t>Mouse Down</a:t>
            </a:r>
          </a:p>
          <a:p>
            <a:pPr algn="ctr"/>
            <a:r>
              <a:rPr lang="en-US" sz="1400" dirty="0"/>
              <a:t>Mouse Left</a:t>
            </a:r>
          </a:p>
          <a:p>
            <a:pPr algn="ctr"/>
            <a:r>
              <a:rPr lang="en-US" sz="1400" dirty="0"/>
              <a:t>Mouse Right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933062" y="4889107"/>
            <a:ext cx="1291590" cy="53244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/>
              <a:t>Shoot</a:t>
            </a:r>
          </a:p>
          <a:p>
            <a:pPr algn="ctr"/>
            <a:r>
              <a:rPr lang="en-US" sz="1400" dirty="0"/>
              <a:t>Reload</a:t>
            </a:r>
          </a:p>
        </p:txBody>
      </p:sp>
      <p:cxnSp>
        <p:nvCxnSpPr>
          <p:cNvPr id="14" name="Curved Connector 13"/>
          <p:cNvCxnSpPr>
            <a:stCxn id="5" idx="3"/>
            <a:endCxn id="7" idx="1"/>
          </p:cNvCxnSpPr>
          <p:nvPr/>
        </p:nvCxnSpPr>
        <p:spPr>
          <a:xfrm>
            <a:off x="2774852" y="3967876"/>
            <a:ext cx="1310640" cy="64603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5" idx="3"/>
            <a:endCxn id="40" idx="1"/>
          </p:cNvCxnSpPr>
          <p:nvPr/>
        </p:nvCxnSpPr>
        <p:spPr>
          <a:xfrm flipV="1">
            <a:off x="2774852" y="3281600"/>
            <a:ext cx="1310640" cy="68627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40" idx="3"/>
            <a:endCxn id="6" idx="1"/>
          </p:cNvCxnSpPr>
          <p:nvPr/>
        </p:nvCxnSpPr>
        <p:spPr>
          <a:xfrm flipV="1">
            <a:off x="5411372" y="2843926"/>
            <a:ext cx="1036320" cy="437674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7" idx="3"/>
            <a:endCxn id="8" idx="1"/>
          </p:cNvCxnSpPr>
          <p:nvPr/>
        </p:nvCxnSpPr>
        <p:spPr>
          <a:xfrm flipV="1">
            <a:off x="5411372" y="3945969"/>
            <a:ext cx="1036320" cy="66794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40" idx="3"/>
            <a:endCxn id="9" idx="1"/>
          </p:cNvCxnSpPr>
          <p:nvPr/>
        </p:nvCxnSpPr>
        <p:spPr>
          <a:xfrm>
            <a:off x="5411372" y="3281600"/>
            <a:ext cx="1036320" cy="1766412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7" idx="3"/>
            <a:endCxn id="9" idx="1"/>
          </p:cNvCxnSpPr>
          <p:nvPr/>
        </p:nvCxnSpPr>
        <p:spPr>
          <a:xfrm>
            <a:off x="5411372" y="4613909"/>
            <a:ext cx="1036320" cy="43410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609695" y="5962411"/>
            <a:ext cx="149592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/>
              <a:t>Input - State</a:t>
            </a:r>
            <a:endParaRPr lang="he-IL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6652974" y="5973841"/>
            <a:ext cx="91531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/>
              <a:t>Agents</a:t>
            </a:r>
            <a:endParaRPr lang="he-IL" sz="2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3711771" y="5962411"/>
            <a:ext cx="210269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000" b="1" dirty="0" smtClean="0"/>
              <a:t>Feature &amp; Reward</a:t>
            </a:r>
          </a:p>
          <a:p>
            <a:pPr algn="ctr"/>
            <a:r>
              <a:rPr lang="en-US" sz="2000" b="1" dirty="0" smtClean="0"/>
              <a:t>Extraction</a:t>
            </a:r>
            <a:endParaRPr lang="he-IL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8612085" y="5989320"/>
            <a:ext cx="193354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/>
              <a:t>Output - Actions</a:t>
            </a:r>
            <a:endParaRPr lang="he-IL" sz="2000" b="1" dirty="0"/>
          </a:p>
        </p:txBody>
      </p:sp>
      <p:cxnSp>
        <p:nvCxnSpPr>
          <p:cNvPr id="11" name="Curved Connector 10"/>
          <p:cNvCxnSpPr>
            <a:stCxn id="6" idx="3"/>
            <a:endCxn id="10" idx="1"/>
          </p:cNvCxnSpPr>
          <p:nvPr/>
        </p:nvCxnSpPr>
        <p:spPr>
          <a:xfrm flipV="1">
            <a:off x="7773572" y="2644140"/>
            <a:ext cx="1159490" cy="19978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8" idx="3"/>
            <a:endCxn id="3" idx="1"/>
          </p:cNvCxnSpPr>
          <p:nvPr/>
        </p:nvCxnSpPr>
        <p:spPr>
          <a:xfrm>
            <a:off x="7773572" y="3945969"/>
            <a:ext cx="1159490" cy="925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9" idx="3"/>
            <a:endCxn id="13" idx="1"/>
          </p:cNvCxnSpPr>
          <p:nvPr/>
        </p:nvCxnSpPr>
        <p:spPr>
          <a:xfrm>
            <a:off x="7773572" y="5048012"/>
            <a:ext cx="1159490" cy="107319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1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48136" y="1921524"/>
            <a:ext cx="2000591" cy="39776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Feature &amp; Reward Extraction</a:t>
            </a:r>
            <a:endParaRPr lang="he-IL" dirty="0"/>
          </a:p>
        </p:txBody>
      </p:sp>
      <p:sp>
        <p:nvSpPr>
          <p:cNvPr id="31" name="Rectangle 30"/>
          <p:cNvSpPr/>
          <p:nvPr/>
        </p:nvSpPr>
        <p:spPr>
          <a:xfrm>
            <a:off x="1940462" y="3550681"/>
            <a:ext cx="834390" cy="83439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Screen Image</a:t>
            </a:r>
            <a:endParaRPr lang="he-IL" dirty="0"/>
          </a:p>
        </p:txBody>
      </p:sp>
      <p:sp>
        <p:nvSpPr>
          <p:cNvPr id="34" name="Rounded Rectangle 33"/>
          <p:cNvSpPr/>
          <p:nvPr/>
        </p:nvSpPr>
        <p:spPr>
          <a:xfrm>
            <a:off x="4085492" y="4282439"/>
            <a:ext cx="1325880" cy="6629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Score Parsing</a:t>
            </a:r>
            <a:endParaRPr lang="he-IL" dirty="0"/>
          </a:p>
        </p:txBody>
      </p:sp>
      <p:sp>
        <p:nvSpPr>
          <p:cNvPr id="36" name="Rounded Rectangle 35"/>
          <p:cNvSpPr/>
          <p:nvPr/>
        </p:nvSpPr>
        <p:spPr>
          <a:xfrm>
            <a:off x="4085492" y="2950130"/>
            <a:ext cx="1325880" cy="6629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Robot Detection</a:t>
            </a:r>
            <a:endParaRPr lang="he-IL" dirty="0"/>
          </a:p>
        </p:txBody>
      </p:sp>
      <p:sp>
        <p:nvSpPr>
          <p:cNvPr id="38" name="Rounded Rectangle 37"/>
          <p:cNvSpPr/>
          <p:nvPr/>
        </p:nvSpPr>
        <p:spPr>
          <a:xfrm>
            <a:off x="6447692" y="2512456"/>
            <a:ext cx="1325880" cy="6629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Gaze Guiding</a:t>
            </a:r>
            <a:endParaRPr lang="he-IL" dirty="0"/>
          </a:p>
        </p:txBody>
      </p:sp>
      <p:sp>
        <p:nvSpPr>
          <p:cNvPr id="41" name="Rounded Rectangle 40"/>
          <p:cNvSpPr/>
          <p:nvPr/>
        </p:nvSpPr>
        <p:spPr>
          <a:xfrm>
            <a:off x="6447692" y="3614499"/>
            <a:ext cx="1325880" cy="6629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Movement Control</a:t>
            </a:r>
            <a:endParaRPr lang="he-IL" dirty="0"/>
          </a:p>
        </p:txBody>
      </p:sp>
      <p:sp>
        <p:nvSpPr>
          <p:cNvPr id="43" name="Rounded Rectangle 42"/>
          <p:cNvSpPr/>
          <p:nvPr/>
        </p:nvSpPr>
        <p:spPr>
          <a:xfrm>
            <a:off x="6447692" y="4716542"/>
            <a:ext cx="1325880" cy="6629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Gun Shooting</a:t>
            </a:r>
            <a:endParaRPr lang="he-IL" dirty="0"/>
          </a:p>
        </p:txBody>
      </p:sp>
      <p:sp>
        <p:nvSpPr>
          <p:cNvPr id="48" name="Rectangle 47"/>
          <p:cNvSpPr/>
          <p:nvPr/>
        </p:nvSpPr>
        <p:spPr>
          <a:xfrm>
            <a:off x="8933062" y="3362287"/>
            <a:ext cx="1291590" cy="11858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/>
              <a:t>Up</a:t>
            </a:r>
          </a:p>
          <a:p>
            <a:pPr algn="ctr"/>
            <a:r>
              <a:rPr lang="en-US" sz="1400" dirty="0"/>
              <a:t>Down</a:t>
            </a:r>
          </a:p>
          <a:p>
            <a:pPr algn="ctr"/>
            <a:r>
              <a:rPr lang="en-US" sz="1400" dirty="0"/>
              <a:t>Left</a:t>
            </a:r>
          </a:p>
          <a:p>
            <a:pPr algn="ctr"/>
            <a:r>
              <a:rPr lang="en-US" sz="1400" dirty="0"/>
              <a:t>Right</a:t>
            </a:r>
          </a:p>
          <a:p>
            <a:pPr algn="ctr"/>
            <a:r>
              <a:rPr lang="en-US" sz="1400" dirty="0"/>
              <a:t>Jump</a:t>
            </a:r>
            <a:endParaRPr lang="he-IL" sz="1400" dirty="0"/>
          </a:p>
        </p:txBody>
      </p:sp>
      <p:sp>
        <p:nvSpPr>
          <p:cNvPr id="50" name="Rectangle 49"/>
          <p:cNvSpPr/>
          <p:nvPr/>
        </p:nvSpPr>
        <p:spPr>
          <a:xfrm>
            <a:off x="8933062" y="2095500"/>
            <a:ext cx="1291590" cy="10972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/>
              <a:t>Mouse Up</a:t>
            </a:r>
          </a:p>
          <a:p>
            <a:pPr algn="ctr"/>
            <a:r>
              <a:rPr lang="en-US" sz="1400" dirty="0"/>
              <a:t>Mouse Down</a:t>
            </a:r>
          </a:p>
          <a:p>
            <a:pPr algn="ctr"/>
            <a:r>
              <a:rPr lang="en-US" sz="1400" dirty="0"/>
              <a:t>Mouse Left</a:t>
            </a:r>
          </a:p>
          <a:p>
            <a:pPr algn="ctr"/>
            <a:r>
              <a:rPr lang="en-US" sz="1400" dirty="0"/>
              <a:t>Mouse Right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933062" y="4889107"/>
            <a:ext cx="1291590" cy="5324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/>
              <a:t>Shoot</a:t>
            </a:r>
          </a:p>
          <a:p>
            <a:pPr algn="ctr"/>
            <a:r>
              <a:rPr lang="en-US" sz="1400" dirty="0"/>
              <a:t>Reload</a:t>
            </a:r>
          </a:p>
        </p:txBody>
      </p:sp>
      <p:cxnSp>
        <p:nvCxnSpPr>
          <p:cNvPr id="52" name="Curved Connector 51"/>
          <p:cNvCxnSpPr>
            <a:stCxn id="31" idx="3"/>
            <a:endCxn id="34" idx="1"/>
          </p:cNvCxnSpPr>
          <p:nvPr/>
        </p:nvCxnSpPr>
        <p:spPr>
          <a:xfrm>
            <a:off x="2774852" y="3967876"/>
            <a:ext cx="1310640" cy="64603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31" idx="3"/>
            <a:endCxn id="36" idx="1"/>
          </p:cNvCxnSpPr>
          <p:nvPr/>
        </p:nvCxnSpPr>
        <p:spPr>
          <a:xfrm flipV="1">
            <a:off x="2774852" y="3281600"/>
            <a:ext cx="1310640" cy="68627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36" idx="3"/>
            <a:endCxn id="38" idx="1"/>
          </p:cNvCxnSpPr>
          <p:nvPr/>
        </p:nvCxnSpPr>
        <p:spPr>
          <a:xfrm flipV="1">
            <a:off x="5411372" y="2843926"/>
            <a:ext cx="1036320" cy="437674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stCxn id="34" idx="3"/>
            <a:endCxn id="41" idx="1"/>
          </p:cNvCxnSpPr>
          <p:nvPr/>
        </p:nvCxnSpPr>
        <p:spPr>
          <a:xfrm flipV="1">
            <a:off x="5411372" y="3945969"/>
            <a:ext cx="1036320" cy="66794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36" idx="3"/>
            <a:endCxn id="43" idx="1"/>
          </p:cNvCxnSpPr>
          <p:nvPr/>
        </p:nvCxnSpPr>
        <p:spPr>
          <a:xfrm>
            <a:off x="5411372" y="3281600"/>
            <a:ext cx="1036320" cy="1766412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Curved Connector 56"/>
          <p:cNvCxnSpPr>
            <a:stCxn id="34" idx="3"/>
            <a:endCxn id="43" idx="1"/>
          </p:cNvCxnSpPr>
          <p:nvPr/>
        </p:nvCxnSpPr>
        <p:spPr>
          <a:xfrm>
            <a:off x="5411372" y="4613909"/>
            <a:ext cx="1036320" cy="43410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609695" y="5962411"/>
            <a:ext cx="149592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/>
              <a:t>Input - State</a:t>
            </a:r>
            <a:endParaRPr lang="he-IL" sz="20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6652974" y="5973841"/>
            <a:ext cx="91531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/>
              <a:t>Agents</a:t>
            </a:r>
            <a:endParaRPr lang="he-IL" sz="2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3711771" y="5962411"/>
            <a:ext cx="210269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000" b="1" dirty="0" smtClean="0"/>
              <a:t>Feature &amp; Reward</a:t>
            </a:r>
          </a:p>
          <a:p>
            <a:pPr algn="ctr"/>
            <a:r>
              <a:rPr lang="en-US" sz="2000" b="1" dirty="0" smtClean="0"/>
              <a:t>Extraction</a:t>
            </a:r>
            <a:endParaRPr lang="he-IL" sz="20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8612085" y="5989320"/>
            <a:ext cx="193354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/>
              <a:t>Output - Actions</a:t>
            </a:r>
            <a:endParaRPr lang="he-IL" sz="2000" b="1" dirty="0"/>
          </a:p>
        </p:txBody>
      </p:sp>
      <p:cxnSp>
        <p:nvCxnSpPr>
          <p:cNvPr id="62" name="Curved Connector 61"/>
          <p:cNvCxnSpPr>
            <a:stCxn id="38" idx="3"/>
            <a:endCxn id="50" idx="1"/>
          </p:cNvCxnSpPr>
          <p:nvPr/>
        </p:nvCxnSpPr>
        <p:spPr>
          <a:xfrm flipV="1">
            <a:off x="7773572" y="2644140"/>
            <a:ext cx="1159490" cy="19978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41" idx="3"/>
            <a:endCxn id="48" idx="1"/>
          </p:cNvCxnSpPr>
          <p:nvPr/>
        </p:nvCxnSpPr>
        <p:spPr>
          <a:xfrm>
            <a:off x="7773572" y="3945969"/>
            <a:ext cx="1159490" cy="925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Curved Connector 63"/>
          <p:cNvCxnSpPr>
            <a:stCxn id="43" idx="3"/>
            <a:endCxn id="51" idx="1"/>
          </p:cNvCxnSpPr>
          <p:nvPr/>
        </p:nvCxnSpPr>
        <p:spPr>
          <a:xfrm>
            <a:off x="7773572" y="5048012"/>
            <a:ext cx="1159490" cy="107319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Numerical Reward Parsing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Implemented a </a:t>
            </a:r>
            <a:r>
              <a:rPr lang="en-US" dirty="0"/>
              <a:t>Google </a:t>
            </a:r>
            <a:r>
              <a:rPr lang="en-US" dirty="0" smtClean="0"/>
              <a:t>architecture for Street View house number parsing </a:t>
            </a:r>
            <a:r>
              <a:rPr lang="en-US" dirty="0"/>
              <a:t>(</a:t>
            </a:r>
            <a:r>
              <a:rPr lang="en-US" sz="2000" dirty="0">
                <a:hlinkClick r:id="rId2"/>
              </a:rPr>
              <a:t>https</a:t>
            </a:r>
            <a:r>
              <a:rPr lang="en-US" sz="2000" dirty="0" smtClean="0">
                <a:hlinkClick r:id="rId2"/>
              </a:rPr>
              <a:t>://arxiv.org/pdf/1312.6082.pdf</a:t>
            </a:r>
            <a:r>
              <a:rPr lang="en-US" dirty="0" smtClean="0"/>
              <a:t>)</a:t>
            </a:r>
          </a:p>
          <a:p>
            <a:pPr algn="l" rtl="0"/>
            <a:r>
              <a:rPr lang="en-US" dirty="0" smtClean="0"/>
              <a:t>Classifies up to 5 digits per number</a:t>
            </a:r>
          </a:p>
          <a:p>
            <a:pPr marL="0" indent="0" algn="l" rtl="0">
              <a:buNone/>
            </a:pPr>
            <a:endParaRPr lang="en-US" dirty="0" smtClean="0"/>
          </a:p>
          <a:p>
            <a:pPr marL="0" indent="0" algn="l" rtl="0">
              <a:buNone/>
            </a:pP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204691" y="2805468"/>
            <a:ext cx="9010536" cy="4032291"/>
            <a:chOff x="1170401" y="2520170"/>
            <a:chExt cx="9010536" cy="4032291"/>
          </a:xfrm>
        </p:grpSpPr>
        <p:sp>
          <p:nvSpPr>
            <p:cNvPr id="7" name="TextBox 6"/>
            <p:cNvSpPr txBox="1"/>
            <p:nvPr/>
          </p:nvSpPr>
          <p:spPr>
            <a:xfrm>
              <a:off x="1170401" y="4705191"/>
              <a:ext cx="131292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dirty="0" smtClean="0"/>
                <a:t>Input Image</a:t>
              </a:r>
            </a:p>
            <a:p>
              <a:pPr algn="ctr"/>
              <a:r>
                <a:rPr lang="en-US" dirty="0" smtClean="0"/>
                <a:t>1x54x54</a:t>
              </a:r>
              <a:endParaRPr lang="he-IL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478280" y="3957192"/>
              <a:ext cx="613062" cy="61306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Cube 5"/>
            <p:cNvSpPr/>
            <p:nvPr/>
          </p:nvSpPr>
          <p:spPr>
            <a:xfrm>
              <a:off x="2409598" y="3952865"/>
              <a:ext cx="617389" cy="617389"/>
            </a:xfrm>
            <a:prstGeom prst="cube">
              <a:avLst>
                <a:gd name="adj" fmla="val 34069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0" name="Cube 39"/>
            <p:cNvSpPr/>
            <p:nvPr/>
          </p:nvSpPr>
          <p:spPr>
            <a:xfrm>
              <a:off x="3816744" y="3952079"/>
              <a:ext cx="617389" cy="617389"/>
            </a:xfrm>
            <a:prstGeom prst="cube">
              <a:avLst>
                <a:gd name="adj" fmla="val 60156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2" name="Cube 41"/>
            <p:cNvSpPr/>
            <p:nvPr/>
          </p:nvSpPr>
          <p:spPr>
            <a:xfrm>
              <a:off x="4916588" y="3952078"/>
              <a:ext cx="617389" cy="617389"/>
            </a:xfrm>
            <a:prstGeom prst="cube">
              <a:avLst>
                <a:gd name="adj" fmla="val 76435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3" name="Cube 42"/>
            <p:cNvSpPr/>
            <p:nvPr/>
          </p:nvSpPr>
          <p:spPr>
            <a:xfrm>
              <a:off x="5859089" y="3924873"/>
              <a:ext cx="617389" cy="617389"/>
            </a:xfrm>
            <a:prstGeom prst="cube">
              <a:avLst>
                <a:gd name="adj" fmla="val 92714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2117654" y="4261559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0" name="Cube 49"/>
            <p:cNvSpPr/>
            <p:nvPr/>
          </p:nvSpPr>
          <p:spPr>
            <a:xfrm>
              <a:off x="5415747" y="3952078"/>
              <a:ext cx="617389" cy="617389"/>
            </a:xfrm>
            <a:prstGeom prst="cube">
              <a:avLst>
                <a:gd name="adj" fmla="val 84574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2" name="Right Arrow 51"/>
            <p:cNvSpPr/>
            <p:nvPr/>
          </p:nvSpPr>
          <p:spPr>
            <a:xfrm>
              <a:off x="5249945" y="4261556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3" name="Right Arrow 52"/>
            <p:cNvSpPr/>
            <p:nvPr/>
          </p:nvSpPr>
          <p:spPr>
            <a:xfrm>
              <a:off x="5728437" y="4261556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5" name="Cube 54"/>
            <p:cNvSpPr/>
            <p:nvPr/>
          </p:nvSpPr>
          <p:spPr>
            <a:xfrm>
              <a:off x="3119540" y="3952864"/>
              <a:ext cx="617389" cy="617389"/>
            </a:xfrm>
            <a:prstGeom prst="cube">
              <a:avLst>
                <a:gd name="adj" fmla="val 50348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1" name="Cube 60"/>
            <p:cNvSpPr/>
            <p:nvPr/>
          </p:nvSpPr>
          <p:spPr>
            <a:xfrm>
              <a:off x="4376041" y="3952078"/>
              <a:ext cx="617389" cy="617389"/>
            </a:xfrm>
            <a:prstGeom prst="cube">
              <a:avLst>
                <a:gd name="adj" fmla="val 7151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9" name="Right Arrow 68"/>
            <p:cNvSpPr/>
            <p:nvPr/>
          </p:nvSpPr>
          <p:spPr>
            <a:xfrm>
              <a:off x="2846593" y="4261557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6" name="Right Arrow 45"/>
            <p:cNvSpPr/>
            <p:nvPr/>
          </p:nvSpPr>
          <p:spPr>
            <a:xfrm>
              <a:off x="3529065" y="4261557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0" name="Right Arrow 69"/>
            <p:cNvSpPr/>
            <p:nvPr/>
          </p:nvSpPr>
          <p:spPr>
            <a:xfrm>
              <a:off x="4146454" y="4261556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8" name="Right Arrow 47"/>
            <p:cNvSpPr/>
            <p:nvPr/>
          </p:nvSpPr>
          <p:spPr>
            <a:xfrm>
              <a:off x="4711387" y="4261556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2" name="Cube 71"/>
            <p:cNvSpPr/>
            <p:nvPr/>
          </p:nvSpPr>
          <p:spPr>
            <a:xfrm>
              <a:off x="6286331" y="3924873"/>
              <a:ext cx="617389" cy="617389"/>
            </a:xfrm>
            <a:prstGeom prst="cube">
              <a:avLst>
                <a:gd name="adj" fmla="val 9597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3" name="Right Arrow 72"/>
            <p:cNvSpPr/>
            <p:nvPr/>
          </p:nvSpPr>
          <p:spPr>
            <a:xfrm>
              <a:off x="6155678" y="4261556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559338" y="3668714"/>
              <a:ext cx="341760" cy="27699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1200" dirty="0" smtClean="0"/>
                <a:t>48</a:t>
              </a:r>
              <a:endParaRPr lang="he-IL" sz="12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305238" y="3668714"/>
              <a:ext cx="341760" cy="27699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1200" dirty="0" smtClean="0"/>
                <a:t>64</a:t>
              </a:r>
              <a:endParaRPr lang="he-IL" sz="12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966123" y="3668714"/>
              <a:ext cx="420307" cy="27699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1200" dirty="0" smtClean="0"/>
                <a:t>128</a:t>
              </a:r>
              <a:endParaRPr lang="he-IL" sz="12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611670" y="3668714"/>
              <a:ext cx="420307" cy="27699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1200" dirty="0" smtClean="0"/>
                <a:t>160</a:t>
              </a:r>
              <a:endParaRPr lang="he-IL" sz="12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152516" y="3668714"/>
              <a:ext cx="420307" cy="27699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1200" dirty="0" smtClean="0"/>
                <a:t>192</a:t>
              </a:r>
              <a:endParaRPr lang="he-IL" sz="12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87141" y="3668714"/>
              <a:ext cx="420307" cy="27699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1200" dirty="0" smtClean="0"/>
                <a:t>192</a:t>
              </a:r>
              <a:endParaRPr lang="he-IL" sz="12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174638" y="3668714"/>
              <a:ext cx="420307" cy="27699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1200" dirty="0" smtClean="0"/>
                <a:t>192</a:t>
              </a:r>
              <a:endParaRPr lang="he-IL" sz="12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612577" y="3674715"/>
              <a:ext cx="420307" cy="27699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1200" dirty="0" smtClean="0"/>
                <a:t>192</a:t>
              </a:r>
              <a:endParaRPr lang="he-IL" sz="12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08257" y="3013037"/>
              <a:ext cx="45719" cy="27559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4" name="Rectangle 83"/>
            <p:cNvSpPr/>
            <p:nvPr/>
          </p:nvSpPr>
          <p:spPr>
            <a:xfrm flipH="1">
              <a:off x="7422264" y="2791720"/>
              <a:ext cx="45719" cy="3198533"/>
            </a:xfrm>
            <a:prstGeom prst="rect">
              <a:avLst/>
            </a:prstGeom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5" name="Right Arrow 84"/>
            <p:cNvSpPr/>
            <p:nvPr/>
          </p:nvSpPr>
          <p:spPr>
            <a:xfrm>
              <a:off x="6612531" y="4261555"/>
              <a:ext cx="261305" cy="129431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6" name="Right Arrow 85"/>
            <p:cNvSpPr/>
            <p:nvPr/>
          </p:nvSpPr>
          <p:spPr>
            <a:xfrm>
              <a:off x="7098793" y="4261555"/>
              <a:ext cx="261305" cy="129431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787079" y="2678722"/>
              <a:ext cx="498855" cy="27699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1200" dirty="0" smtClean="0"/>
                <a:t>3072</a:t>
              </a:r>
              <a:endParaRPr lang="he-IL" sz="12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195694" y="2520170"/>
              <a:ext cx="498855" cy="27699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1200" dirty="0" smtClean="0"/>
                <a:t>4096</a:t>
              </a:r>
              <a:endParaRPr lang="he-IL" sz="1200" dirty="0"/>
            </a:p>
          </p:txBody>
        </p:sp>
        <p:sp>
          <p:nvSpPr>
            <p:cNvPr id="90" name="Right Arrow 89"/>
            <p:cNvSpPr/>
            <p:nvPr/>
          </p:nvSpPr>
          <p:spPr>
            <a:xfrm>
              <a:off x="7554214" y="3098596"/>
              <a:ext cx="261305" cy="129431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1" name="Right Arrow 90"/>
            <p:cNvSpPr/>
            <p:nvPr/>
          </p:nvSpPr>
          <p:spPr>
            <a:xfrm>
              <a:off x="7554214" y="3566773"/>
              <a:ext cx="261305" cy="129431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2" name="Right Arrow 91"/>
            <p:cNvSpPr/>
            <p:nvPr/>
          </p:nvSpPr>
          <p:spPr>
            <a:xfrm>
              <a:off x="7554214" y="4034950"/>
              <a:ext cx="261305" cy="129431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3" name="Right Arrow 92"/>
            <p:cNvSpPr/>
            <p:nvPr/>
          </p:nvSpPr>
          <p:spPr>
            <a:xfrm>
              <a:off x="7554214" y="4503127"/>
              <a:ext cx="261305" cy="129431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4" name="Right Arrow 93"/>
            <p:cNvSpPr/>
            <p:nvPr/>
          </p:nvSpPr>
          <p:spPr>
            <a:xfrm>
              <a:off x="7554214" y="4971304"/>
              <a:ext cx="261305" cy="129431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5" name="Right Arrow 94"/>
            <p:cNvSpPr/>
            <p:nvPr/>
          </p:nvSpPr>
          <p:spPr>
            <a:xfrm>
              <a:off x="7554214" y="5439481"/>
              <a:ext cx="261305" cy="129431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7884556" y="3022562"/>
              <a:ext cx="45769" cy="28137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7884556" y="3492806"/>
              <a:ext cx="45769" cy="28137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884556" y="3963050"/>
              <a:ext cx="45769" cy="28137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7884556" y="4433294"/>
              <a:ext cx="45769" cy="28137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7884556" y="4903538"/>
              <a:ext cx="45769" cy="28137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884556" y="5373780"/>
              <a:ext cx="45769" cy="28137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54785" y="2988669"/>
              <a:ext cx="1792222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dirty="0" smtClean="0"/>
                <a:t>Sequence Length</a:t>
              </a:r>
              <a:endParaRPr lang="he-IL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958088" y="3450845"/>
              <a:ext cx="2173032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dirty="0" smtClean="0"/>
                <a:t>1</a:t>
              </a:r>
              <a:r>
                <a:rPr lang="en-US" baseline="30000" dirty="0" smtClean="0"/>
                <a:t>st</a:t>
              </a:r>
              <a:r>
                <a:rPr lang="en-US" dirty="0" smtClean="0"/>
                <a:t> Digit Classification</a:t>
              </a:r>
              <a:endParaRPr lang="he-IL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958084" y="3904548"/>
              <a:ext cx="2222853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dirty="0" smtClean="0"/>
                <a:t>2</a:t>
              </a:r>
              <a:r>
                <a:rPr lang="en-US" baseline="30000" dirty="0" smtClean="0"/>
                <a:t>nd</a:t>
              </a:r>
              <a:r>
                <a:rPr lang="en-US" dirty="0" smtClean="0"/>
                <a:t> Digit</a:t>
              </a:r>
              <a:r>
                <a:rPr lang="en-US" dirty="0"/>
                <a:t> Classification</a:t>
              </a:r>
              <a:endParaRPr lang="he-IL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7958084" y="4383176"/>
              <a:ext cx="2193486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dirty="0" smtClean="0"/>
                <a:t>3</a:t>
              </a:r>
              <a:r>
                <a:rPr lang="en-US" baseline="30000" dirty="0" smtClean="0"/>
                <a:t>rd</a:t>
              </a:r>
              <a:r>
                <a:rPr lang="en-US" dirty="0" smtClean="0"/>
                <a:t> Digit</a:t>
              </a:r>
              <a:r>
                <a:rPr lang="en-US" dirty="0"/>
                <a:t> Classification</a:t>
              </a:r>
              <a:endParaRPr lang="he-IL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7958084" y="4851353"/>
              <a:ext cx="2193999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dirty="0" smtClean="0"/>
                <a:t>4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Digit</a:t>
              </a:r>
              <a:r>
                <a:rPr lang="en-US" dirty="0"/>
                <a:t> Classification</a:t>
              </a:r>
              <a:endParaRPr lang="he-IL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958084" y="5319530"/>
              <a:ext cx="2193999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dirty="0" smtClean="0"/>
                <a:t>5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Digit</a:t>
              </a:r>
              <a:r>
                <a:rPr lang="en-US" dirty="0"/>
                <a:t> Classification</a:t>
              </a:r>
              <a:endParaRPr lang="he-IL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/>
                <p:cNvSpPr txBox="1"/>
                <p:nvPr/>
              </p:nvSpPr>
              <p:spPr>
                <a:xfrm>
                  <a:off x="6815621" y="6029241"/>
                  <a:ext cx="1258999" cy="523220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1400" dirty="0" smtClean="0"/>
                </a:p>
                <a:p>
                  <a:pPr algn="ctr"/>
                  <a:r>
                    <a:rPr lang="en-US" sz="1400" dirty="0" smtClean="0"/>
                    <a:t>Feature Vector</a:t>
                  </a:r>
                  <a:endParaRPr lang="he-IL" sz="1400" dirty="0"/>
                </a:p>
              </p:txBody>
            </p:sp>
          </mc:Choice>
          <mc:Fallback xmlns="">
            <p:sp>
              <p:nvSpPr>
                <p:cNvPr id="109" name="TextBox 1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5621" y="6029241"/>
                  <a:ext cx="1258999" cy="52322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r="-1456" b="-1162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1644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Numerical Reward Parsing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Trained on SVHN dataset</a:t>
            </a:r>
          </a:p>
          <a:p>
            <a:pPr algn="l" rtl="0"/>
            <a:r>
              <a:rPr lang="en-US" dirty="0" smtClean="0"/>
              <a:t>Over 600,000 training images after preprocessing</a:t>
            </a:r>
          </a:p>
          <a:p>
            <a:pPr algn="l" rtl="0"/>
            <a:r>
              <a:rPr lang="en-US" dirty="0" smtClean="0"/>
              <a:t>Achieved 95.4 % accuracy on test set (~50,000 SVHN images)</a:t>
            </a:r>
          </a:p>
          <a:p>
            <a:pPr marL="0" indent="0" algn="l" rtl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530" y="3766744"/>
            <a:ext cx="2590800" cy="196673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483543" y="3568700"/>
            <a:ext cx="1254135" cy="2400300"/>
            <a:chOff x="5805477" y="3791744"/>
            <a:chExt cx="1254135" cy="24003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837" y="3791744"/>
              <a:ext cx="1247775" cy="3429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837" y="4134644"/>
              <a:ext cx="1247775" cy="3429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837" y="4477544"/>
              <a:ext cx="1247775" cy="3429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836" y="4820444"/>
              <a:ext cx="1247775" cy="3429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835" y="5163344"/>
              <a:ext cx="1247775" cy="3429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56" y="5506244"/>
              <a:ext cx="1247775" cy="342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477" y="5849144"/>
              <a:ext cx="1247775" cy="3429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8080703" y="3568700"/>
            <a:ext cx="1874827" cy="2353640"/>
            <a:chOff x="6964373" y="3468687"/>
            <a:chExt cx="2063740" cy="25908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373" y="3468687"/>
              <a:ext cx="2057400" cy="86677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373" y="4333081"/>
              <a:ext cx="2057400" cy="86677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713" y="5192712"/>
              <a:ext cx="2057400" cy="866775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2752819" y="5969000"/>
            <a:ext cx="72571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/>
              <a:t>SVHN</a:t>
            </a:r>
            <a:endParaRPr lang="he-IL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5717898" y="5979081"/>
            <a:ext cx="79810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/>
              <a:t>Scores</a:t>
            </a:r>
            <a:endParaRPr lang="he-IL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8591626" y="5969000"/>
            <a:ext cx="82266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/>
              <a:t>Ammo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73395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Numerical Reward </a:t>
            </a:r>
            <a:r>
              <a:rPr lang="en-US" dirty="0" smtClean="0"/>
              <a:t>Parsing - Demo</a:t>
            </a:r>
            <a:endParaRPr lang="he-IL" dirty="0"/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5462108" y="5953559"/>
            <a:ext cx="1267784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dirty="0" smtClean="0">
                <a:hlinkClick r:id="rId2"/>
              </a:rPr>
              <a:t>YouTube Video</a:t>
            </a:r>
            <a:endParaRPr lang="he-IL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92" y="1874570"/>
            <a:ext cx="7790213" cy="38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4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Robot Detection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dirty="0" smtClean="0"/>
              <a:t>Used transfer learning with </a:t>
            </a:r>
            <a:r>
              <a:rPr lang="en-US" dirty="0" err="1" smtClean="0"/>
              <a:t>GoogLeNet</a:t>
            </a:r>
            <a:r>
              <a:rPr lang="en-US" dirty="0" smtClean="0"/>
              <a:t> v2 </a:t>
            </a:r>
            <a:r>
              <a:rPr lang="en-US" dirty="0" err="1" smtClean="0"/>
              <a:t>pretrained</a:t>
            </a:r>
            <a:r>
              <a:rPr lang="en-US" dirty="0" smtClean="0"/>
              <a:t> network as a base to fine tune for robots</a:t>
            </a:r>
          </a:p>
          <a:p>
            <a:pPr marL="0" indent="0" algn="l" rtl="0">
              <a:buNone/>
            </a:pPr>
            <a:endParaRPr lang="en-US" dirty="0"/>
          </a:p>
        </p:txBody>
      </p:sp>
      <p:pic>
        <p:nvPicPr>
          <p:cNvPr id="3074" name="Picture 2" descr="http://www.marekrei.com/blog/wp-content/uploads/2015/06/googlenet_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97957"/>
            <a:ext cx="10525125" cy="309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marekrei.com/blog/wp-content/uploads/2015/06/googlenet_diagra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90"/>
          <a:stretch/>
        </p:blipFill>
        <p:spPr bwMode="auto">
          <a:xfrm>
            <a:off x="838200" y="2697957"/>
            <a:ext cx="5168900" cy="309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8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://www.marekrei.com/blog/wp-content/uploads/2015/06/googlenet_diagra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04"/>
          <a:stretch/>
        </p:blipFill>
        <p:spPr bwMode="auto">
          <a:xfrm>
            <a:off x="3147060" y="3200877"/>
            <a:ext cx="3514997" cy="309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be 3"/>
          <p:cNvSpPr/>
          <p:nvPr/>
        </p:nvSpPr>
        <p:spPr>
          <a:xfrm>
            <a:off x="8699435" y="4490720"/>
            <a:ext cx="355600" cy="355600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Cube 6"/>
          <p:cNvSpPr/>
          <p:nvPr/>
        </p:nvSpPr>
        <p:spPr>
          <a:xfrm>
            <a:off x="9331960" y="4490720"/>
            <a:ext cx="355600" cy="355600"/>
          </a:xfrm>
          <a:prstGeom prst="cube">
            <a:avLst>
              <a:gd name="adj" fmla="val 71429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Cube 7"/>
          <p:cNvSpPr/>
          <p:nvPr/>
        </p:nvSpPr>
        <p:spPr>
          <a:xfrm>
            <a:off x="9890760" y="4559300"/>
            <a:ext cx="206199" cy="212090"/>
          </a:xfrm>
          <a:prstGeom prst="cube">
            <a:avLst>
              <a:gd name="adj" fmla="val 85715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Right Arrow 8"/>
          <p:cNvSpPr/>
          <p:nvPr/>
        </p:nvSpPr>
        <p:spPr>
          <a:xfrm>
            <a:off x="8394857" y="4600629"/>
            <a:ext cx="261305" cy="12943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Right Arrow 9"/>
          <p:cNvSpPr/>
          <p:nvPr/>
        </p:nvSpPr>
        <p:spPr>
          <a:xfrm>
            <a:off x="9070655" y="4600629"/>
            <a:ext cx="261305" cy="12943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Right Arrow 10"/>
          <p:cNvSpPr/>
          <p:nvPr/>
        </p:nvSpPr>
        <p:spPr>
          <a:xfrm>
            <a:off x="9629455" y="4600628"/>
            <a:ext cx="261305" cy="12943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Cube 4"/>
          <p:cNvSpPr/>
          <p:nvPr/>
        </p:nvSpPr>
        <p:spPr>
          <a:xfrm>
            <a:off x="2072483" y="4490720"/>
            <a:ext cx="891540" cy="891540"/>
          </a:xfrm>
          <a:prstGeom prst="cube">
            <a:avLst>
              <a:gd name="adj" fmla="val 778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Right Arrow 12"/>
          <p:cNvSpPr/>
          <p:nvPr/>
        </p:nvSpPr>
        <p:spPr>
          <a:xfrm>
            <a:off x="2993390" y="4841349"/>
            <a:ext cx="261305" cy="12943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Robot Detection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Take only 10 first layers of </a:t>
            </a:r>
            <a:r>
              <a:rPr lang="en-US" dirty="0" err="1" smtClean="0"/>
              <a:t>GoogLeNet</a:t>
            </a:r>
            <a:r>
              <a:rPr lang="en-US" dirty="0" smtClean="0"/>
              <a:t> with fixed weights</a:t>
            </a:r>
          </a:p>
          <a:p>
            <a:pPr algn="l" rtl="0"/>
            <a:r>
              <a:rPr lang="en-US" dirty="0" smtClean="0"/>
              <a:t>Add a fully convolutional trainable head that classifies the image into 2 classes – </a:t>
            </a:r>
            <a:r>
              <a:rPr lang="en-US" b="1" dirty="0" smtClean="0"/>
              <a:t>robot</a:t>
            </a:r>
            <a:r>
              <a:rPr lang="en-US" dirty="0" smtClean="0"/>
              <a:t> or </a:t>
            </a:r>
            <a:r>
              <a:rPr lang="en-US" b="1" dirty="0" smtClean="0"/>
              <a:t>background</a:t>
            </a:r>
          </a:p>
          <a:p>
            <a:pPr algn="l" rtl="0"/>
            <a:r>
              <a:rPr lang="en-US" dirty="0" smtClean="0"/>
              <a:t>Use dropout to reduce overfitting</a:t>
            </a:r>
          </a:p>
          <a:p>
            <a:pPr marL="0" indent="0" algn="l" rtl="0">
              <a:buNone/>
            </a:pPr>
            <a:endParaRPr lang="en-US" dirty="0"/>
          </a:p>
        </p:txBody>
      </p:sp>
      <p:pic>
        <p:nvPicPr>
          <p:cNvPr id="14" name="Picture 2" descr="http://www.marekrei.com/blog/wp-content/uploads/2015/06/googlenet_diagra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6" r="50877"/>
          <a:stretch/>
        </p:blipFill>
        <p:spPr bwMode="auto">
          <a:xfrm>
            <a:off x="6614557" y="3210454"/>
            <a:ext cx="1710047" cy="309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96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Robot Detection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l" rtl="0"/>
                <a:r>
                  <a:rPr lang="en-US" dirty="0" smtClean="0"/>
                  <a:t>Train with 3x128x128 images – 100 robot and 100 background images </a:t>
                </a:r>
              </a:p>
              <a:p>
                <a:pPr algn="l" rtl="0"/>
                <a:r>
                  <a:rPr lang="en-US" dirty="0" smtClean="0"/>
                  <a:t>Run with an image with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 smtClean="0"/>
                  <a:t> 128x128 to get a heat map </a:t>
                </a:r>
              </a:p>
              <a:p>
                <a:pPr algn="l" rtl="0"/>
                <a:r>
                  <a:rPr lang="en-US" dirty="0" smtClean="0"/>
                  <a:t>Very efficient - 0.12 sec per 512x512 image</a:t>
                </a:r>
                <a:endParaRPr lang="en-US" b="1" dirty="0" smtClean="0"/>
              </a:p>
              <a:p>
                <a:pPr marL="0" indent="0" algn="l" rtl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 r="-168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489" y="3685098"/>
            <a:ext cx="2134553" cy="21345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42" y="3685098"/>
            <a:ext cx="2134553" cy="21345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4354073" y="5840101"/>
            <a:ext cx="13331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/>
              <a:t>Input Image</a:t>
            </a:r>
            <a:endParaRPr lang="he-IL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599554" y="5855132"/>
            <a:ext cx="111549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/>
              <a:t>Heat map</a:t>
            </a:r>
            <a:endParaRPr lang="he-IL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308932" y="6176691"/>
            <a:ext cx="166103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400" dirty="0" smtClean="0"/>
              <a:t>Black = robot</a:t>
            </a:r>
          </a:p>
          <a:p>
            <a:pPr algn="ctr"/>
            <a:r>
              <a:rPr lang="en-US" sz="1400" dirty="0" smtClean="0"/>
              <a:t>White = background</a:t>
            </a:r>
            <a:endParaRPr lang="he-IL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4315280" y="6176691"/>
            <a:ext cx="1430969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400" dirty="0" smtClean="0"/>
              <a:t>Size = 3x512x512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25901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Robot Detection - Demo</a:t>
            </a:r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5462108" y="6034088"/>
            <a:ext cx="1267784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dirty="0" smtClean="0">
                <a:hlinkClick r:id="rId2"/>
              </a:rPr>
              <a:t>YouTube Video</a:t>
            </a:r>
            <a:endParaRPr lang="he-IL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357" y="1572489"/>
            <a:ext cx="4322619" cy="432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1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093192" y="1897517"/>
            <a:ext cx="2000591" cy="39776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Agents</a:t>
            </a:r>
            <a:endParaRPr lang="he-IL" dirty="0"/>
          </a:p>
        </p:txBody>
      </p:sp>
      <p:sp>
        <p:nvSpPr>
          <p:cNvPr id="31" name="Rectangle 30"/>
          <p:cNvSpPr/>
          <p:nvPr/>
        </p:nvSpPr>
        <p:spPr>
          <a:xfrm>
            <a:off x="1940462" y="3550681"/>
            <a:ext cx="834390" cy="83439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Screen Image</a:t>
            </a:r>
            <a:endParaRPr lang="he-IL" dirty="0"/>
          </a:p>
        </p:txBody>
      </p:sp>
      <p:sp>
        <p:nvSpPr>
          <p:cNvPr id="34" name="Rounded Rectangle 33"/>
          <p:cNvSpPr/>
          <p:nvPr/>
        </p:nvSpPr>
        <p:spPr>
          <a:xfrm>
            <a:off x="4085492" y="4282439"/>
            <a:ext cx="1325880" cy="6629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Score Parsing</a:t>
            </a:r>
            <a:endParaRPr lang="he-IL" dirty="0"/>
          </a:p>
        </p:txBody>
      </p:sp>
      <p:sp>
        <p:nvSpPr>
          <p:cNvPr id="36" name="Rounded Rectangle 35"/>
          <p:cNvSpPr/>
          <p:nvPr/>
        </p:nvSpPr>
        <p:spPr>
          <a:xfrm>
            <a:off x="4085492" y="2950130"/>
            <a:ext cx="1325880" cy="6629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Robot Detection</a:t>
            </a:r>
            <a:endParaRPr lang="he-IL" dirty="0"/>
          </a:p>
        </p:txBody>
      </p:sp>
      <p:sp>
        <p:nvSpPr>
          <p:cNvPr id="38" name="Rounded Rectangle 37"/>
          <p:cNvSpPr/>
          <p:nvPr/>
        </p:nvSpPr>
        <p:spPr>
          <a:xfrm>
            <a:off x="6447692" y="2512456"/>
            <a:ext cx="1325880" cy="6629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Gaze Guiding</a:t>
            </a:r>
            <a:endParaRPr lang="he-IL" dirty="0"/>
          </a:p>
        </p:txBody>
      </p:sp>
      <p:sp>
        <p:nvSpPr>
          <p:cNvPr id="41" name="Rounded Rectangle 40"/>
          <p:cNvSpPr/>
          <p:nvPr/>
        </p:nvSpPr>
        <p:spPr>
          <a:xfrm>
            <a:off x="6447692" y="3614499"/>
            <a:ext cx="1325880" cy="6629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Movement Control</a:t>
            </a:r>
            <a:endParaRPr lang="he-IL" dirty="0"/>
          </a:p>
        </p:txBody>
      </p:sp>
      <p:sp>
        <p:nvSpPr>
          <p:cNvPr id="43" name="Rounded Rectangle 42"/>
          <p:cNvSpPr/>
          <p:nvPr/>
        </p:nvSpPr>
        <p:spPr>
          <a:xfrm>
            <a:off x="6447692" y="4716542"/>
            <a:ext cx="1325880" cy="6629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Gun Shooting</a:t>
            </a:r>
            <a:endParaRPr lang="he-IL" dirty="0"/>
          </a:p>
        </p:txBody>
      </p:sp>
      <p:sp>
        <p:nvSpPr>
          <p:cNvPr id="48" name="Rectangle 47"/>
          <p:cNvSpPr/>
          <p:nvPr/>
        </p:nvSpPr>
        <p:spPr>
          <a:xfrm>
            <a:off x="8933062" y="3362287"/>
            <a:ext cx="1291590" cy="11858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/>
              <a:t>Up</a:t>
            </a:r>
          </a:p>
          <a:p>
            <a:pPr algn="ctr"/>
            <a:r>
              <a:rPr lang="en-US" sz="1400" dirty="0"/>
              <a:t>Down</a:t>
            </a:r>
          </a:p>
          <a:p>
            <a:pPr algn="ctr"/>
            <a:r>
              <a:rPr lang="en-US" sz="1400" dirty="0"/>
              <a:t>Left</a:t>
            </a:r>
          </a:p>
          <a:p>
            <a:pPr algn="ctr"/>
            <a:r>
              <a:rPr lang="en-US" sz="1400" dirty="0"/>
              <a:t>Right</a:t>
            </a:r>
          </a:p>
          <a:p>
            <a:pPr algn="ctr"/>
            <a:r>
              <a:rPr lang="en-US" sz="1400" dirty="0"/>
              <a:t>Jump</a:t>
            </a:r>
            <a:endParaRPr lang="he-IL" sz="1400" dirty="0"/>
          </a:p>
        </p:txBody>
      </p:sp>
      <p:sp>
        <p:nvSpPr>
          <p:cNvPr id="50" name="Rectangle 49"/>
          <p:cNvSpPr/>
          <p:nvPr/>
        </p:nvSpPr>
        <p:spPr>
          <a:xfrm>
            <a:off x="8933062" y="2095500"/>
            <a:ext cx="1291590" cy="10972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/>
              <a:t>Mouse Up</a:t>
            </a:r>
          </a:p>
          <a:p>
            <a:pPr algn="ctr"/>
            <a:r>
              <a:rPr lang="en-US" sz="1400" dirty="0"/>
              <a:t>Mouse Down</a:t>
            </a:r>
          </a:p>
          <a:p>
            <a:pPr algn="ctr"/>
            <a:r>
              <a:rPr lang="en-US" sz="1400" dirty="0"/>
              <a:t>Mouse Left</a:t>
            </a:r>
          </a:p>
          <a:p>
            <a:pPr algn="ctr"/>
            <a:r>
              <a:rPr lang="en-US" sz="1400" dirty="0"/>
              <a:t>Mouse Right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933062" y="4889107"/>
            <a:ext cx="1291590" cy="5324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/>
              <a:t>Shoot</a:t>
            </a:r>
          </a:p>
          <a:p>
            <a:pPr algn="ctr"/>
            <a:r>
              <a:rPr lang="en-US" sz="1400" dirty="0"/>
              <a:t>Reload</a:t>
            </a:r>
          </a:p>
        </p:txBody>
      </p:sp>
      <p:cxnSp>
        <p:nvCxnSpPr>
          <p:cNvPr id="52" name="Curved Connector 51"/>
          <p:cNvCxnSpPr>
            <a:stCxn id="31" idx="3"/>
            <a:endCxn id="34" idx="1"/>
          </p:cNvCxnSpPr>
          <p:nvPr/>
        </p:nvCxnSpPr>
        <p:spPr>
          <a:xfrm>
            <a:off x="2774852" y="3967876"/>
            <a:ext cx="1310640" cy="64603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31" idx="3"/>
            <a:endCxn id="36" idx="1"/>
          </p:cNvCxnSpPr>
          <p:nvPr/>
        </p:nvCxnSpPr>
        <p:spPr>
          <a:xfrm flipV="1">
            <a:off x="2774852" y="3281600"/>
            <a:ext cx="1310640" cy="68627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36" idx="3"/>
            <a:endCxn id="38" idx="1"/>
          </p:cNvCxnSpPr>
          <p:nvPr/>
        </p:nvCxnSpPr>
        <p:spPr>
          <a:xfrm flipV="1">
            <a:off x="5411372" y="2843926"/>
            <a:ext cx="1036320" cy="437674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stCxn id="34" idx="3"/>
            <a:endCxn id="41" idx="1"/>
          </p:cNvCxnSpPr>
          <p:nvPr/>
        </p:nvCxnSpPr>
        <p:spPr>
          <a:xfrm flipV="1">
            <a:off x="5411372" y="3945969"/>
            <a:ext cx="1036320" cy="66794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36" idx="3"/>
            <a:endCxn id="43" idx="1"/>
          </p:cNvCxnSpPr>
          <p:nvPr/>
        </p:nvCxnSpPr>
        <p:spPr>
          <a:xfrm>
            <a:off x="5411372" y="3281600"/>
            <a:ext cx="1036320" cy="1766412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Curved Connector 56"/>
          <p:cNvCxnSpPr>
            <a:stCxn id="34" idx="3"/>
            <a:endCxn id="43" idx="1"/>
          </p:cNvCxnSpPr>
          <p:nvPr/>
        </p:nvCxnSpPr>
        <p:spPr>
          <a:xfrm>
            <a:off x="5411372" y="4613909"/>
            <a:ext cx="1036320" cy="43410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609695" y="5962411"/>
            <a:ext cx="149592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/>
              <a:t>Input - State</a:t>
            </a:r>
            <a:endParaRPr lang="he-IL" sz="20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6652974" y="5973841"/>
            <a:ext cx="91531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/>
              <a:t>Agents</a:t>
            </a:r>
            <a:endParaRPr lang="he-IL" sz="2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3711771" y="5962411"/>
            <a:ext cx="210269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000" b="1" dirty="0" smtClean="0"/>
              <a:t>Feature &amp; Reward</a:t>
            </a:r>
          </a:p>
          <a:p>
            <a:pPr algn="ctr"/>
            <a:r>
              <a:rPr lang="en-US" sz="2000" b="1" dirty="0" smtClean="0"/>
              <a:t>Extraction</a:t>
            </a:r>
            <a:endParaRPr lang="he-IL" sz="20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8612085" y="5989320"/>
            <a:ext cx="193354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/>
              <a:t>Output - Actions</a:t>
            </a:r>
            <a:endParaRPr lang="he-IL" sz="2000" b="1" dirty="0"/>
          </a:p>
        </p:txBody>
      </p:sp>
      <p:cxnSp>
        <p:nvCxnSpPr>
          <p:cNvPr id="62" name="Curved Connector 61"/>
          <p:cNvCxnSpPr>
            <a:stCxn id="38" idx="3"/>
            <a:endCxn id="50" idx="1"/>
          </p:cNvCxnSpPr>
          <p:nvPr/>
        </p:nvCxnSpPr>
        <p:spPr>
          <a:xfrm flipV="1">
            <a:off x="7773572" y="2644140"/>
            <a:ext cx="1159490" cy="19978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41" idx="3"/>
            <a:endCxn id="48" idx="1"/>
          </p:cNvCxnSpPr>
          <p:nvPr/>
        </p:nvCxnSpPr>
        <p:spPr>
          <a:xfrm>
            <a:off x="7773572" y="3945969"/>
            <a:ext cx="1159490" cy="925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Curved Connector 63"/>
          <p:cNvCxnSpPr>
            <a:stCxn id="43" idx="3"/>
            <a:endCxn id="51" idx="1"/>
          </p:cNvCxnSpPr>
          <p:nvPr/>
        </p:nvCxnSpPr>
        <p:spPr>
          <a:xfrm>
            <a:off x="7773572" y="5048012"/>
            <a:ext cx="1159490" cy="107319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19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Overview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l" rtl="0">
              <a:buNone/>
            </a:pPr>
            <a:r>
              <a:rPr lang="en-US" b="1" dirty="0" smtClean="0"/>
              <a:t>Project Description</a:t>
            </a:r>
            <a:endParaRPr lang="en-US" dirty="0" smtClean="0"/>
          </a:p>
          <a:p>
            <a:pPr marL="0" indent="0" algn="l" rtl="0">
              <a:buNone/>
            </a:pPr>
            <a:r>
              <a:rPr lang="en-US" dirty="0" smtClean="0"/>
              <a:t>Learning a First Person Shooter Game Agent Using Deep Reinforcement Learning on </a:t>
            </a:r>
            <a:r>
              <a:rPr lang="en-US" dirty="0" smtClean="0"/>
              <a:t>Raw Pixels</a:t>
            </a:r>
            <a:endParaRPr lang="en-US" dirty="0" smtClean="0"/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b="1" dirty="0" smtClean="0"/>
              <a:t>Goals</a:t>
            </a:r>
            <a:endParaRPr lang="en-US" dirty="0" smtClean="0"/>
          </a:p>
          <a:p>
            <a:pPr algn="l" rtl="0"/>
            <a:r>
              <a:rPr lang="en-US" dirty="0" smtClean="0"/>
              <a:t>Design and implement a first person shooter game agent </a:t>
            </a:r>
          </a:p>
          <a:p>
            <a:pPr algn="l" rtl="0"/>
            <a:r>
              <a:rPr lang="en-US" dirty="0" smtClean="0"/>
              <a:t>Use an external </a:t>
            </a:r>
            <a:r>
              <a:rPr lang="en-US" dirty="0" smtClean="0"/>
              <a:t>image </a:t>
            </a:r>
            <a:r>
              <a:rPr lang="en-US" dirty="0" smtClean="0"/>
              <a:t>of the game as input</a:t>
            </a:r>
          </a:p>
          <a:p>
            <a:pPr algn="l" rtl="0"/>
            <a:r>
              <a:rPr lang="en-US" dirty="0" smtClean="0"/>
              <a:t>Use recent advancements in deep reinforcement learning</a:t>
            </a:r>
          </a:p>
          <a:p>
            <a:pPr algn="l" rtl="0"/>
            <a:endParaRPr lang="en-US" dirty="0"/>
          </a:p>
          <a:p>
            <a:pPr marL="0" indent="0" algn="l" rtl="0">
              <a:buNone/>
            </a:pPr>
            <a:r>
              <a:rPr lang="en-US" b="1" dirty="0" smtClean="0"/>
              <a:t>Frameworks</a:t>
            </a:r>
          </a:p>
          <a:p>
            <a:pPr algn="l" rtl="0"/>
            <a:r>
              <a:rPr lang="en-US" dirty="0">
                <a:hlinkClick r:id="rId2"/>
              </a:rPr>
              <a:t>Unreal Engine 4 </a:t>
            </a:r>
            <a:r>
              <a:rPr lang="en-US" dirty="0" smtClean="0">
                <a:hlinkClick r:id="rId2"/>
              </a:rPr>
              <a:t>game engine with Torch (</a:t>
            </a:r>
            <a:r>
              <a:rPr lang="en-US" dirty="0" err="1" smtClean="0">
                <a:hlinkClick r:id="rId2"/>
              </a:rPr>
              <a:t>UETorch</a:t>
            </a:r>
            <a:r>
              <a:rPr lang="en-US" dirty="0" smtClean="0">
                <a:hlinkClick r:id="rId2"/>
              </a:rPr>
              <a:t>) Integration</a:t>
            </a:r>
            <a:endParaRPr lang="en-US" dirty="0"/>
          </a:p>
          <a:p>
            <a:pPr algn="l" rtl="0"/>
            <a:r>
              <a:rPr lang="en-US" dirty="0">
                <a:hlinkClick r:id="rId3"/>
              </a:rPr>
              <a:t>Shooter game demo for </a:t>
            </a:r>
            <a:r>
              <a:rPr lang="en-US" dirty="0" smtClean="0">
                <a:hlinkClick r:id="rId3"/>
              </a:rPr>
              <a:t>UE4</a:t>
            </a:r>
            <a:endParaRPr lang="en-US" dirty="0" smtClean="0"/>
          </a:p>
          <a:p>
            <a:pPr algn="l" rtl="0"/>
            <a:r>
              <a:rPr lang="en-US" dirty="0" err="1" smtClean="0">
                <a:hlinkClick r:id="rId4"/>
              </a:rPr>
              <a:t>Keras</a:t>
            </a:r>
            <a:r>
              <a:rPr lang="en-US" dirty="0" smtClean="0">
                <a:hlinkClick r:id="rId4"/>
              </a:rPr>
              <a:t> with </a:t>
            </a:r>
            <a:r>
              <a:rPr lang="en-US" dirty="0" err="1" smtClean="0">
                <a:hlinkClick r:id="rId4"/>
              </a:rPr>
              <a:t>ViZDoom</a:t>
            </a:r>
            <a:endParaRPr lang="he-IL" dirty="0"/>
          </a:p>
        </p:txBody>
      </p:sp>
      <p:pic>
        <p:nvPicPr>
          <p:cNvPr id="4" name="Picture 2" descr="http://cdn.wccftech.com/wp-content/uploads/2015/03/Unreal-Engine-4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660" y="4536373"/>
            <a:ext cx="1666331" cy="1357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6" name="Picture 2" descr="תוצאת תמונה עבור ‪vizdoom‬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174" y="4536373"/>
            <a:ext cx="1202727" cy="1202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84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Agents Training Process</a:t>
            </a:r>
            <a:endParaRPr lang="he-IL" dirty="0"/>
          </a:p>
        </p:txBody>
      </p:sp>
      <p:sp>
        <p:nvSpPr>
          <p:cNvPr id="4" name="Rounded Rectangle 3"/>
          <p:cNvSpPr/>
          <p:nvPr/>
        </p:nvSpPr>
        <p:spPr>
          <a:xfrm>
            <a:off x="2745105" y="2081054"/>
            <a:ext cx="1722120" cy="994410"/>
          </a:xfrm>
          <a:prstGeom prst="roundRect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Train Gaze Guiding</a:t>
            </a:r>
            <a:endParaRPr lang="he-IL" dirty="0"/>
          </a:p>
        </p:txBody>
      </p:sp>
      <p:sp>
        <p:nvSpPr>
          <p:cNvPr id="5" name="Rounded Rectangle 4"/>
          <p:cNvSpPr/>
          <p:nvPr/>
        </p:nvSpPr>
        <p:spPr>
          <a:xfrm>
            <a:off x="5680710" y="3321209"/>
            <a:ext cx="1722120" cy="994410"/>
          </a:xfrm>
          <a:prstGeom prst="roundRect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Train Gun Firing</a:t>
            </a:r>
            <a:endParaRPr lang="he-IL" dirty="0"/>
          </a:p>
        </p:txBody>
      </p:sp>
      <p:sp>
        <p:nvSpPr>
          <p:cNvPr id="6" name="Rounded Rectangle 5"/>
          <p:cNvSpPr/>
          <p:nvPr/>
        </p:nvSpPr>
        <p:spPr>
          <a:xfrm>
            <a:off x="8616315" y="4561364"/>
            <a:ext cx="1722120" cy="994410"/>
          </a:xfrm>
          <a:prstGeom prst="roundRect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Train Movement Control</a:t>
            </a:r>
            <a:endParaRPr lang="he-IL" dirty="0"/>
          </a:p>
        </p:txBody>
      </p:sp>
      <p:sp>
        <p:nvSpPr>
          <p:cNvPr id="7" name="Rounded Rectangle 6"/>
          <p:cNvSpPr/>
          <p:nvPr/>
        </p:nvSpPr>
        <p:spPr>
          <a:xfrm>
            <a:off x="5680710" y="2081054"/>
            <a:ext cx="1722120" cy="99441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Control Gaze</a:t>
            </a:r>
            <a:endParaRPr lang="he-IL" dirty="0"/>
          </a:p>
        </p:txBody>
      </p:sp>
      <p:sp>
        <p:nvSpPr>
          <p:cNvPr id="8" name="Rounded Rectangle 7"/>
          <p:cNvSpPr/>
          <p:nvPr/>
        </p:nvSpPr>
        <p:spPr>
          <a:xfrm>
            <a:off x="8616315" y="2081054"/>
            <a:ext cx="1722120" cy="99441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Control Gaze</a:t>
            </a:r>
            <a:endParaRPr lang="he-IL" dirty="0"/>
          </a:p>
        </p:txBody>
      </p:sp>
      <p:sp>
        <p:nvSpPr>
          <p:cNvPr id="9" name="Rounded Rectangle 8"/>
          <p:cNvSpPr/>
          <p:nvPr/>
        </p:nvSpPr>
        <p:spPr>
          <a:xfrm>
            <a:off x="8616315" y="3321209"/>
            <a:ext cx="1722120" cy="99441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Control Gun</a:t>
            </a:r>
            <a:endParaRPr lang="he-IL" dirty="0"/>
          </a:p>
        </p:txBody>
      </p:sp>
      <p:sp>
        <p:nvSpPr>
          <p:cNvPr id="13" name="Right Arrow 12"/>
          <p:cNvSpPr/>
          <p:nvPr/>
        </p:nvSpPr>
        <p:spPr>
          <a:xfrm>
            <a:off x="4772406" y="2335943"/>
            <a:ext cx="681609" cy="484632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Right Arrow 13"/>
          <p:cNvSpPr/>
          <p:nvPr/>
        </p:nvSpPr>
        <p:spPr>
          <a:xfrm>
            <a:off x="7708011" y="2335943"/>
            <a:ext cx="681609" cy="484632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148" name="Picture 4" descr="http://icons.iconarchive.com/icons/custom-icon-design/mono-general-4/128/eye-icon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04" y="1968658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iconsdb.com/icons/preview/black/gun-5-x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05" y="3330893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iconshock.com/img_vista/IPHONE/3d_graphics/jpg/move_i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830" y="4494689"/>
            <a:ext cx="1127760" cy="11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20"/>
          <p:cNvSpPr/>
          <p:nvPr/>
        </p:nvSpPr>
        <p:spPr>
          <a:xfrm>
            <a:off x="7708010" y="3506756"/>
            <a:ext cx="681609" cy="484632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69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Reinforcement Learning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 algn="l" rtl="0">
                  <a:lnSpc>
                    <a:spcPct val="120000"/>
                  </a:lnSpc>
                  <a:buNone/>
                </a:pPr>
                <a:r>
                  <a:rPr lang="en-US" b="1" dirty="0" smtClean="0"/>
                  <a:t>Policy</a:t>
                </a:r>
                <a:endParaRPr lang="en-US" dirty="0" smtClean="0"/>
              </a:p>
              <a:p>
                <a:pPr marL="0" indent="0" algn="l" rtl="0">
                  <a:lnSpc>
                    <a:spcPct val="120000"/>
                  </a:lnSpc>
                  <a:buNone/>
                </a:pPr>
                <a:r>
                  <a:rPr lang="en-US" dirty="0" smtClean="0"/>
                  <a:t>A distribution over actions given states</a:t>
                </a:r>
              </a:p>
              <a:p>
                <a:pPr marL="0" indent="0" algn="l" rtl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    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lit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 algn="l" rtl="0">
                  <a:lnSpc>
                    <a:spcPct val="120000"/>
                  </a:lnSpc>
                  <a:buNone/>
                </a:pPr>
                <a:r>
                  <a:rPr lang="en-US" b="1" dirty="0" smtClean="0"/>
                  <a:t>State-Value Function</a:t>
                </a:r>
              </a:p>
              <a:p>
                <a:pPr marL="0" indent="0" algn="l" rtl="0">
                  <a:lnSpc>
                    <a:spcPct val="120000"/>
                  </a:lnSpc>
                  <a:buNone/>
                </a:pPr>
                <a:r>
                  <a:rPr lang="en-US" dirty="0" smtClean="0"/>
                  <a:t>The expected return for following policy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 smtClean="0"/>
                  <a:t> from state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 smtClean="0"/>
              </a:p>
              <a:p>
                <a:pPr marL="0" indent="0" algn="l" rtl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b="1" dirty="0" smtClean="0"/>
              </a:p>
              <a:p>
                <a:pPr marL="0" indent="0" algn="l" rtl="0">
                  <a:lnSpc>
                    <a:spcPct val="120000"/>
                  </a:lnSpc>
                  <a:buNone/>
                </a:pPr>
                <a:r>
                  <a:rPr lang="en-US" b="1" dirty="0" smtClean="0"/>
                  <a:t>Action-Value function</a:t>
                </a:r>
              </a:p>
              <a:p>
                <a:pPr marL="0" indent="0" algn="l" rtl="0">
                  <a:lnSpc>
                    <a:spcPct val="120000"/>
                  </a:lnSpc>
                  <a:buNone/>
                </a:pPr>
                <a:r>
                  <a:rPr lang="en-US" dirty="0" smtClean="0"/>
                  <a:t>The expected return for selecting 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 smtClean="0"/>
                  <a:t> in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 smtClean="0"/>
                  <a:t> and following policy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 smtClean="0"/>
              </a:p>
              <a:p>
                <a:pPr marL="0" indent="0" algn="l" rtl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28" t="-112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37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3977640" y="5003752"/>
            <a:ext cx="4871098" cy="970421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Reinforcement Learning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0" indent="0" algn="l" rtl="0">
                  <a:lnSpc>
                    <a:spcPct val="120000"/>
                  </a:lnSpc>
                  <a:buNone/>
                </a:pPr>
                <a:r>
                  <a:rPr lang="en-US" b="1" dirty="0" smtClean="0"/>
                  <a:t>Bellman Equation</a:t>
                </a:r>
                <a:endParaRPr lang="en-US" dirty="0" smtClean="0"/>
              </a:p>
              <a:p>
                <a:pPr marL="0" indent="0" algn="l" rtl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 algn="l" rtl="0">
                  <a:lnSpc>
                    <a:spcPct val="120000"/>
                  </a:lnSpc>
                  <a:buNone/>
                </a:pPr>
                <a:r>
                  <a:rPr lang="en-US" b="1" dirty="0" smtClean="0"/>
                  <a:t>Q-Learning Control Algorithm (SARSAMAX)</a:t>
                </a:r>
              </a:p>
              <a:p>
                <a:pPr algn="l" rtl="0">
                  <a:lnSpc>
                    <a:spcPct val="120000"/>
                  </a:lnSpc>
                </a:pPr>
                <a:r>
                  <a:rPr lang="en-US" dirty="0" smtClean="0"/>
                  <a:t>Off-Policy Learning – learn from observing other agents</a:t>
                </a:r>
              </a:p>
              <a:p>
                <a:pPr algn="l" rtl="0">
                  <a:lnSpc>
                    <a:spcPct val="120000"/>
                  </a:lnSpc>
                </a:pPr>
                <a:r>
                  <a:rPr lang="en-US" dirty="0" smtClean="0"/>
                  <a:t>Select action using behavior policy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      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 smtClean="0"/>
                  <a:t>-greedy)</a:t>
                </a:r>
              </a:p>
              <a:p>
                <a:pPr algn="l" rtl="0">
                  <a:lnSpc>
                    <a:spcPct val="120000"/>
                  </a:lnSpc>
                </a:pPr>
                <a:r>
                  <a:rPr lang="en-US" dirty="0" smtClean="0"/>
                  <a:t>Consider alternative action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             	          (greedy)</a:t>
                </a:r>
              </a:p>
              <a:p>
                <a:pPr marL="0" indent="0" algn="l" rtl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groupCh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𝑓𝑟𝑜𝑚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lim>
                          </m:limLow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e>
                                        <m:lim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lim>
                                      </m:limLow>
                                    </m:fNam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</m:func>
                                </m:e>
                              </m:groupCh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𝑓𝑟𝑜𝑚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lim>
                          </m:limLow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754" t="-84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9194542" y="2918542"/>
            <a:ext cx="2595959" cy="2840411"/>
            <a:chOff x="8896350" y="3504240"/>
            <a:chExt cx="1640176" cy="1794625"/>
          </a:xfrm>
        </p:grpSpPr>
        <p:sp>
          <p:nvSpPr>
            <p:cNvPr id="4" name="Oval 3"/>
            <p:cNvSpPr/>
            <p:nvPr/>
          </p:nvSpPr>
          <p:spPr>
            <a:xfrm>
              <a:off x="9498330" y="3611880"/>
              <a:ext cx="137160" cy="13716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Oval 4"/>
            <p:cNvSpPr/>
            <p:nvPr/>
          </p:nvSpPr>
          <p:spPr>
            <a:xfrm>
              <a:off x="8896350" y="5113020"/>
              <a:ext cx="137160" cy="13716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Oval 5"/>
            <p:cNvSpPr/>
            <p:nvPr/>
          </p:nvSpPr>
          <p:spPr>
            <a:xfrm>
              <a:off x="9498330" y="5113020"/>
              <a:ext cx="137160" cy="13716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Oval 6"/>
            <p:cNvSpPr/>
            <p:nvPr/>
          </p:nvSpPr>
          <p:spPr>
            <a:xfrm>
              <a:off x="10100310" y="5113020"/>
              <a:ext cx="137160" cy="13716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Oval 7"/>
            <p:cNvSpPr/>
            <p:nvPr/>
          </p:nvSpPr>
          <p:spPr>
            <a:xfrm>
              <a:off x="9425940" y="4293870"/>
              <a:ext cx="278130" cy="27813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12" name="Straight Arrow Connector 11"/>
            <p:cNvCxnSpPr>
              <a:stCxn id="4" idx="4"/>
              <a:endCxn id="8" idx="0"/>
            </p:cNvCxnSpPr>
            <p:nvPr/>
          </p:nvCxnSpPr>
          <p:spPr>
            <a:xfrm flipH="1">
              <a:off x="9565005" y="3749040"/>
              <a:ext cx="1905" cy="5448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3"/>
              <a:endCxn id="5" idx="7"/>
            </p:cNvCxnSpPr>
            <p:nvPr/>
          </p:nvCxnSpPr>
          <p:spPr>
            <a:xfrm flipH="1">
              <a:off x="9013423" y="4531269"/>
              <a:ext cx="453248" cy="60183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8" idx="5"/>
              <a:endCxn id="7" idx="1"/>
            </p:cNvCxnSpPr>
            <p:nvPr/>
          </p:nvCxnSpPr>
          <p:spPr>
            <a:xfrm>
              <a:off x="9663339" y="4531269"/>
              <a:ext cx="457058" cy="60183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8" idx="4"/>
              <a:endCxn id="6" idx="0"/>
            </p:cNvCxnSpPr>
            <p:nvPr/>
          </p:nvCxnSpPr>
          <p:spPr>
            <a:xfrm>
              <a:off x="9565005" y="4572000"/>
              <a:ext cx="1905" cy="5410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Arc 23"/>
            <p:cNvSpPr/>
            <p:nvPr/>
          </p:nvSpPr>
          <p:spPr>
            <a:xfrm>
              <a:off x="8896350" y="3504240"/>
              <a:ext cx="1405890" cy="1405890"/>
            </a:xfrm>
            <a:prstGeom prst="arc">
              <a:avLst>
                <a:gd name="adj1" fmla="val 3913492"/>
                <a:gd name="adj2" fmla="val 7120528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9711431" y="3558800"/>
                  <a:ext cx="248786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he-IL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1431" y="3558800"/>
                  <a:ext cx="24878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3384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9835264" y="4227904"/>
                  <a:ext cx="157188" cy="23335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he-IL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35264" y="4227904"/>
                  <a:ext cx="157188" cy="2333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46341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10379338" y="5065514"/>
                  <a:ext cx="157188" cy="23335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he-IL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9338" y="5065514"/>
                  <a:ext cx="157188" cy="2333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r="-5609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9758049" y="3900852"/>
                  <a:ext cx="248786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he-IL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8049" y="3900852"/>
                  <a:ext cx="248786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/>
          <p:cNvSpPr txBox="1"/>
          <p:nvPr/>
        </p:nvSpPr>
        <p:spPr>
          <a:xfrm>
            <a:off x="5419840" y="6093692"/>
            <a:ext cx="198669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MSE loss derivative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9771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2851559"/>
            <a:ext cx="4091940" cy="2440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DQN – Deep Q-Network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511358"/>
              </a:xfrm>
            </p:spPr>
            <p:txBody>
              <a:bodyPr>
                <a:normAutofit lnSpcReduction="10000"/>
              </a:bodyPr>
              <a:lstStyle/>
              <a:p>
                <a:pPr algn="l" rtl="0">
                  <a:lnSpc>
                    <a:spcPct val="120000"/>
                  </a:lnSpc>
                </a:pPr>
                <a:r>
                  <a:rPr lang="en-US" dirty="0" smtClean="0"/>
                  <a:t>Uses a CNN network to estimate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algn="l" rtl="0">
                  <a:lnSpc>
                    <a:spcPct val="120000"/>
                  </a:lnSpc>
                </a:pPr>
                <a:r>
                  <a:rPr lang="en-US" dirty="0" smtClean="0"/>
                  <a:t>Uses experience replay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dirty="0" smtClean="0"/>
                  <a:t> –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 smtClean="0"/>
                  <a:t>Store transitions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/>
                  <a:t>S</a:t>
                </a:r>
                <a:r>
                  <a:rPr lang="en-US" dirty="0" smtClean="0"/>
                  <a:t>ample random mini-batches for training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 smtClean="0"/>
                  <a:t>Reduces variance in the SGD updates</a:t>
                </a:r>
              </a:p>
              <a:p>
                <a:pPr algn="l" rtl="0">
                  <a:lnSpc>
                    <a:spcPct val="120000"/>
                  </a:lnSpc>
                </a:pPr>
                <a:r>
                  <a:rPr lang="en-US" b="1" dirty="0" smtClean="0"/>
                  <a:t>Input</a:t>
                </a:r>
                <a:r>
                  <a:rPr lang="en-US" dirty="0" smtClean="0"/>
                  <a:t> - stack of pixels from last N frames</a:t>
                </a:r>
              </a:p>
              <a:p>
                <a:pPr algn="l" rtl="0">
                  <a:lnSpc>
                    <a:spcPct val="120000"/>
                  </a:lnSpc>
                </a:pPr>
                <a:r>
                  <a:rPr lang="en-US" b="1" dirty="0" smtClean="0"/>
                  <a:t>Output</a:t>
                </a:r>
                <a:r>
                  <a:rPr lang="en-US" dirty="0" smtClean="0"/>
                  <a:t> -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for each possible action </a:t>
                </a:r>
              </a:p>
              <a:p>
                <a:pPr algn="l" rtl="0">
                  <a:lnSpc>
                    <a:spcPct val="120000"/>
                  </a:lnSpc>
                </a:pPr>
                <a:r>
                  <a:rPr lang="en-US" dirty="0" smtClean="0"/>
                  <a:t>Used by Google DeepMind to play Atari 2600 games</a:t>
                </a:r>
                <a:endParaRPr lang="en-US" dirty="0"/>
              </a:p>
              <a:p>
                <a:pPr algn="l" rtl="0">
                  <a:lnSpc>
                    <a:spcPct val="120000"/>
                  </a:lnSpc>
                </a:pPr>
                <a:endParaRPr lang="en-US" dirty="0" smtClean="0"/>
              </a:p>
              <a:p>
                <a:pPr algn="l" rtl="0">
                  <a:lnSpc>
                    <a:spcPct val="120000"/>
                  </a:lnSpc>
                </a:pPr>
                <a:endParaRPr lang="en-US" dirty="0"/>
              </a:p>
              <a:p>
                <a:pPr marL="0" indent="0" algn="l" rtl="0">
                  <a:lnSpc>
                    <a:spcPct val="12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511358"/>
              </a:xfrm>
              <a:blipFill rotWithShape="0">
                <a:blip r:embed="rId3"/>
                <a:stretch>
                  <a:fillRect l="-1043" t="-81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763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Gaze </a:t>
            </a:r>
            <a:r>
              <a:rPr lang="en-US" dirty="0" smtClean="0"/>
              <a:t>Guiding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511358"/>
              </a:xfrm>
            </p:spPr>
            <p:txBody>
              <a:bodyPr>
                <a:normAutofit fontScale="92500" lnSpcReduction="20000"/>
              </a:bodyPr>
              <a:lstStyle/>
              <a:p>
                <a:pPr algn="l" rtl="0">
                  <a:lnSpc>
                    <a:spcPct val="120000"/>
                  </a:lnSpc>
                </a:pPr>
                <a:r>
                  <a:rPr lang="en-US" dirty="0" smtClean="0"/>
                  <a:t>Use DQN learning to guide the players view</a:t>
                </a:r>
              </a:p>
              <a:p>
                <a:pPr algn="l" rtl="0">
                  <a:lnSpc>
                    <a:spcPct val="120000"/>
                  </a:lnSpc>
                </a:pPr>
                <a:r>
                  <a:rPr lang="en-US" dirty="0" smtClean="0"/>
                  <a:t>Data - 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b="1" dirty="0" smtClean="0"/>
                  <a:t>Input</a:t>
                </a:r>
                <a:r>
                  <a:rPr lang="en-US" dirty="0" smtClean="0"/>
                  <a:t> – stack of 13x13 robot heat maps from last 4 frames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b="1" dirty="0" smtClean="0"/>
                  <a:t>Output</a:t>
                </a:r>
                <a:r>
                  <a:rPr lang="en-US" dirty="0" smtClean="0"/>
                  <a:t> –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over 5 mouse controls – Up, Down, Left, Right, None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b="1" dirty="0" smtClean="0"/>
                  <a:t>Reward</a:t>
                </a:r>
                <a:r>
                  <a:rPr lang="en-US" dirty="0" smtClean="0"/>
                  <a:t> – a positive robot classification of a small patch from the screen center</a:t>
                </a:r>
              </a:p>
              <a:p>
                <a:pPr algn="l" rtl="0">
                  <a:lnSpc>
                    <a:spcPct val="120000"/>
                  </a:lnSpc>
                </a:pPr>
                <a:r>
                  <a:rPr lang="en-US" dirty="0" smtClean="0"/>
                  <a:t>Game rules – 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 smtClean="0"/>
                  <a:t>Player is static 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/>
                  <a:t>R</a:t>
                </a:r>
                <a:r>
                  <a:rPr lang="en-US" dirty="0" smtClean="0"/>
                  <a:t>obots are moving but can’t shoot 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/>
                  <a:t>G</a:t>
                </a:r>
                <a:r>
                  <a:rPr lang="en-US" dirty="0" smtClean="0"/>
                  <a:t>ame has infinite time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/>
                  <a:t>P</a:t>
                </a:r>
                <a:r>
                  <a:rPr lang="en-US" dirty="0" smtClean="0"/>
                  <a:t>layer is respawned in different locations</a:t>
                </a:r>
              </a:p>
              <a:p>
                <a:pPr algn="l" rtl="0">
                  <a:lnSpc>
                    <a:spcPct val="120000"/>
                  </a:lnSpc>
                </a:pPr>
                <a:endParaRPr lang="en-US" dirty="0" smtClean="0"/>
              </a:p>
              <a:p>
                <a:pPr algn="l" rtl="0">
                  <a:lnSpc>
                    <a:spcPct val="120000"/>
                  </a:lnSpc>
                </a:pPr>
                <a:endParaRPr lang="en-US" dirty="0" smtClean="0"/>
              </a:p>
              <a:p>
                <a:pPr algn="l" rtl="0">
                  <a:lnSpc>
                    <a:spcPct val="120000"/>
                  </a:lnSpc>
                </a:pPr>
                <a:endParaRPr lang="en-US" dirty="0"/>
              </a:p>
              <a:p>
                <a:pPr algn="l" rtl="0">
                  <a:lnSpc>
                    <a:spcPct val="12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511358"/>
              </a:xfrm>
              <a:blipFill rotWithShape="0">
                <a:blip r:embed="rId2"/>
                <a:stretch>
                  <a:fillRect l="-928" t="-108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04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Gun Firing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838200" y="1825625"/>
                <a:ext cx="10515600" cy="4511358"/>
              </a:xfrm>
              <a:prstGeom prst="rect">
                <a:avLst/>
              </a:prstGeom>
            </p:spPr>
            <p:txBody>
              <a:bodyPr vert="horz" lIns="91440" tIns="45720" rIns="91440" bIns="45720" rtlCol="1">
                <a:normAutofit fontScale="92500" lnSpcReduction="20000"/>
              </a:bodyPr>
              <a:lstStyle>
                <a:lvl1pPr marL="228600" indent="-228600" algn="r" defTabSz="914400" rtl="1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lnSpc>
                    <a:spcPct val="120000"/>
                  </a:lnSpc>
                </a:pPr>
                <a:r>
                  <a:rPr lang="en-US" dirty="0" smtClean="0"/>
                  <a:t>Use DQN to control the gun</a:t>
                </a:r>
              </a:p>
              <a:p>
                <a:pPr algn="l" rtl="0">
                  <a:lnSpc>
                    <a:spcPct val="120000"/>
                  </a:lnSpc>
                </a:pPr>
                <a:r>
                  <a:rPr lang="en-US" dirty="0" smtClean="0"/>
                  <a:t>Data –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b="1" dirty="0" smtClean="0"/>
                  <a:t>Input</a:t>
                </a:r>
                <a:r>
                  <a:rPr lang="en-US" dirty="0" smtClean="0"/>
                  <a:t> – patch from screen center and the current ammo parsed using the score parsing network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b="1" dirty="0" smtClean="0"/>
                  <a:t>Output</a:t>
                </a:r>
                <a:r>
                  <a:rPr lang="en-US" dirty="0" smtClean="0"/>
                  <a:t> –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over 3 controls – Shoot, Reload &amp; None</a:t>
                </a:r>
                <a:endParaRPr lang="en-US" dirty="0" smtClean="0"/>
              </a:p>
              <a:p>
                <a:pPr lvl="1" algn="l" rtl="0">
                  <a:lnSpc>
                    <a:spcPct val="120000"/>
                  </a:lnSpc>
                </a:pPr>
                <a:r>
                  <a:rPr lang="en-US" b="1" dirty="0" smtClean="0"/>
                  <a:t>Reward</a:t>
                </a:r>
                <a:r>
                  <a:rPr lang="en-US" dirty="0" smtClean="0"/>
                  <a:t> - </a:t>
                </a:r>
                <a:r>
                  <a:rPr lang="en-US" dirty="0"/>
                  <a:t>number of kills </a:t>
                </a:r>
                <a:r>
                  <a:rPr lang="en-US" dirty="0" smtClean="0"/>
                  <a:t>- </a:t>
                </a:r>
                <a:r>
                  <a:rPr lang="en-US" dirty="0"/>
                  <a:t>ammo lost</a:t>
                </a:r>
                <a:r>
                  <a:rPr lang="en-US" dirty="0" smtClean="0"/>
                  <a:t> </a:t>
                </a:r>
              </a:p>
              <a:p>
                <a:pPr algn="l" rtl="0">
                  <a:lnSpc>
                    <a:spcPct val="120000"/>
                  </a:lnSpc>
                </a:pPr>
                <a:r>
                  <a:rPr lang="en-US" dirty="0" smtClean="0"/>
                  <a:t>Game rules - </a:t>
                </a:r>
                <a:r>
                  <a:rPr lang="en-US" dirty="0"/>
                  <a:t>shooting range</a:t>
                </a:r>
                <a:endParaRPr lang="en-US" dirty="0" smtClean="0"/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/>
                  <a:t>P</a:t>
                </a:r>
                <a:r>
                  <a:rPr lang="en-US" dirty="0" smtClean="0"/>
                  <a:t>layer is static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 smtClean="0"/>
                  <a:t>Robots are moving but can’t shoot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 smtClean="0"/>
                  <a:t>The trained gaze guiding network is working in parallel to aim the gun</a:t>
                </a:r>
              </a:p>
              <a:p>
                <a:pPr algn="l" rtl="0">
                  <a:lnSpc>
                    <a:spcPct val="120000"/>
                  </a:lnSpc>
                </a:pPr>
                <a:endParaRPr lang="en-US" dirty="0" smtClean="0"/>
              </a:p>
              <a:p>
                <a:pPr algn="l" rtl="0">
                  <a:lnSpc>
                    <a:spcPct val="120000"/>
                  </a:lnSpc>
                </a:pPr>
                <a:endParaRPr lang="en-US" dirty="0"/>
              </a:p>
              <a:p>
                <a:pPr algn="l" rtl="0">
                  <a:lnSpc>
                    <a:spcPct val="12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10515600" cy="4511358"/>
              </a:xfrm>
              <a:prstGeom prst="rect">
                <a:avLst/>
              </a:prstGeom>
              <a:blipFill rotWithShape="0">
                <a:blip r:embed="rId2"/>
                <a:stretch>
                  <a:fillRect l="-928" t="-108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571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Gun Firing</a:t>
            </a:r>
            <a:endParaRPr lang="he-I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785" y="1690688"/>
            <a:ext cx="8012430" cy="450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0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Gun Firing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48" y="1571935"/>
            <a:ext cx="6543304" cy="490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7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Movement Control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511358"/>
              </a:xfrm>
            </p:spPr>
            <p:txBody>
              <a:bodyPr>
                <a:normAutofit fontScale="92500" lnSpcReduction="10000"/>
              </a:bodyPr>
              <a:lstStyle/>
              <a:p>
                <a:pPr algn="l" rtl="0">
                  <a:lnSpc>
                    <a:spcPct val="120000"/>
                  </a:lnSpc>
                </a:pPr>
                <a:r>
                  <a:rPr lang="en-US" dirty="0" smtClean="0"/>
                  <a:t>Use DQN for controlling the player movement</a:t>
                </a:r>
              </a:p>
              <a:p>
                <a:pPr algn="l" rtl="0">
                  <a:lnSpc>
                    <a:spcPct val="120000"/>
                  </a:lnSpc>
                </a:pPr>
                <a:r>
                  <a:rPr lang="en-US" dirty="0" smtClean="0"/>
                  <a:t>Data -  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b="1" dirty="0" smtClean="0"/>
                  <a:t>Input</a:t>
                </a:r>
                <a:r>
                  <a:rPr lang="en-US" dirty="0" smtClean="0"/>
                  <a:t> – </a:t>
                </a:r>
                <a:r>
                  <a:rPr lang="en-US" dirty="0"/>
                  <a:t>E</a:t>
                </a:r>
                <a:r>
                  <a:rPr lang="en-US" dirty="0" smtClean="0"/>
                  <a:t>ntire screen image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b="1" dirty="0" smtClean="0"/>
                  <a:t>Output</a:t>
                </a:r>
                <a:r>
                  <a:rPr lang="en-US" dirty="0" smtClean="0"/>
                  <a:t> –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over 6 controls – Up, Down, Left, Right, Jump, None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b="1" dirty="0" smtClean="0"/>
                  <a:t>Reward</a:t>
                </a:r>
                <a:r>
                  <a:rPr lang="en-US" dirty="0" smtClean="0"/>
                  <a:t> – number of kills + ammo gain – time passed ( + health change)</a:t>
                </a:r>
              </a:p>
              <a:p>
                <a:pPr algn="l" rtl="0">
                  <a:lnSpc>
                    <a:spcPct val="120000"/>
                  </a:lnSpc>
                </a:pPr>
                <a:r>
                  <a:rPr lang="en-US" dirty="0" smtClean="0"/>
                  <a:t>Game rules – 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 smtClean="0"/>
                  <a:t>Player is dynamic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 smtClean="0"/>
                  <a:t>Robots are static / moving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 smtClean="0"/>
                  <a:t>Trained gaze guiding and gun control are working in parallel</a:t>
                </a:r>
              </a:p>
              <a:p>
                <a:pPr algn="l" rtl="0">
                  <a:lnSpc>
                    <a:spcPct val="120000"/>
                  </a:lnSpc>
                </a:pPr>
                <a:endParaRPr lang="en-US" dirty="0"/>
              </a:p>
              <a:p>
                <a:pPr algn="l" rtl="0">
                  <a:lnSpc>
                    <a:spcPct val="12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511358"/>
              </a:xfrm>
              <a:blipFill rotWithShape="0">
                <a:blip r:embed="rId2"/>
                <a:stretch>
                  <a:fillRect l="-928" t="-67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35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Movement Control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785" y="1690688"/>
            <a:ext cx="8012430" cy="450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9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Overview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b="1" dirty="0" smtClean="0"/>
              <a:t>The project had two phases -</a:t>
            </a:r>
            <a:endParaRPr lang="en-US" dirty="0" smtClean="0"/>
          </a:p>
          <a:p>
            <a:pPr marL="514350" indent="-514350" algn="l" rtl="0">
              <a:buAutoNum type="arabicPeriod"/>
            </a:pPr>
            <a:r>
              <a:rPr lang="en-US" dirty="0" smtClean="0"/>
              <a:t>Learning a FPS player as a multi-agent entity</a:t>
            </a:r>
          </a:p>
          <a:p>
            <a:pPr lvl="1" algn="l" rtl="0"/>
            <a:r>
              <a:rPr lang="en-US" dirty="0" smtClean="0"/>
              <a:t>First implemented on </a:t>
            </a:r>
            <a:r>
              <a:rPr lang="en-US" dirty="0" err="1" smtClean="0"/>
              <a:t>UETorch</a:t>
            </a:r>
            <a:endParaRPr lang="en-US" dirty="0" smtClean="0"/>
          </a:p>
          <a:p>
            <a:pPr lvl="1" algn="l" rtl="0"/>
            <a:r>
              <a:rPr lang="en-US" dirty="0" smtClean="0"/>
              <a:t>Later implemented on </a:t>
            </a:r>
            <a:r>
              <a:rPr lang="en-US" dirty="0" err="1" smtClean="0"/>
              <a:t>ViZDoom</a:t>
            </a:r>
            <a:endParaRPr lang="en-US" dirty="0" smtClean="0"/>
          </a:p>
          <a:p>
            <a:pPr marL="457200" lvl="1" indent="0" algn="l" rtl="0">
              <a:buNone/>
            </a:pPr>
            <a:endParaRPr lang="en-US" dirty="0" smtClean="0"/>
          </a:p>
          <a:p>
            <a:pPr marL="514350" indent="-514350" algn="l" rtl="0">
              <a:buAutoNum type="arabicPeriod"/>
            </a:pPr>
            <a:r>
              <a:rPr lang="en-US" dirty="0" smtClean="0"/>
              <a:t>Learning a FPS player as a skills learning problem</a:t>
            </a:r>
          </a:p>
          <a:p>
            <a:pPr lvl="1" algn="l" rtl="0"/>
            <a:r>
              <a:rPr lang="en-US" dirty="0" smtClean="0"/>
              <a:t>Implemented on </a:t>
            </a:r>
            <a:r>
              <a:rPr lang="en-US" dirty="0" err="1" smtClean="0"/>
              <a:t>ViZDoom</a:t>
            </a:r>
            <a:r>
              <a:rPr lang="en-US" dirty="0" smtClean="0"/>
              <a:t> only</a:t>
            </a:r>
          </a:p>
          <a:p>
            <a:pPr marL="971550" lvl="1" indent="-514350" algn="l" rtl="0">
              <a:buAutoNum type="arabicPeriod"/>
            </a:pPr>
            <a:endParaRPr lang="en-US" dirty="0"/>
          </a:p>
          <a:p>
            <a:pPr marL="0" indent="0" algn="l" rtl="0">
              <a:buNone/>
            </a:pPr>
            <a:r>
              <a:rPr lang="en-US" dirty="0"/>
              <a:t>GitHub repository -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github.com/itaicaspi/keras-dqn-doom</a:t>
            </a:r>
            <a:r>
              <a:rPr lang="en-US" dirty="0" smtClean="0"/>
              <a:t> </a:t>
            </a:r>
            <a:endParaRPr lang="en-US" dirty="0" smtClean="0"/>
          </a:p>
          <a:p>
            <a:pPr marL="514350" indent="-514350" algn="l" rtl="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7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Movement Control</a:t>
            </a:r>
            <a:endParaRPr lang="he-I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839" y="1512557"/>
            <a:ext cx="6104041" cy="499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4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Improvements Over Standard DQN</a:t>
            </a:r>
            <a:endParaRPr lang="he-I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511358"/>
              </a:xfrm>
            </p:spPr>
            <p:txBody>
              <a:bodyPr>
                <a:normAutofit/>
              </a:bodyPr>
              <a:lstStyle/>
              <a:p>
                <a:pPr algn="l" rtl="0">
                  <a:lnSpc>
                    <a:spcPct val="120000"/>
                  </a:lnSpc>
                </a:pPr>
                <a:r>
                  <a:rPr lang="en-US" dirty="0"/>
                  <a:t>DDQN (</a:t>
                </a:r>
                <a:r>
                  <a:rPr lang="en-US" dirty="0">
                    <a:hlinkClick r:id="rId2"/>
                  </a:rPr>
                  <a:t>https://</a:t>
                </a:r>
                <a:r>
                  <a:rPr lang="en-US" dirty="0" smtClean="0">
                    <a:hlinkClick r:id="rId2"/>
                  </a:rPr>
                  <a:t>arxiv.org/pdf/1509.06461v3.pdf</a:t>
                </a:r>
                <a:r>
                  <a:rPr lang="en-US" dirty="0" smtClean="0"/>
                  <a:t>) – </a:t>
                </a:r>
                <a:endParaRPr lang="en-US" dirty="0" smtClean="0"/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 smtClean="0"/>
                  <a:t>Standard DQN regularly overestimates the Q values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 smtClean="0"/>
                  <a:t>DDQN reduces overestimation and therefore achieves better, and more stable results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 smtClean="0"/>
                  <a:t>Done by simply decomposing the action selection and action value estimation to two separate operations</a:t>
                </a:r>
              </a:p>
              <a:p>
                <a:pPr marL="457200" lvl="1" indent="0" algn="l" rtl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𝑎𝑟𝑔𝑚𝑎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pPr marL="457200" lvl="1" indent="0" algn="l" rtl="0">
                  <a:lnSpc>
                    <a:spcPct val="120000"/>
                  </a:lnSpc>
                  <a:buNone/>
                </a:pPr>
                <a:endParaRPr lang="en-US" dirty="0" smtClean="0"/>
              </a:p>
              <a:p>
                <a:pPr algn="l" rtl="0">
                  <a:lnSpc>
                    <a:spcPct val="120000"/>
                  </a:lnSpc>
                </a:pPr>
                <a:endParaRPr lang="en-US" dirty="0"/>
              </a:p>
              <a:p>
                <a:pPr algn="l" rtl="0">
                  <a:lnSpc>
                    <a:spcPct val="120000"/>
                  </a:lnSpc>
                </a:pPr>
                <a:endParaRPr lang="en-US" dirty="0"/>
              </a:p>
            </p:txBody>
          </p:sp>
        </mc:Choice>
        <mc:Fallback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511358"/>
              </a:xfrm>
              <a:blipFill rotWithShape="0">
                <a:blip r:embed="rId3"/>
                <a:stretch>
                  <a:fillRect l="-1043" t="-135" r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362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Improvements Over Standard DQN</a:t>
            </a:r>
            <a:endParaRPr lang="he-I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511358"/>
              </a:xfrm>
            </p:spPr>
            <p:txBody>
              <a:bodyPr>
                <a:normAutofit/>
              </a:bodyPr>
              <a:lstStyle/>
              <a:p>
                <a:pPr algn="l" rtl="0">
                  <a:lnSpc>
                    <a:spcPct val="120000"/>
                  </a:lnSpc>
                </a:pPr>
                <a:r>
                  <a:rPr lang="en-US" dirty="0" smtClean="0"/>
                  <a:t>Dueling Network</a:t>
                </a:r>
                <a:r>
                  <a:rPr lang="en-US" dirty="0"/>
                  <a:t> (</a:t>
                </a:r>
                <a:r>
                  <a:rPr lang="en-US" dirty="0">
                    <a:hlinkClick r:id="rId2"/>
                  </a:rPr>
                  <a:t>https://</a:t>
                </a:r>
                <a:r>
                  <a:rPr lang="en-US" dirty="0" smtClean="0">
                    <a:hlinkClick r:id="rId2"/>
                  </a:rPr>
                  <a:t>arxiv.org/pdf/1511.06581.pdf</a:t>
                </a:r>
                <a:r>
                  <a:rPr lang="en-US" dirty="0" smtClean="0"/>
                  <a:t>) – </a:t>
                </a:r>
                <a:endParaRPr lang="en-US" dirty="0" smtClean="0"/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 smtClean="0"/>
                  <a:t>Better estimation of action values can be done by decomposing the Q action value function into – state value estimation and action advantage estimation</a:t>
                </a:r>
              </a:p>
              <a:p>
                <a:pPr marL="457200" lvl="1" indent="0" algn="l" rtl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 smtClean="0"/>
                  <a:t>The neural network head is separated into two heads – one estimates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 smtClean="0"/>
                  <a:t> and the other estimates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 smtClean="0"/>
              </a:p>
              <a:p>
                <a:pPr lvl="1" algn="l" rtl="0">
                  <a:lnSpc>
                    <a:spcPct val="120000"/>
                  </a:lnSpc>
                </a:pPr>
                <a:endParaRPr lang="en-US" dirty="0" smtClean="0"/>
              </a:p>
              <a:p>
                <a:pPr algn="l" rtl="0">
                  <a:lnSpc>
                    <a:spcPct val="120000"/>
                  </a:lnSpc>
                </a:pPr>
                <a:endParaRPr lang="en-US" dirty="0"/>
              </a:p>
              <a:p>
                <a:pPr algn="l" rtl="0">
                  <a:lnSpc>
                    <a:spcPct val="120000"/>
                  </a:lnSpc>
                </a:pPr>
                <a:endParaRPr lang="en-US" dirty="0"/>
              </a:p>
            </p:txBody>
          </p:sp>
        </mc:Choice>
        <mc:Fallback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511358"/>
              </a:xfrm>
              <a:blipFill rotWithShape="0">
                <a:blip r:embed="rId3"/>
                <a:stretch>
                  <a:fillRect l="-1043" t="-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131" y="4940444"/>
            <a:ext cx="2238375" cy="113347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5510151" y="5130140"/>
            <a:ext cx="1341911" cy="71252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707" y="5007119"/>
            <a:ext cx="2667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Improvements Over Standard DQN</a:t>
            </a:r>
            <a:endParaRPr lang="he-I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511358"/>
              </a:xfrm>
            </p:spPr>
            <p:txBody>
              <a:bodyPr>
                <a:normAutofit/>
              </a:bodyPr>
              <a:lstStyle/>
              <a:p>
                <a:pPr algn="l" rtl="0">
                  <a:lnSpc>
                    <a:spcPct val="120000"/>
                  </a:lnSpc>
                </a:pPr>
                <a:r>
                  <a:rPr lang="en-US" dirty="0" smtClean="0"/>
                  <a:t>Prioritized Experience Replay</a:t>
                </a:r>
                <a:r>
                  <a:rPr lang="en-US" dirty="0"/>
                  <a:t> (</a:t>
                </a:r>
                <a:r>
                  <a:rPr lang="en-US" dirty="0">
                    <a:hlinkClick r:id="rId2"/>
                  </a:rPr>
                  <a:t>https://</a:t>
                </a:r>
                <a:r>
                  <a:rPr lang="en-US" dirty="0" smtClean="0">
                    <a:hlinkClick r:id="rId2"/>
                  </a:rPr>
                  <a:t>arxiv.org/pdf/1511.05952.pdf</a:t>
                </a:r>
                <a:r>
                  <a:rPr lang="en-US" dirty="0" smtClean="0"/>
                  <a:t>)-  </a:t>
                </a:r>
                <a:endParaRPr lang="en-US" dirty="0" smtClean="0"/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 smtClean="0"/>
                  <a:t>A simple technique for prioritizing the transitions sampled from the experience replay mechanism for training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 smtClean="0"/>
                  <a:t>The algorithm selects transitions with high expected learning progress more frequently</a:t>
                </a:r>
              </a:p>
              <a:p>
                <a:pPr lvl="1" algn="l" rtl="0">
                  <a:lnSpc>
                    <a:spcPct val="120000"/>
                  </a:lnSpc>
                </a:pPr>
                <a:r>
                  <a:rPr lang="en-US" dirty="0" smtClean="0"/>
                  <a:t>The value of a transition is determined by its TD error</a:t>
                </a:r>
              </a:p>
              <a:p>
                <a:pPr marL="457200" lvl="1" indent="0" algn="l" rtl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𝑒𝑟𝑟𝑜𝑟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algn="l" rtl="0">
                  <a:lnSpc>
                    <a:spcPct val="120000"/>
                  </a:lnSpc>
                </a:pPr>
                <a:endParaRPr lang="en-US" dirty="0"/>
              </a:p>
            </p:txBody>
          </p:sp>
        </mc:Choice>
        <mc:Fallback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511358"/>
              </a:xfrm>
              <a:blipFill rotWithShape="0">
                <a:blip r:embed="rId3"/>
                <a:stretch>
                  <a:fillRect l="-1043" t="-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85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Playing by Learning Skills</a:t>
            </a:r>
            <a:endParaRPr lang="he-IL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11358"/>
          </a:xfrm>
        </p:spPr>
        <p:txBody>
          <a:bodyPr>
            <a:normAutofit/>
          </a:bodyPr>
          <a:lstStyle/>
          <a:p>
            <a:pPr marL="0" indent="0" algn="l" rtl="0">
              <a:lnSpc>
                <a:spcPct val="120000"/>
              </a:lnSpc>
              <a:buNone/>
            </a:pPr>
            <a:r>
              <a:rPr lang="en-US" b="1" dirty="0" smtClean="0"/>
              <a:t>Motivation</a:t>
            </a:r>
            <a:r>
              <a:rPr lang="en-US" dirty="0" smtClean="0"/>
              <a:t> - </a:t>
            </a:r>
          </a:p>
          <a:p>
            <a:pPr algn="l" rtl="0">
              <a:lnSpc>
                <a:spcPct val="120000"/>
              </a:lnSpc>
            </a:pPr>
            <a:r>
              <a:rPr lang="en-US" dirty="0" smtClean="0"/>
              <a:t>Instead of defining the sub-agents manuall</a:t>
            </a:r>
            <a:r>
              <a:rPr lang="en-US" dirty="0" smtClean="0"/>
              <a:t>y, we let the agent learn them by itself</a:t>
            </a:r>
          </a:p>
          <a:p>
            <a:pPr algn="l" rtl="0">
              <a:lnSpc>
                <a:spcPct val="120000"/>
              </a:lnSpc>
            </a:pPr>
            <a:r>
              <a:rPr lang="en-US" dirty="0" smtClean="0"/>
              <a:t>The agent should learn to decompose the game into – </a:t>
            </a:r>
          </a:p>
          <a:p>
            <a:pPr lvl="1" algn="l" rtl="0">
              <a:lnSpc>
                <a:spcPct val="120000"/>
              </a:lnSpc>
            </a:pPr>
            <a:r>
              <a:rPr lang="en-US" dirty="0" smtClean="0"/>
              <a:t>Shooting</a:t>
            </a:r>
          </a:p>
          <a:p>
            <a:pPr lvl="1" algn="l" rtl="0">
              <a:lnSpc>
                <a:spcPct val="120000"/>
              </a:lnSpc>
            </a:pPr>
            <a:r>
              <a:rPr lang="en-US" dirty="0" smtClean="0"/>
              <a:t>Looking for enemies</a:t>
            </a:r>
          </a:p>
          <a:p>
            <a:pPr lvl="1" algn="l" rtl="0">
              <a:lnSpc>
                <a:spcPct val="120000"/>
              </a:lnSpc>
            </a:pPr>
            <a:r>
              <a:rPr lang="en-US" dirty="0" smtClean="0"/>
              <a:t>Navigating the maze</a:t>
            </a:r>
          </a:p>
          <a:p>
            <a:pPr algn="l" rtl="0"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66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Learning Skills by Modelling Action Sequences</a:t>
            </a:r>
            <a:endParaRPr lang="he-IL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11358"/>
          </a:xfrm>
        </p:spPr>
        <p:txBody>
          <a:bodyPr>
            <a:normAutofit/>
          </a:bodyPr>
          <a:lstStyle/>
          <a:p>
            <a:pPr algn="l" rtl="0">
              <a:lnSpc>
                <a:spcPct val="120000"/>
              </a:lnSpc>
            </a:pPr>
            <a:r>
              <a:rPr lang="en-US" dirty="0" smtClean="0"/>
              <a:t>Instead of predicting the next action from each state, predict the next several actions</a:t>
            </a:r>
          </a:p>
          <a:p>
            <a:pPr algn="l" rtl="0">
              <a:lnSpc>
                <a:spcPct val="120000"/>
              </a:lnSpc>
            </a:pPr>
            <a:r>
              <a:rPr lang="en-US" dirty="0" smtClean="0"/>
              <a:t>Implicitly requires the agent to learn action sequences structure</a:t>
            </a:r>
          </a:p>
          <a:p>
            <a:pPr algn="l" rtl="0">
              <a:lnSpc>
                <a:spcPct val="120000"/>
              </a:lnSpc>
            </a:pPr>
            <a:r>
              <a:rPr lang="en-US" dirty="0" smtClean="0"/>
              <a:t>Models the process as a Semi-Markov Decision Process where transitions are grouped to form skills</a:t>
            </a:r>
          </a:p>
          <a:p>
            <a:pPr algn="l" rtl="0">
              <a:lnSpc>
                <a:spcPct val="120000"/>
              </a:lnSpc>
            </a:pPr>
            <a:r>
              <a:rPr lang="en-US" dirty="0" smtClean="0"/>
              <a:t>Experience Replay stores full episodes instead of single transitions, allowing training using n-step Q updates for faster </a:t>
            </a:r>
            <a:r>
              <a:rPr lang="en-US" dirty="0" smtClean="0"/>
              <a:t>convergence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9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Playing by Learning Skills</a:t>
            </a:r>
            <a:endParaRPr lang="he-IL" dirty="0"/>
          </a:p>
        </p:txBody>
      </p:sp>
      <p:sp>
        <p:nvSpPr>
          <p:cNvPr id="5" name="Bent Arrow 4"/>
          <p:cNvSpPr/>
          <p:nvPr/>
        </p:nvSpPr>
        <p:spPr>
          <a:xfrm flipH="1">
            <a:off x="6506751" y="2083418"/>
            <a:ext cx="308908" cy="3019374"/>
          </a:xfrm>
          <a:prstGeom prst="bentArrow">
            <a:avLst>
              <a:gd name="adj1" fmla="val 4337"/>
              <a:gd name="adj2" fmla="val 1977"/>
              <a:gd name="adj3" fmla="val 0"/>
              <a:gd name="adj4" fmla="val 763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75000"/>
                  </a:schemeClr>
                </a:gs>
                <a:gs pos="8300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566822" y="3874985"/>
            <a:ext cx="477671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ent Arrow 7"/>
          <p:cNvSpPr/>
          <p:nvPr/>
        </p:nvSpPr>
        <p:spPr>
          <a:xfrm flipH="1">
            <a:off x="4906400" y="2079838"/>
            <a:ext cx="308908" cy="3019374"/>
          </a:xfrm>
          <a:prstGeom prst="bentArrow">
            <a:avLst>
              <a:gd name="adj1" fmla="val 4337"/>
              <a:gd name="adj2" fmla="val 1977"/>
              <a:gd name="adj3" fmla="val 0"/>
              <a:gd name="adj4" fmla="val 763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75000"/>
                  </a:schemeClr>
                </a:gs>
                <a:gs pos="8300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63832" y="3873578"/>
            <a:ext cx="477671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17" idx="0"/>
          </p:cNvCxnSpPr>
          <p:nvPr/>
        </p:nvCxnSpPr>
        <p:spPr>
          <a:xfrm>
            <a:off x="3518583" y="4315327"/>
            <a:ext cx="1285100" cy="407775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17" idx="2"/>
          </p:cNvCxnSpPr>
          <p:nvPr/>
        </p:nvCxnSpPr>
        <p:spPr>
          <a:xfrm flipV="1">
            <a:off x="3331540" y="5208391"/>
            <a:ext cx="1472143" cy="356973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446250" y="4305900"/>
            <a:ext cx="1079157" cy="1079157"/>
          </a:xfrm>
          <a:prstGeom prst="roundRect">
            <a:avLst>
              <a:gd name="adj" fmla="val 5217"/>
            </a:avLst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rgbClr val="00B050"/>
            </a:solidFill>
          </a:ln>
          <a:effectLst>
            <a:outerShdw blurRad="152400" dist="88900" dir="2700000" sx="91000" sy="91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388623" y="4366129"/>
            <a:ext cx="1079157" cy="1079157"/>
          </a:xfrm>
          <a:prstGeom prst="roundRect">
            <a:avLst>
              <a:gd name="adj" fmla="val 5217"/>
            </a:avLst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rgbClr val="00B050"/>
            </a:solidFill>
          </a:ln>
          <a:effectLst>
            <a:outerShdw blurRad="152400" dist="88900" dir="2700000" sx="91000" sy="91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335410" y="4426169"/>
            <a:ext cx="1079157" cy="1079157"/>
          </a:xfrm>
          <a:prstGeom prst="roundRect">
            <a:avLst>
              <a:gd name="adj" fmla="val 5217"/>
            </a:avLst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rgbClr val="00B050"/>
            </a:solidFill>
          </a:ln>
          <a:effectLst>
            <a:outerShdw blurRad="152400" dist="88900" dir="2700000" sx="91000" sy="91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75" y="4486208"/>
            <a:ext cx="1067466" cy="107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277784" y="4477068"/>
            <a:ext cx="1079157" cy="1079157"/>
          </a:xfrm>
          <a:prstGeom prst="roundRect">
            <a:avLst>
              <a:gd name="adj" fmla="val 5217"/>
            </a:avLst>
          </a:prstGeom>
          <a:noFill/>
          <a:ln w="38100">
            <a:solidFill>
              <a:srgbClr val="00B050"/>
            </a:solidFill>
          </a:ln>
          <a:effectLst>
            <a:outerShdw blurRad="152400" dist="88900" dir="2700000" sx="91000" sy="91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757747" y="4723102"/>
            <a:ext cx="91871" cy="485289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757746" y="5206392"/>
            <a:ext cx="91872" cy="246132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397758" y="5935237"/>
            <a:ext cx="92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</a:rPr>
              <a:t>tart token</a:t>
            </a:r>
            <a:endParaRPr lang="en-U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796858" y="5565364"/>
            <a:ext cx="0" cy="341194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4757747" y="3544669"/>
            <a:ext cx="91871" cy="657818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592416" y="3544669"/>
            <a:ext cx="91871" cy="657818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963832" y="3873578"/>
            <a:ext cx="47767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802756" y="4276962"/>
            <a:ext cx="0" cy="341194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4577454" y="3054578"/>
            <a:ext cx="151288" cy="371207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474167" y="2731452"/>
            <a:ext cx="85047" cy="272493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5023740" y="2817504"/>
            <a:ext cx="85309" cy="100387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4747125" y="1977122"/>
            <a:ext cx="85047" cy="272493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582971" y="2299232"/>
            <a:ext cx="151288" cy="371207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849618" y="2299231"/>
            <a:ext cx="151288" cy="371207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892468" y="3054578"/>
            <a:ext cx="147008" cy="374584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5592416" y="4723102"/>
            <a:ext cx="91871" cy="485289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592416" y="5206392"/>
            <a:ext cx="91872" cy="246132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4614176" y="1753371"/>
                <a:ext cx="8186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176" y="1753371"/>
                <a:ext cx="818654" cy="3077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/>
          <p:cNvCxnSpPr/>
          <p:nvPr/>
        </p:nvCxnSpPr>
        <p:spPr>
          <a:xfrm flipV="1">
            <a:off x="5637003" y="4281924"/>
            <a:ext cx="0" cy="341194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3988580" y="1967947"/>
                <a:ext cx="81865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1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11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1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11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100" b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580" y="1967947"/>
                <a:ext cx="818654" cy="261610"/>
              </a:xfrm>
              <a:prstGeom prst="rect">
                <a:avLst/>
              </a:prstGeom>
              <a:blipFill rotWithShape="0">
                <a:blip r:embed="rId4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/>
          <p:cNvCxnSpPr/>
          <p:nvPr/>
        </p:nvCxnSpPr>
        <p:spPr>
          <a:xfrm flipH="1" flipV="1">
            <a:off x="5405774" y="3054483"/>
            <a:ext cx="151288" cy="37120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5302487" y="2731356"/>
            <a:ext cx="85047" cy="272493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852060" y="2817408"/>
            <a:ext cx="85309" cy="100387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5575445" y="1977026"/>
            <a:ext cx="85047" cy="272493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5411291" y="2299137"/>
            <a:ext cx="151288" cy="37120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5677938" y="2299136"/>
            <a:ext cx="151288" cy="37120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716508" y="3054482"/>
            <a:ext cx="151288" cy="37120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/>
              <p:cNvSpPr txBox="1"/>
              <p:nvPr/>
            </p:nvSpPr>
            <p:spPr>
              <a:xfrm>
                <a:off x="5516927" y="1753275"/>
                <a:ext cx="8186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1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927" y="1753275"/>
                <a:ext cx="818654" cy="3077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Bent Arrow 44"/>
          <p:cNvSpPr/>
          <p:nvPr/>
        </p:nvSpPr>
        <p:spPr>
          <a:xfrm flipH="1">
            <a:off x="5724709" y="2078948"/>
            <a:ext cx="308908" cy="3019374"/>
          </a:xfrm>
          <a:prstGeom prst="bentArrow">
            <a:avLst>
              <a:gd name="adj1" fmla="val 4337"/>
              <a:gd name="adj2" fmla="val 1977"/>
              <a:gd name="adj3" fmla="val 0"/>
              <a:gd name="adj4" fmla="val 763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75000"/>
                  </a:schemeClr>
                </a:gs>
                <a:gs pos="8300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5778183" y="3872688"/>
            <a:ext cx="477671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Bent Arrow 46"/>
          <p:cNvSpPr/>
          <p:nvPr/>
        </p:nvSpPr>
        <p:spPr>
          <a:xfrm flipV="1">
            <a:off x="6019658" y="5098322"/>
            <a:ext cx="281532" cy="251138"/>
          </a:xfrm>
          <a:prstGeom prst="bentArrow">
            <a:avLst>
              <a:gd name="adj1" fmla="val 4337"/>
              <a:gd name="adj2" fmla="val 10842"/>
              <a:gd name="adj3" fmla="val 22037"/>
              <a:gd name="adj4" fmla="val 7634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406767" y="3543779"/>
            <a:ext cx="91871" cy="657818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778183" y="3872688"/>
            <a:ext cx="47767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6406767" y="4722212"/>
            <a:ext cx="91871" cy="485289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6406767" y="5205502"/>
            <a:ext cx="91872" cy="246132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6451354" y="4281034"/>
            <a:ext cx="0" cy="341194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6220125" y="3053593"/>
            <a:ext cx="151288" cy="37120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6116838" y="2730466"/>
            <a:ext cx="85047" cy="272493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6666411" y="2816518"/>
            <a:ext cx="85309" cy="100387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6389796" y="1976136"/>
            <a:ext cx="85047" cy="272493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254000" dist="25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6225642" y="2298247"/>
            <a:ext cx="151288" cy="37120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 flipV="1">
            <a:off x="6492289" y="2298246"/>
            <a:ext cx="151288" cy="37120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6530859" y="3053592"/>
            <a:ext cx="151288" cy="37120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/>
              <p:cNvSpPr txBox="1"/>
              <p:nvPr/>
            </p:nvSpPr>
            <p:spPr>
              <a:xfrm>
                <a:off x="6331278" y="1752385"/>
                <a:ext cx="8186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1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278" y="1752385"/>
                <a:ext cx="818654" cy="30777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4248499" y="3748864"/>
            <a:ext cx="5194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</a:rPr>
              <a:t>LSTM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62" name="Bent Arrow 61"/>
          <p:cNvSpPr/>
          <p:nvPr/>
        </p:nvSpPr>
        <p:spPr>
          <a:xfrm flipV="1">
            <a:off x="5205307" y="5099212"/>
            <a:ext cx="281532" cy="251138"/>
          </a:xfrm>
          <a:prstGeom prst="bentArrow">
            <a:avLst>
              <a:gd name="adj1" fmla="val 4337"/>
              <a:gd name="adj2" fmla="val 10842"/>
              <a:gd name="adj3" fmla="val 22037"/>
              <a:gd name="adj4" fmla="val 7634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6564183" y="3877158"/>
            <a:ext cx="47767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Bent Arrow 63"/>
          <p:cNvSpPr/>
          <p:nvPr/>
        </p:nvSpPr>
        <p:spPr>
          <a:xfrm flipV="1">
            <a:off x="6805658" y="5102792"/>
            <a:ext cx="281532" cy="251138"/>
          </a:xfrm>
          <a:prstGeom prst="bentArrow">
            <a:avLst>
              <a:gd name="adj1" fmla="val 4337"/>
              <a:gd name="adj2" fmla="val 10842"/>
              <a:gd name="adj3" fmla="val 22037"/>
              <a:gd name="adj4" fmla="val 7634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667232" y="1690688"/>
            <a:ext cx="1576970" cy="4165600"/>
          </a:xfrm>
          <a:prstGeom prst="rect">
            <a:avLst/>
          </a:prstGeom>
          <a:gradFill>
            <a:gsLst>
              <a:gs pos="88000">
                <a:srgbClr val="FFFFFF"/>
              </a:gs>
              <a:gs pos="0">
                <a:schemeClr val="bg1">
                  <a:alpha val="0"/>
                </a:schemeClr>
              </a:gs>
              <a:gs pos="6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TextBox 65"/>
              <p:cNvSpPr txBox="1"/>
              <p:nvPr/>
            </p:nvSpPr>
            <p:spPr>
              <a:xfrm>
                <a:off x="2538287" y="3954147"/>
                <a:ext cx="8186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287" y="3954147"/>
                <a:ext cx="818654" cy="3077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ounded Rectangle 66"/>
          <p:cNvSpPr/>
          <p:nvPr/>
        </p:nvSpPr>
        <p:spPr>
          <a:xfrm>
            <a:off x="7680643" y="4707817"/>
            <a:ext cx="123825" cy="12382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7815306" y="4622145"/>
            <a:ext cx="2411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/>
              <a:t>Action embedding</a:t>
            </a:r>
            <a:endParaRPr lang="en-US" sz="1400" b="1" dirty="0"/>
          </a:p>
        </p:txBody>
      </p:sp>
      <p:sp>
        <p:nvSpPr>
          <p:cNvPr id="69" name="Rounded Rectangle 68"/>
          <p:cNvSpPr/>
          <p:nvPr/>
        </p:nvSpPr>
        <p:spPr>
          <a:xfrm>
            <a:off x="7680643" y="4924744"/>
            <a:ext cx="123825" cy="1238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7815306" y="4839072"/>
            <a:ext cx="3214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/>
              <a:t>Convolutional neural network encoding</a:t>
            </a:r>
            <a:endParaRPr lang="en-US" sz="1400" b="1" dirty="0"/>
          </a:p>
        </p:txBody>
      </p:sp>
      <p:sp>
        <p:nvSpPr>
          <p:cNvPr id="71" name="Rounded Rectangle 70"/>
          <p:cNvSpPr/>
          <p:nvPr/>
        </p:nvSpPr>
        <p:spPr>
          <a:xfrm>
            <a:off x="7680643" y="5141671"/>
            <a:ext cx="123825" cy="1238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7815306" y="5055999"/>
            <a:ext cx="2411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/>
              <a:t>LSTM cells</a:t>
            </a:r>
            <a:endParaRPr lang="en-US" sz="1400" b="1" dirty="0"/>
          </a:p>
        </p:txBody>
      </p:sp>
      <p:sp>
        <p:nvSpPr>
          <p:cNvPr id="73" name="Rounded Rectangle 72"/>
          <p:cNvSpPr/>
          <p:nvPr/>
        </p:nvSpPr>
        <p:spPr>
          <a:xfrm>
            <a:off x="7680643" y="5353939"/>
            <a:ext cx="123825" cy="123825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7815306" y="5268267"/>
            <a:ext cx="2927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/>
              <a:t>Dueling network Q value estimation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6493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Conclusions</a:t>
            </a:r>
            <a:endParaRPr lang="he-IL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11358"/>
          </a:xfrm>
        </p:spPr>
        <p:txBody>
          <a:bodyPr>
            <a:normAutofit lnSpcReduction="10000"/>
          </a:bodyPr>
          <a:lstStyle/>
          <a:p>
            <a:pPr algn="l" rtl="0">
              <a:lnSpc>
                <a:spcPct val="120000"/>
              </a:lnSpc>
            </a:pPr>
            <a:r>
              <a:rPr lang="en-US" dirty="0" smtClean="0"/>
              <a:t>Unreal Engine is a very memory and compute demanding framework and therefore is very hard for agent training</a:t>
            </a:r>
          </a:p>
          <a:p>
            <a:pPr algn="l" rtl="0">
              <a:lnSpc>
                <a:spcPct val="120000"/>
              </a:lnSpc>
            </a:pPr>
            <a:r>
              <a:rPr lang="en-US" dirty="0" err="1" smtClean="0"/>
              <a:t>ViZDoom</a:t>
            </a:r>
            <a:r>
              <a:rPr lang="en-US" dirty="0" smtClean="0"/>
              <a:t> with </a:t>
            </a:r>
            <a:r>
              <a:rPr lang="en-US" dirty="0" err="1" smtClean="0"/>
              <a:t>Keras</a:t>
            </a:r>
            <a:r>
              <a:rPr lang="en-US" dirty="0" smtClean="0"/>
              <a:t> allowed very fast progress and experimentation</a:t>
            </a:r>
          </a:p>
          <a:p>
            <a:pPr algn="l" rtl="0">
              <a:lnSpc>
                <a:spcPct val="120000"/>
              </a:lnSpc>
            </a:pPr>
            <a:r>
              <a:rPr lang="en-US" dirty="0" smtClean="0"/>
              <a:t>The multi-agent entities approach has good potential and was also recently implemented on </a:t>
            </a:r>
            <a:r>
              <a:rPr lang="en-US" dirty="0" err="1" smtClean="0"/>
              <a:t>ViZDoom</a:t>
            </a:r>
            <a:r>
              <a:rPr lang="en-US" dirty="0" smtClean="0"/>
              <a:t> with promising results – </a:t>
            </a:r>
          </a:p>
          <a:p>
            <a:pPr lvl="1" algn="l" rtl="0">
              <a:lnSpc>
                <a:spcPct val="120000"/>
              </a:lnSpc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arxiv.org/pdf/1609.05521v1.pdf</a:t>
            </a:r>
            <a:r>
              <a:rPr lang="en-US" dirty="0" smtClean="0"/>
              <a:t> </a:t>
            </a:r>
          </a:p>
          <a:p>
            <a:pPr algn="l" rtl="0">
              <a:lnSpc>
                <a:spcPct val="120000"/>
              </a:lnSpc>
            </a:pPr>
            <a:r>
              <a:rPr lang="en-US" dirty="0" smtClean="0"/>
              <a:t>Action sequence </a:t>
            </a:r>
            <a:r>
              <a:rPr lang="en-US" dirty="0" err="1" smtClean="0"/>
              <a:t>predicition</a:t>
            </a:r>
            <a:r>
              <a:rPr lang="en-US" dirty="0" smtClean="0"/>
              <a:t> did not turn out to be better than single-agent standard DQN</a:t>
            </a:r>
          </a:p>
          <a:p>
            <a:pPr algn="l" rtl="0"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1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Future Work</a:t>
            </a:r>
            <a:endParaRPr lang="he-IL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11358"/>
          </a:xfrm>
        </p:spPr>
        <p:txBody>
          <a:bodyPr>
            <a:normAutofit lnSpcReduction="10000"/>
          </a:bodyPr>
          <a:lstStyle/>
          <a:p>
            <a:pPr algn="l" rtl="0">
              <a:lnSpc>
                <a:spcPct val="120000"/>
              </a:lnSpc>
            </a:pPr>
            <a:r>
              <a:rPr lang="en-US" dirty="0" smtClean="0"/>
              <a:t>Skill learning is an open problem which gets a lot of focus recently</a:t>
            </a:r>
          </a:p>
          <a:p>
            <a:pPr algn="l" rtl="0">
              <a:lnSpc>
                <a:spcPct val="120000"/>
              </a:lnSpc>
            </a:pPr>
            <a:r>
              <a:rPr lang="en-US" dirty="0" smtClean="0"/>
              <a:t>Recent advancements in sequence learning should allow better results on skill learning using techniques such as:</a:t>
            </a:r>
          </a:p>
          <a:p>
            <a:pPr lvl="1" algn="l" rtl="0">
              <a:lnSpc>
                <a:spcPct val="120000"/>
              </a:lnSpc>
            </a:pPr>
            <a:r>
              <a:rPr lang="en-US" dirty="0"/>
              <a:t>D</a:t>
            </a:r>
            <a:r>
              <a:rPr lang="en-US" dirty="0" smtClean="0"/>
              <a:t>ilated convolutions – </a:t>
            </a:r>
          </a:p>
          <a:p>
            <a:pPr lvl="2" algn="l" rtl="0">
              <a:lnSpc>
                <a:spcPct val="120000"/>
              </a:lnSpc>
            </a:pPr>
            <a:r>
              <a:rPr lang="en-US" dirty="0">
                <a:hlinkClick r:id="rId2"/>
              </a:rPr>
              <a:t>https://deepmind.com/blog/wavenet-generative-model-raw-audio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 algn="l" rtl="0">
              <a:lnSpc>
                <a:spcPct val="120000"/>
              </a:lnSpc>
            </a:pPr>
            <a:r>
              <a:rPr lang="en-US" dirty="0" smtClean="0"/>
              <a:t>HM-RNN’s – </a:t>
            </a:r>
          </a:p>
          <a:p>
            <a:pPr lvl="2" algn="l" rtl="0">
              <a:lnSpc>
                <a:spcPct val="120000"/>
              </a:lnSpc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arxiv.org/pdf/1609.01704.pdf</a:t>
            </a:r>
            <a:endParaRPr lang="en-US" dirty="0" smtClean="0"/>
          </a:p>
          <a:p>
            <a:pPr algn="l" rtl="0">
              <a:lnSpc>
                <a:spcPct val="120000"/>
              </a:lnSpc>
            </a:pPr>
            <a:r>
              <a:rPr lang="en-US" dirty="0" smtClean="0"/>
              <a:t>Multi-agent entities should be tested on more environments such </a:t>
            </a:r>
            <a:r>
              <a:rPr lang="en-US" dirty="0"/>
              <a:t>as </a:t>
            </a:r>
            <a:r>
              <a:rPr lang="en-US" dirty="0" smtClean="0"/>
              <a:t>SNES (</a:t>
            </a:r>
            <a:r>
              <a:rPr lang="en-US" dirty="0" smtClean="0">
                <a:hlinkClick r:id="rId4"/>
              </a:rPr>
              <a:t>https</a:t>
            </a:r>
            <a:r>
              <a:rPr lang="en-US">
                <a:hlinkClick r:id="rId4"/>
              </a:rPr>
              <a:t>://</a:t>
            </a:r>
            <a:r>
              <a:rPr lang="en-US" smtClean="0">
                <a:hlinkClick r:id="rId4"/>
              </a:rPr>
              <a:t>openreview.net/pdf?id=HysBZSqlx</a:t>
            </a:r>
            <a:r>
              <a:rPr lang="en-US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9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dirty="0" err="1" smtClean="0"/>
              <a:t>Vizdoom</a:t>
            </a:r>
            <a:r>
              <a:rPr lang="en-US" dirty="0"/>
              <a:t>: A doom-based AI research platform for visual reinforcement </a:t>
            </a:r>
            <a:r>
              <a:rPr lang="en-US" dirty="0" smtClean="0"/>
              <a:t>learning (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arxiv.org/abs/1605.02097</a:t>
            </a:r>
            <a:r>
              <a:rPr lang="en-US" dirty="0" smtClean="0"/>
              <a:t>)</a:t>
            </a:r>
          </a:p>
          <a:p>
            <a:pPr algn="l" rtl="0"/>
            <a:r>
              <a:rPr lang="en-US" dirty="0" smtClean="0"/>
              <a:t>Hierarchical deep </a:t>
            </a:r>
            <a:r>
              <a:rPr lang="en-US" dirty="0"/>
              <a:t>reinforcement learning: Integrating temporal abstraction and intrinsic motivation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arxiv.org/abs/1604.06057</a:t>
            </a:r>
            <a:r>
              <a:rPr lang="en-US" dirty="0" smtClean="0"/>
              <a:t>)</a:t>
            </a:r>
          </a:p>
          <a:p>
            <a:pPr algn="l" rtl="0"/>
            <a:r>
              <a:rPr lang="en-US" dirty="0"/>
              <a:t>Deep </a:t>
            </a:r>
            <a:r>
              <a:rPr lang="en-US" dirty="0" smtClean="0"/>
              <a:t>successor reinforcement learning (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arxiv.org/abs/1606.02396</a:t>
            </a:r>
            <a:r>
              <a:rPr lang="en-US" dirty="0" smtClean="0"/>
              <a:t>)</a:t>
            </a:r>
          </a:p>
          <a:p>
            <a:pPr algn="l" rtl="0"/>
            <a:r>
              <a:rPr lang="en-US" dirty="0" smtClean="0"/>
              <a:t> </a:t>
            </a:r>
            <a:r>
              <a:rPr lang="en-US" dirty="0"/>
              <a:t>Playing FPS games with deep reinforcement learning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arxiv.org/abs/1609.05521</a:t>
            </a:r>
            <a:r>
              <a:rPr lang="en-US" dirty="0" smtClean="0"/>
              <a:t>)</a:t>
            </a:r>
          </a:p>
          <a:p>
            <a:pPr algn="l" rtl="0"/>
            <a:r>
              <a:rPr lang="en-US" dirty="0"/>
              <a:t>Learning physical intuition of block towers by </a:t>
            </a:r>
            <a:r>
              <a:rPr lang="en-US" dirty="0" smtClean="0"/>
              <a:t>example(</a:t>
            </a: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arxiv.org/abs/1603.01312</a:t>
            </a:r>
            <a:r>
              <a:rPr lang="en-US" dirty="0" smtClean="0"/>
              <a:t>)</a:t>
            </a:r>
          </a:p>
          <a:p>
            <a:pPr algn="l" rtl="0"/>
            <a:r>
              <a:rPr lang="en-US" dirty="0" smtClean="0"/>
              <a:t>Automatic discovery of </a:t>
            </a:r>
            <a:r>
              <a:rPr lang="en-US" dirty="0" err="1" smtClean="0"/>
              <a:t>subgoals</a:t>
            </a:r>
            <a:r>
              <a:rPr lang="en-US" dirty="0" smtClean="0"/>
              <a:t> in reinforcement learning</a:t>
            </a:r>
            <a:br>
              <a:rPr lang="en-US" dirty="0" smtClean="0"/>
            </a:br>
            <a:r>
              <a:rPr lang="en-US" dirty="0" smtClean="0"/>
              <a:t>using diverse density</a:t>
            </a:r>
          </a:p>
          <a:p>
            <a:pPr algn="l" rtl="0"/>
            <a:r>
              <a:rPr lang="en-US" dirty="0"/>
              <a:t>Playing </a:t>
            </a:r>
            <a:r>
              <a:rPr lang="en-US" dirty="0" err="1"/>
              <a:t>atari</a:t>
            </a:r>
            <a:r>
              <a:rPr lang="en-US" dirty="0"/>
              <a:t> with deep reinforcement learning (</a:t>
            </a:r>
            <a:r>
              <a:rPr lang="en-US" dirty="0">
                <a:hlinkClick r:id="rId7"/>
              </a:rPr>
              <a:t>http://arxiv.org/abs/1312.5602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801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4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dirty="0" smtClean="0"/>
              <a:t>Asynchronous </a:t>
            </a:r>
            <a:r>
              <a:rPr lang="en-US" dirty="0"/>
              <a:t>methods for deep </a:t>
            </a:r>
            <a:r>
              <a:rPr lang="en-US" dirty="0" smtClean="0"/>
              <a:t>reinforcement learning (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arxiv.org/abs/1602.01783</a:t>
            </a:r>
            <a:r>
              <a:rPr lang="en-US" dirty="0" smtClean="0"/>
              <a:t>)</a:t>
            </a:r>
          </a:p>
          <a:p>
            <a:pPr algn="l" rtl="0"/>
            <a:r>
              <a:rPr lang="en-US" dirty="0"/>
              <a:t>Between </a:t>
            </a:r>
            <a:r>
              <a:rPr lang="en-US" dirty="0" err="1"/>
              <a:t>mdps</a:t>
            </a:r>
            <a:r>
              <a:rPr lang="en-US" dirty="0"/>
              <a:t> and semi-</a:t>
            </a:r>
            <a:r>
              <a:rPr lang="en-US" dirty="0" err="1"/>
              <a:t>mdps</a:t>
            </a:r>
            <a:r>
              <a:rPr lang="en-US" dirty="0"/>
              <a:t>: </a:t>
            </a:r>
            <a:r>
              <a:rPr lang="en-US" dirty="0" smtClean="0"/>
              <a:t>A framework </a:t>
            </a:r>
            <a:r>
              <a:rPr lang="en-US" dirty="0"/>
              <a:t>for temporal abstraction in reinforcement learning</a:t>
            </a:r>
            <a:r>
              <a:rPr lang="en-US" dirty="0"/>
              <a:t> </a:t>
            </a:r>
            <a:endParaRPr lang="en-US" dirty="0" smtClean="0"/>
          </a:p>
          <a:p>
            <a:pPr algn="l" rtl="0"/>
            <a:r>
              <a:rPr lang="en-US" dirty="0"/>
              <a:t>A </a:t>
            </a:r>
            <a:r>
              <a:rPr lang="en-US" dirty="0" smtClean="0"/>
              <a:t>deep hierarchical </a:t>
            </a:r>
            <a:r>
              <a:rPr lang="en-US" dirty="0"/>
              <a:t>approach to lifelong learning in </a:t>
            </a:r>
            <a:r>
              <a:rPr lang="en-US" dirty="0" err="1"/>
              <a:t>minecraft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arxiv.org/abs/1604.07255</a:t>
            </a:r>
            <a:r>
              <a:rPr lang="en-US" dirty="0" smtClean="0"/>
              <a:t>)</a:t>
            </a:r>
          </a:p>
          <a:p>
            <a:pPr algn="l" rtl="0"/>
            <a:r>
              <a:rPr lang="en-US" dirty="0"/>
              <a:t>Deep reinforcement learning with double </a:t>
            </a:r>
            <a:r>
              <a:rPr lang="en-US" dirty="0" smtClean="0"/>
              <a:t>q-learning (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arxiv.org/abs/1509.06461</a:t>
            </a:r>
            <a:r>
              <a:rPr lang="en-US" dirty="0" smtClean="0"/>
              <a:t>)</a:t>
            </a:r>
          </a:p>
          <a:p>
            <a:pPr algn="l" rtl="0"/>
            <a:r>
              <a:rPr lang="en-US" dirty="0"/>
              <a:t>Strategic attentive writer for learning macro-actions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arxiv.org/abs/1606.04695</a:t>
            </a:r>
            <a:r>
              <a:rPr lang="en-US" dirty="0" smtClean="0"/>
              <a:t>)</a:t>
            </a:r>
          </a:p>
          <a:p>
            <a:pPr algn="l" rtl="0"/>
            <a:r>
              <a:rPr lang="en-US" dirty="0"/>
              <a:t>Show and tell: A neural </a:t>
            </a:r>
            <a:r>
              <a:rPr lang="en-US" dirty="0" smtClean="0"/>
              <a:t>image caption </a:t>
            </a:r>
            <a:r>
              <a:rPr lang="en-US" dirty="0"/>
              <a:t>generator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arxiv.org/abs/1411.4555</a:t>
            </a:r>
            <a:r>
              <a:rPr lang="en-US" dirty="0" smtClean="0"/>
              <a:t>)</a:t>
            </a:r>
          </a:p>
          <a:p>
            <a:pPr algn="l" rtl="0"/>
            <a:r>
              <a:rPr lang="en-US" dirty="0"/>
              <a:t>Dueling network architectures for deep reinforcement learning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jmlr.org/proceedings/papers/v48/wangf16.html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752552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5850" y="2616835"/>
            <a:ext cx="6408420" cy="1325563"/>
          </a:xfrm>
        </p:spPr>
        <p:txBody>
          <a:bodyPr/>
          <a:lstStyle/>
          <a:p>
            <a:pPr algn="l" rtl="0"/>
            <a:r>
              <a:rPr lang="en-US" dirty="0" smtClean="0"/>
              <a:t>Thank You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9231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2433955"/>
            <a:ext cx="10515600" cy="1325563"/>
          </a:xfrm>
        </p:spPr>
        <p:txBody>
          <a:bodyPr/>
          <a:lstStyle/>
          <a:p>
            <a:pPr algn="ctr" rtl="0"/>
            <a:r>
              <a:rPr lang="en-US" dirty="0" smtClean="0"/>
              <a:t>Backup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37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Required HW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Minimum system requirements: </a:t>
            </a:r>
          </a:p>
          <a:p>
            <a:pPr lvl="1" algn="l" rtl="0"/>
            <a:r>
              <a:rPr lang="en-US" dirty="0" smtClean="0"/>
              <a:t>Ubuntu 15.04 </a:t>
            </a:r>
          </a:p>
          <a:p>
            <a:pPr lvl="1" algn="l" rtl="0"/>
            <a:r>
              <a:rPr lang="en-US" dirty="0" smtClean="0"/>
              <a:t>GPU with CUDA &amp; DirectX 11 support </a:t>
            </a:r>
          </a:p>
          <a:p>
            <a:pPr lvl="1" algn="l" rtl="0"/>
            <a:r>
              <a:rPr lang="en-US" dirty="0" smtClean="0"/>
              <a:t>Quad-Core Intel or AMD processor</a:t>
            </a:r>
          </a:p>
          <a:p>
            <a:pPr lvl="1" algn="l" rtl="0"/>
            <a:r>
              <a:rPr lang="en-US" dirty="0" smtClean="0"/>
              <a:t>At least 8 GB RAM</a:t>
            </a:r>
          </a:p>
          <a:p>
            <a:pPr algn="l" rtl="0"/>
            <a:r>
              <a:rPr lang="en-US" dirty="0" smtClean="0"/>
              <a:t>External camera &amp; stereo microphone</a:t>
            </a:r>
          </a:p>
          <a:p>
            <a:pPr algn="l" rtl="0"/>
            <a:r>
              <a:rPr lang="en-US" dirty="0" smtClean="0"/>
              <a:t>Servos for keyboard and mouse control - Optional</a:t>
            </a:r>
          </a:p>
          <a:p>
            <a:pPr algn="l" rtl="0"/>
            <a:endParaRPr lang="en-US" dirty="0" smtClean="0"/>
          </a:p>
          <a:p>
            <a:pPr marL="457200" lvl="1" indent="0" algn="l" rtl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8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6" descr="http://www.nature.com/nature/journal/v518/n7540/carousel/nature14236-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514" y="1500837"/>
            <a:ext cx="1770755" cy="101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8270673" y="4452430"/>
            <a:ext cx="149643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/>
              <a:t>Gaze Guiding</a:t>
            </a:r>
            <a:endParaRPr lang="he-IL" b="1" dirty="0"/>
          </a:p>
        </p:txBody>
      </p:sp>
      <p:sp>
        <p:nvSpPr>
          <p:cNvPr id="108" name="Rectangle 107"/>
          <p:cNvSpPr/>
          <p:nvPr/>
        </p:nvSpPr>
        <p:spPr>
          <a:xfrm>
            <a:off x="7981043" y="1360948"/>
            <a:ext cx="1982274" cy="1150254"/>
          </a:xfrm>
          <a:prstGeom prst="rect">
            <a:avLst/>
          </a:prstGeom>
          <a:noFill/>
          <a:ln w="28575">
            <a:solidFill>
              <a:srgbClr val="FFC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3" name="Picture 2" descr="http://i.kinja-img.com/gawker-media/image/upload/s--aKI8wTUF--/185ixzc1uu13r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816" y="3323906"/>
            <a:ext cx="932564" cy="93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3"/>
          <p:cNvSpPr/>
          <p:nvPr/>
        </p:nvSpPr>
        <p:spPr>
          <a:xfrm>
            <a:off x="3727519" y="3345791"/>
            <a:ext cx="1140510" cy="850933"/>
          </a:xfrm>
          <a:custGeom>
            <a:avLst/>
            <a:gdLst>
              <a:gd name="connsiteX0" fmla="*/ 0 w 788670"/>
              <a:gd name="connsiteY0" fmla="*/ 262890 h 480270"/>
              <a:gd name="connsiteX1" fmla="*/ 251460 w 788670"/>
              <a:gd name="connsiteY1" fmla="*/ 480060 h 480270"/>
              <a:gd name="connsiteX2" fmla="*/ 571500 w 788670"/>
              <a:gd name="connsiteY2" fmla="*/ 228600 h 480270"/>
              <a:gd name="connsiteX3" fmla="*/ 571500 w 788670"/>
              <a:gd name="connsiteY3" fmla="*/ 228600 h 480270"/>
              <a:gd name="connsiteX4" fmla="*/ 788670 w 788670"/>
              <a:gd name="connsiteY4" fmla="*/ 0 h 48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670" h="480270">
                <a:moveTo>
                  <a:pt x="0" y="262890"/>
                </a:moveTo>
                <a:cubicBezTo>
                  <a:pt x="78105" y="374332"/>
                  <a:pt x="156210" y="485775"/>
                  <a:pt x="251460" y="480060"/>
                </a:cubicBezTo>
                <a:cubicBezTo>
                  <a:pt x="346710" y="474345"/>
                  <a:pt x="571500" y="228600"/>
                  <a:pt x="571500" y="228600"/>
                </a:cubicBezTo>
                <a:lnTo>
                  <a:pt x="571500" y="228600"/>
                </a:lnTo>
                <a:lnTo>
                  <a:pt x="788670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l" rtl="0"/>
            <a:r>
              <a:rPr lang="en-US" dirty="0" smtClean="0"/>
              <a:t>Basic Design</a:t>
            </a:r>
            <a:endParaRPr lang="he-IL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868366"/>
              </p:ext>
            </p:extLst>
          </p:nvPr>
        </p:nvGraphicFramePr>
        <p:xfrm>
          <a:off x="648970" y="2615167"/>
          <a:ext cx="1976988" cy="2309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" r:id="rId5" imgW="2640960" imgH="3085560" progId="">
                  <p:embed/>
                </p:oleObj>
              </mc:Choice>
              <mc:Fallback>
                <p:oleObj r:id="rId5" imgW="2640960" imgH="3085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8970" y="2615167"/>
                        <a:ext cx="1976988" cy="2309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8690" y="3006089"/>
            <a:ext cx="1893601" cy="979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27" name="Group 1026"/>
          <p:cNvGrpSpPr/>
          <p:nvPr/>
        </p:nvGrpSpPr>
        <p:grpSpPr>
          <a:xfrm>
            <a:off x="4670234" y="1401367"/>
            <a:ext cx="2230722" cy="1764743"/>
            <a:chOff x="4685073" y="1401367"/>
            <a:chExt cx="1856448" cy="1764743"/>
          </a:xfrm>
        </p:grpSpPr>
        <p:sp>
          <p:nvSpPr>
            <p:cNvPr id="28" name="Rectangle 27"/>
            <p:cNvSpPr/>
            <p:nvPr/>
          </p:nvSpPr>
          <p:spPr>
            <a:xfrm>
              <a:off x="4758690" y="3006089"/>
              <a:ext cx="293370" cy="16002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33" name="Straight Connector 32"/>
            <p:cNvCxnSpPr>
              <a:stCxn id="28" idx="0"/>
            </p:cNvCxnSpPr>
            <p:nvPr/>
          </p:nvCxnSpPr>
          <p:spPr>
            <a:xfrm flipV="1">
              <a:off x="4905375" y="2855696"/>
              <a:ext cx="33033" cy="150393"/>
            </a:xfrm>
            <a:prstGeom prst="line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4768382" y="1401367"/>
              <a:ext cx="1451231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b="1" dirty="0" smtClean="0"/>
                <a:t>Score Parsing</a:t>
              </a:r>
              <a:endParaRPr lang="he-IL" b="1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685073" y="1747558"/>
              <a:ext cx="1856448" cy="1089967"/>
            </a:xfrm>
            <a:prstGeom prst="rect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026" name="Group 1025"/>
          <p:cNvGrpSpPr/>
          <p:nvPr/>
        </p:nvGrpSpPr>
        <p:grpSpPr>
          <a:xfrm>
            <a:off x="3277591" y="3076448"/>
            <a:ext cx="3047034" cy="2838234"/>
            <a:chOff x="3277591" y="3076448"/>
            <a:chExt cx="3047034" cy="2838234"/>
          </a:xfrm>
        </p:grpSpPr>
        <p:sp>
          <p:nvSpPr>
            <p:cNvPr id="38" name="Rectangle 37"/>
            <p:cNvSpPr/>
            <p:nvPr/>
          </p:nvSpPr>
          <p:spPr>
            <a:xfrm>
              <a:off x="5250688" y="3076448"/>
              <a:ext cx="863703" cy="863703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41" name="Straight Arrow Connector 40"/>
            <p:cNvCxnSpPr>
              <a:stCxn id="38" idx="2"/>
            </p:cNvCxnSpPr>
            <p:nvPr/>
          </p:nvCxnSpPr>
          <p:spPr>
            <a:xfrm flipH="1">
              <a:off x="5546578" y="3940151"/>
              <a:ext cx="135962" cy="765151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4041166" y="4362907"/>
              <a:ext cx="1505412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b="1" dirty="0" smtClean="0"/>
                <a:t>Robot Parsing</a:t>
              </a:r>
              <a:endParaRPr lang="he-IL" b="1" dirty="0"/>
            </a:p>
          </p:txBody>
        </p:sp>
        <p:sp>
          <p:nvSpPr>
            <p:cNvPr id="1024" name="Rectangle 1023"/>
            <p:cNvSpPr/>
            <p:nvPr/>
          </p:nvSpPr>
          <p:spPr>
            <a:xfrm>
              <a:off x="3277591" y="4750410"/>
              <a:ext cx="3047034" cy="1164272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801108" y="1817536"/>
            <a:ext cx="1942478" cy="962963"/>
            <a:chOff x="1478280" y="2791720"/>
            <a:chExt cx="6452045" cy="3198533"/>
          </a:xfrm>
        </p:grpSpPr>
        <p:sp>
          <p:nvSpPr>
            <p:cNvPr id="32" name="Rectangle 31"/>
            <p:cNvSpPr/>
            <p:nvPr/>
          </p:nvSpPr>
          <p:spPr>
            <a:xfrm>
              <a:off x="1478280" y="3957192"/>
              <a:ext cx="613062" cy="61306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Cube 33"/>
            <p:cNvSpPr/>
            <p:nvPr/>
          </p:nvSpPr>
          <p:spPr>
            <a:xfrm>
              <a:off x="2409598" y="3952865"/>
              <a:ext cx="617389" cy="617389"/>
            </a:xfrm>
            <a:prstGeom prst="cube">
              <a:avLst>
                <a:gd name="adj" fmla="val 34069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5" name="Cube 34"/>
            <p:cNvSpPr/>
            <p:nvPr/>
          </p:nvSpPr>
          <p:spPr>
            <a:xfrm>
              <a:off x="3816744" y="3952079"/>
              <a:ext cx="617389" cy="617389"/>
            </a:xfrm>
            <a:prstGeom prst="cube">
              <a:avLst>
                <a:gd name="adj" fmla="val 60156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9" name="Cube 38"/>
            <p:cNvSpPr/>
            <p:nvPr/>
          </p:nvSpPr>
          <p:spPr>
            <a:xfrm>
              <a:off x="4916588" y="3952078"/>
              <a:ext cx="617389" cy="617389"/>
            </a:xfrm>
            <a:prstGeom prst="cube">
              <a:avLst>
                <a:gd name="adj" fmla="val 76435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0" name="Cube 39"/>
            <p:cNvSpPr/>
            <p:nvPr/>
          </p:nvSpPr>
          <p:spPr>
            <a:xfrm>
              <a:off x="5859089" y="3924873"/>
              <a:ext cx="617389" cy="617389"/>
            </a:xfrm>
            <a:prstGeom prst="cube">
              <a:avLst>
                <a:gd name="adj" fmla="val 92714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6" name="Right Arrow 45"/>
            <p:cNvSpPr/>
            <p:nvPr/>
          </p:nvSpPr>
          <p:spPr>
            <a:xfrm>
              <a:off x="2117654" y="4261559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8" name="Cube 47"/>
            <p:cNvSpPr/>
            <p:nvPr/>
          </p:nvSpPr>
          <p:spPr>
            <a:xfrm>
              <a:off x="5415747" y="3952078"/>
              <a:ext cx="617389" cy="617389"/>
            </a:xfrm>
            <a:prstGeom prst="cube">
              <a:avLst>
                <a:gd name="adj" fmla="val 84574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9" name="Right Arrow 48"/>
            <p:cNvSpPr/>
            <p:nvPr/>
          </p:nvSpPr>
          <p:spPr>
            <a:xfrm>
              <a:off x="5249945" y="4261556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2" name="Right Arrow 51"/>
            <p:cNvSpPr/>
            <p:nvPr/>
          </p:nvSpPr>
          <p:spPr>
            <a:xfrm>
              <a:off x="5728437" y="4261556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3" name="Cube 52"/>
            <p:cNvSpPr/>
            <p:nvPr/>
          </p:nvSpPr>
          <p:spPr>
            <a:xfrm>
              <a:off x="3119540" y="3952864"/>
              <a:ext cx="617389" cy="617389"/>
            </a:xfrm>
            <a:prstGeom prst="cube">
              <a:avLst>
                <a:gd name="adj" fmla="val 50348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4" name="Cube 53"/>
            <p:cNvSpPr/>
            <p:nvPr/>
          </p:nvSpPr>
          <p:spPr>
            <a:xfrm>
              <a:off x="4376041" y="3952078"/>
              <a:ext cx="617389" cy="617389"/>
            </a:xfrm>
            <a:prstGeom prst="cube">
              <a:avLst>
                <a:gd name="adj" fmla="val 7151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5" name="Right Arrow 54"/>
            <p:cNvSpPr/>
            <p:nvPr/>
          </p:nvSpPr>
          <p:spPr>
            <a:xfrm>
              <a:off x="2846593" y="4261557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6" name="Right Arrow 55"/>
            <p:cNvSpPr/>
            <p:nvPr/>
          </p:nvSpPr>
          <p:spPr>
            <a:xfrm>
              <a:off x="3529065" y="4261557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7" name="Right Arrow 56"/>
            <p:cNvSpPr/>
            <p:nvPr/>
          </p:nvSpPr>
          <p:spPr>
            <a:xfrm>
              <a:off x="4146454" y="4261556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8" name="Right Arrow 57"/>
            <p:cNvSpPr/>
            <p:nvPr/>
          </p:nvSpPr>
          <p:spPr>
            <a:xfrm>
              <a:off x="4711387" y="4261556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9" name="Cube 58"/>
            <p:cNvSpPr/>
            <p:nvPr/>
          </p:nvSpPr>
          <p:spPr>
            <a:xfrm>
              <a:off x="6286331" y="3924873"/>
              <a:ext cx="617389" cy="617389"/>
            </a:xfrm>
            <a:prstGeom prst="cube">
              <a:avLst>
                <a:gd name="adj" fmla="val 9597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0" name="Right Arrow 59"/>
            <p:cNvSpPr/>
            <p:nvPr/>
          </p:nvSpPr>
          <p:spPr>
            <a:xfrm>
              <a:off x="6155678" y="4261556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008257" y="3013037"/>
              <a:ext cx="45719" cy="27559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2" name="Rectangle 71"/>
            <p:cNvSpPr/>
            <p:nvPr/>
          </p:nvSpPr>
          <p:spPr>
            <a:xfrm flipH="1">
              <a:off x="7422264" y="2791720"/>
              <a:ext cx="45719" cy="3198533"/>
            </a:xfrm>
            <a:prstGeom prst="rect">
              <a:avLst/>
            </a:prstGeom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3" name="Right Arrow 72"/>
            <p:cNvSpPr/>
            <p:nvPr/>
          </p:nvSpPr>
          <p:spPr>
            <a:xfrm>
              <a:off x="6612531" y="4261555"/>
              <a:ext cx="261305" cy="129431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4" name="Right Arrow 73"/>
            <p:cNvSpPr/>
            <p:nvPr/>
          </p:nvSpPr>
          <p:spPr>
            <a:xfrm>
              <a:off x="7098793" y="4261555"/>
              <a:ext cx="261305" cy="129431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7" name="Right Arrow 76"/>
            <p:cNvSpPr/>
            <p:nvPr/>
          </p:nvSpPr>
          <p:spPr>
            <a:xfrm>
              <a:off x="7554214" y="3098596"/>
              <a:ext cx="261305" cy="129431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8" name="Right Arrow 77"/>
            <p:cNvSpPr/>
            <p:nvPr/>
          </p:nvSpPr>
          <p:spPr>
            <a:xfrm>
              <a:off x="7554214" y="3566773"/>
              <a:ext cx="261305" cy="129431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9" name="Right Arrow 78"/>
            <p:cNvSpPr/>
            <p:nvPr/>
          </p:nvSpPr>
          <p:spPr>
            <a:xfrm>
              <a:off x="7554214" y="4034950"/>
              <a:ext cx="261305" cy="129431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0" name="Right Arrow 79"/>
            <p:cNvSpPr/>
            <p:nvPr/>
          </p:nvSpPr>
          <p:spPr>
            <a:xfrm>
              <a:off x="7554214" y="4503127"/>
              <a:ext cx="261305" cy="129431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1" name="Right Arrow 80"/>
            <p:cNvSpPr/>
            <p:nvPr/>
          </p:nvSpPr>
          <p:spPr>
            <a:xfrm>
              <a:off x="7554214" y="4971304"/>
              <a:ext cx="261305" cy="129431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2" name="Right Arrow 81"/>
            <p:cNvSpPr/>
            <p:nvPr/>
          </p:nvSpPr>
          <p:spPr>
            <a:xfrm>
              <a:off x="7554214" y="5439481"/>
              <a:ext cx="261305" cy="129431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884556" y="3022562"/>
              <a:ext cx="45769" cy="28137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884556" y="3492806"/>
              <a:ext cx="45769" cy="28137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884556" y="3963050"/>
              <a:ext cx="45769" cy="28137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884556" y="4433294"/>
              <a:ext cx="45769" cy="28137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7884556" y="4903538"/>
              <a:ext cx="45769" cy="28137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884556" y="5373780"/>
              <a:ext cx="45769" cy="28137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453793" y="4778795"/>
            <a:ext cx="2634312" cy="1017065"/>
            <a:chOff x="2072483" y="3200877"/>
            <a:chExt cx="8024476" cy="3098121"/>
          </a:xfrm>
        </p:grpSpPr>
        <p:pic>
          <p:nvPicPr>
            <p:cNvPr id="97" name="Picture 2" descr="http://www.marekrei.com/blog/wp-content/uploads/2015/06/googlenet_diagram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90"/>
            <a:stretch/>
          </p:blipFill>
          <p:spPr bwMode="auto">
            <a:xfrm>
              <a:off x="3147060" y="3200877"/>
              <a:ext cx="5168900" cy="3098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Cube 97"/>
            <p:cNvSpPr/>
            <p:nvPr/>
          </p:nvSpPr>
          <p:spPr>
            <a:xfrm>
              <a:off x="8735060" y="4490720"/>
              <a:ext cx="355600" cy="355600"/>
            </a:xfrm>
            <a:prstGeom prst="cub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9" name="Cube 98"/>
            <p:cNvSpPr/>
            <p:nvPr/>
          </p:nvSpPr>
          <p:spPr>
            <a:xfrm>
              <a:off x="9331960" y="4490720"/>
              <a:ext cx="355600" cy="355600"/>
            </a:xfrm>
            <a:prstGeom prst="cube">
              <a:avLst>
                <a:gd name="adj" fmla="val 71429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0" name="Cube 99"/>
            <p:cNvSpPr/>
            <p:nvPr/>
          </p:nvSpPr>
          <p:spPr>
            <a:xfrm>
              <a:off x="9890760" y="4559300"/>
              <a:ext cx="206199" cy="212090"/>
            </a:xfrm>
            <a:prstGeom prst="cube">
              <a:avLst>
                <a:gd name="adj" fmla="val 85715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1" name="Right Arrow 100"/>
            <p:cNvSpPr/>
            <p:nvPr/>
          </p:nvSpPr>
          <p:spPr>
            <a:xfrm>
              <a:off x="8394857" y="4600629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2" name="Right Arrow 101"/>
            <p:cNvSpPr/>
            <p:nvPr/>
          </p:nvSpPr>
          <p:spPr>
            <a:xfrm>
              <a:off x="9070655" y="4600629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3" name="Right Arrow 102"/>
            <p:cNvSpPr/>
            <p:nvPr/>
          </p:nvSpPr>
          <p:spPr>
            <a:xfrm>
              <a:off x="9629455" y="4600628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4" name="Cube 103"/>
            <p:cNvSpPr/>
            <p:nvPr/>
          </p:nvSpPr>
          <p:spPr>
            <a:xfrm>
              <a:off x="2072483" y="4490720"/>
              <a:ext cx="891540" cy="891540"/>
            </a:xfrm>
            <a:prstGeom prst="cube">
              <a:avLst>
                <a:gd name="adj" fmla="val 7787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5" name="Right Arrow 104"/>
            <p:cNvSpPr/>
            <p:nvPr/>
          </p:nvSpPr>
          <p:spPr>
            <a:xfrm>
              <a:off x="2993390" y="4841349"/>
              <a:ext cx="261305" cy="12943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09" name="Picture 6" descr="http://www.nature.com/nature/journal/v518/n7540/carousel/nature14236-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310" y="3292223"/>
            <a:ext cx="1770755" cy="101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Box 109"/>
          <p:cNvSpPr txBox="1"/>
          <p:nvPr/>
        </p:nvSpPr>
        <p:spPr>
          <a:xfrm>
            <a:off x="8318427" y="2793638"/>
            <a:ext cx="133709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/>
              <a:t>Gun Control</a:t>
            </a:r>
            <a:endParaRPr lang="he-IL" b="1" dirty="0"/>
          </a:p>
        </p:txBody>
      </p:sp>
      <p:sp>
        <p:nvSpPr>
          <p:cNvPr id="111" name="Rectangle 110"/>
          <p:cNvSpPr/>
          <p:nvPr/>
        </p:nvSpPr>
        <p:spPr>
          <a:xfrm>
            <a:off x="7995839" y="3152334"/>
            <a:ext cx="1982274" cy="1150254"/>
          </a:xfrm>
          <a:prstGeom prst="rect">
            <a:avLst/>
          </a:prstGeom>
          <a:noFill/>
          <a:ln w="28575">
            <a:solidFill>
              <a:srgbClr val="7030A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2" name="Picture 6" descr="http://www.nature.com/nature/journal/v518/n7540/carousel/nature14236-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310" y="4988979"/>
            <a:ext cx="1770755" cy="101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/>
          <p:cNvSpPr txBox="1"/>
          <p:nvPr/>
        </p:nvSpPr>
        <p:spPr>
          <a:xfrm>
            <a:off x="8036587" y="1000046"/>
            <a:ext cx="199420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/>
              <a:t>Movement Control</a:t>
            </a:r>
            <a:endParaRPr lang="he-IL" b="1" dirty="0"/>
          </a:p>
        </p:txBody>
      </p:sp>
      <p:sp>
        <p:nvSpPr>
          <p:cNvPr id="114" name="Rectangle 113"/>
          <p:cNvSpPr/>
          <p:nvPr/>
        </p:nvSpPr>
        <p:spPr>
          <a:xfrm>
            <a:off x="7995839" y="4849090"/>
            <a:ext cx="1982274" cy="1150254"/>
          </a:xfrm>
          <a:prstGeom prst="rect">
            <a:avLst/>
          </a:prstGeom>
          <a:noFill/>
          <a:ln w="28575">
            <a:solidFill>
              <a:srgbClr val="00B05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1" name="Straight Arrow Connector 10"/>
          <p:cNvCxnSpPr>
            <a:stCxn id="1024" idx="3"/>
            <a:endCxn id="114" idx="1"/>
          </p:cNvCxnSpPr>
          <p:nvPr/>
        </p:nvCxnSpPr>
        <p:spPr>
          <a:xfrm>
            <a:off x="6324625" y="5332546"/>
            <a:ext cx="1671214" cy="9167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3" idx="3"/>
            <a:endCxn id="111" idx="1"/>
          </p:cNvCxnSpPr>
          <p:nvPr/>
        </p:nvCxnSpPr>
        <p:spPr>
          <a:xfrm>
            <a:off x="6900956" y="2292542"/>
            <a:ext cx="1094883" cy="14349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3" idx="3"/>
            <a:endCxn id="108" idx="1"/>
          </p:cNvCxnSpPr>
          <p:nvPr/>
        </p:nvCxnSpPr>
        <p:spPr>
          <a:xfrm flipV="1">
            <a:off x="6900956" y="1936075"/>
            <a:ext cx="1080087" cy="3564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V="1">
            <a:off x="6342654" y="2176307"/>
            <a:ext cx="1638389" cy="315474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7" name="Picture 213" descr="Black Xbox 360 S wireless controll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987" y="3176623"/>
            <a:ext cx="1343506" cy="11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>
            <a:stCxn id="108" idx="3"/>
          </p:cNvCxnSpPr>
          <p:nvPr/>
        </p:nvCxnSpPr>
        <p:spPr>
          <a:xfrm>
            <a:off x="9963317" y="1936075"/>
            <a:ext cx="629473" cy="122689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14" idx="3"/>
          </p:cNvCxnSpPr>
          <p:nvPr/>
        </p:nvCxnSpPr>
        <p:spPr>
          <a:xfrm flipV="1">
            <a:off x="9978113" y="4259579"/>
            <a:ext cx="614677" cy="116463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11" idx="3"/>
            <a:endCxn id="1237" idx="1"/>
          </p:cNvCxnSpPr>
          <p:nvPr/>
        </p:nvCxnSpPr>
        <p:spPr>
          <a:xfrm>
            <a:off x="9978113" y="3727461"/>
            <a:ext cx="390874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04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i.kinja-img.com/gawker-media/image/upload/s--aKI8wTUF--/185ixzc1uu13r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816" y="3323906"/>
            <a:ext cx="932564" cy="93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3"/>
          <p:cNvSpPr/>
          <p:nvPr/>
        </p:nvSpPr>
        <p:spPr>
          <a:xfrm>
            <a:off x="3727519" y="3345791"/>
            <a:ext cx="1140510" cy="850933"/>
          </a:xfrm>
          <a:custGeom>
            <a:avLst/>
            <a:gdLst>
              <a:gd name="connsiteX0" fmla="*/ 0 w 788670"/>
              <a:gd name="connsiteY0" fmla="*/ 262890 h 480270"/>
              <a:gd name="connsiteX1" fmla="*/ 251460 w 788670"/>
              <a:gd name="connsiteY1" fmla="*/ 480060 h 480270"/>
              <a:gd name="connsiteX2" fmla="*/ 571500 w 788670"/>
              <a:gd name="connsiteY2" fmla="*/ 228600 h 480270"/>
              <a:gd name="connsiteX3" fmla="*/ 571500 w 788670"/>
              <a:gd name="connsiteY3" fmla="*/ 228600 h 480270"/>
              <a:gd name="connsiteX4" fmla="*/ 788670 w 788670"/>
              <a:gd name="connsiteY4" fmla="*/ 0 h 48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670" h="480270">
                <a:moveTo>
                  <a:pt x="0" y="262890"/>
                </a:moveTo>
                <a:cubicBezTo>
                  <a:pt x="78105" y="374332"/>
                  <a:pt x="156210" y="485775"/>
                  <a:pt x="251460" y="480060"/>
                </a:cubicBezTo>
                <a:cubicBezTo>
                  <a:pt x="346710" y="474345"/>
                  <a:pt x="571500" y="228600"/>
                  <a:pt x="571500" y="228600"/>
                </a:cubicBezTo>
                <a:lnTo>
                  <a:pt x="571500" y="228600"/>
                </a:lnTo>
                <a:lnTo>
                  <a:pt x="788670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l" rtl="0"/>
            <a:r>
              <a:rPr lang="en-US" dirty="0" smtClean="0"/>
              <a:t>Basic Design</a:t>
            </a:r>
            <a:endParaRPr lang="he-IL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648970" y="2615167"/>
          <a:ext cx="1976988" cy="2309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8" r:id="rId4" imgW="2640960" imgH="3085560" progId="">
                  <p:embed/>
                </p:oleObj>
              </mc:Choice>
              <mc:Fallback>
                <p:oleObj r:id="rId4" imgW="2640960" imgH="3085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8970" y="2615167"/>
                        <a:ext cx="1976988" cy="2309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690" y="3006089"/>
            <a:ext cx="1893601" cy="979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27" name="Group 1026"/>
          <p:cNvGrpSpPr/>
          <p:nvPr/>
        </p:nvGrpSpPr>
        <p:grpSpPr>
          <a:xfrm>
            <a:off x="4758690" y="1457823"/>
            <a:ext cx="2642823" cy="1708287"/>
            <a:chOff x="4758690" y="1457823"/>
            <a:chExt cx="2642823" cy="1708287"/>
          </a:xfrm>
        </p:grpSpPr>
        <p:sp>
          <p:nvSpPr>
            <p:cNvPr id="28" name="Rectangle 27"/>
            <p:cNvSpPr/>
            <p:nvPr/>
          </p:nvSpPr>
          <p:spPr>
            <a:xfrm>
              <a:off x="4758690" y="3006089"/>
              <a:ext cx="293370" cy="16002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22230" y="1936919"/>
              <a:ext cx="1879283" cy="847520"/>
            </a:xfrm>
            <a:prstGeom prst="rect">
              <a:avLst/>
            </a:prstGeom>
          </p:spPr>
        </p:pic>
        <p:cxnSp>
          <p:nvCxnSpPr>
            <p:cNvPr id="33" name="Straight Connector 32"/>
            <p:cNvCxnSpPr>
              <a:stCxn id="28" idx="0"/>
            </p:cNvCxnSpPr>
            <p:nvPr/>
          </p:nvCxnSpPr>
          <p:spPr>
            <a:xfrm flipV="1">
              <a:off x="4905375" y="2249407"/>
              <a:ext cx="639689" cy="756682"/>
            </a:xfrm>
            <a:prstGeom prst="line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736255" y="1457823"/>
              <a:ext cx="1451231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b="1" dirty="0" smtClean="0"/>
                <a:t>Score Parsing</a:t>
              </a:r>
              <a:endParaRPr lang="he-IL" b="1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545064" y="1869050"/>
              <a:ext cx="1856449" cy="963459"/>
            </a:xfrm>
            <a:prstGeom prst="rect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026" name="Group 1025"/>
          <p:cNvGrpSpPr/>
          <p:nvPr/>
        </p:nvGrpSpPr>
        <p:grpSpPr>
          <a:xfrm>
            <a:off x="3796099" y="3227739"/>
            <a:ext cx="2274843" cy="3297759"/>
            <a:chOff x="3796099" y="3227739"/>
            <a:chExt cx="2274843" cy="329775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53630" y="4827375"/>
              <a:ext cx="1817312" cy="1621158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5449840" y="3312689"/>
              <a:ext cx="190449" cy="190449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64140" y="3227739"/>
              <a:ext cx="362290" cy="362290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41" name="Straight Arrow Connector 40"/>
            <p:cNvCxnSpPr>
              <a:stCxn id="38" idx="2"/>
            </p:cNvCxnSpPr>
            <p:nvPr/>
          </p:nvCxnSpPr>
          <p:spPr>
            <a:xfrm>
              <a:off x="5545285" y="3590029"/>
              <a:ext cx="2075" cy="1151912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20311" y="4838805"/>
              <a:ext cx="266700" cy="24765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00046" y="4853233"/>
              <a:ext cx="266700" cy="27622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796099" y="4362907"/>
              <a:ext cx="1750479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b="1" dirty="0" smtClean="0"/>
                <a:t>Attention Model</a:t>
              </a:r>
              <a:endParaRPr lang="he-IL" b="1" dirty="0"/>
            </a:p>
          </p:txBody>
        </p:sp>
        <p:sp>
          <p:nvSpPr>
            <p:cNvPr id="1024" name="Rectangle 1023"/>
            <p:cNvSpPr/>
            <p:nvPr/>
          </p:nvSpPr>
          <p:spPr>
            <a:xfrm>
              <a:off x="4047921" y="4750410"/>
              <a:ext cx="2003411" cy="1775088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028" name="Group 1027"/>
          <p:cNvGrpSpPr/>
          <p:nvPr/>
        </p:nvGrpSpPr>
        <p:grpSpPr>
          <a:xfrm>
            <a:off x="5931317" y="3241592"/>
            <a:ext cx="5604232" cy="3079198"/>
            <a:chOff x="5931317" y="3241592"/>
            <a:chExt cx="5604232" cy="3079198"/>
          </a:xfrm>
        </p:grpSpPr>
        <p:pic>
          <p:nvPicPr>
            <p:cNvPr id="1030" name="Picture 6" descr="http://www.nature.com/nature/journal/v518/n7540/carousel/nature14236-f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242" y="3696512"/>
              <a:ext cx="333375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51393" y="4371219"/>
              <a:ext cx="536428" cy="555586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119467" y="3241592"/>
              <a:ext cx="4416082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b="1" dirty="0" smtClean="0"/>
                <a:t>Asynchronous Deep Reinforcement Learning</a:t>
              </a:r>
              <a:endParaRPr lang="he-IL" b="1" dirty="0"/>
            </a:p>
          </p:txBody>
        </p:sp>
        <p:cxnSp>
          <p:nvCxnSpPr>
            <p:cNvPr id="51" name="Straight Arrow Connector 50"/>
            <p:cNvCxnSpPr>
              <a:endCxn id="66" idx="1"/>
            </p:cNvCxnSpPr>
            <p:nvPr/>
          </p:nvCxnSpPr>
          <p:spPr>
            <a:xfrm flipV="1">
              <a:off x="5931317" y="4674362"/>
              <a:ext cx="1499439" cy="164642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7430756" y="3633724"/>
              <a:ext cx="3793504" cy="2081275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67853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Robot Detection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l" rtl="0"/>
                <a:r>
                  <a:rPr lang="en-US" dirty="0" smtClean="0"/>
                  <a:t>Train with 3x256x256 images – 100 robot and 100 background images </a:t>
                </a:r>
              </a:p>
              <a:p>
                <a:pPr algn="l" rtl="0"/>
                <a:r>
                  <a:rPr lang="en-US" dirty="0" smtClean="0"/>
                  <a:t>Run with an any image with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 smtClean="0"/>
                  <a:t> 256x256 to get a heat map </a:t>
                </a:r>
              </a:p>
              <a:p>
                <a:pPr algn="l" rtl="0"/>
                <a:r>
                  <a:rPr lang="en-US" dirty="0" smtClean="0"/>
                  <a:t>Very efficient - 0.12 sec per 512x512 image</a:t>
                </a:r>
                <a:endParaRPr lang="en-US" b="1" dirty="0" smtClean="0"/>
              </a:p>
              <a:p>
                <a:pPr marL="0" indent="0" algn="l" rtl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 r="-168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" y="3637597"/>
            <a:ext cx="2134553" cy="21345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3" y="3637597"/>
            <a:ext cx="2134553" cy="21345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39" y="3629977"/>
            <a:ext cx="2134553" cy="21345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907" y="3637597"/>
            <a:ext cx="2134553" cy="21345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1480244" y="5792600"/>
            <a:ext cx="13331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/>
              <a:t>Input Image</a:t>
            </a:r>
            <a:endParaRPr lang="he-IL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725725" y="5807631"/>
            <a:ext cx="111549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/>
              <a:t>Heat map</a:t>
            </a:r>
            <a:endParaRPr lang="he-IL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435103" y="6129190"/>
            <a:ext cx="166103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400" dirty="0" smtClean="0"/>
              <a:t>Black = robot</a:t>
            </a:r>
          </a:p>
          <a:p>
            <a:pPr algn="ctr"/>
            <a:r>
              <a:rPr lang="en-US" sz="1400" dirty="0" smtClean="0"/>
              <a:t>White = background</a:t>
            </a:r>
            <a:endParaRPr lang="he-IL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1441451" y="6129190"/>
            <a:ext cx="1430969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400" dirty="0" smtClean="0"/>
              <a:t>Size = 3x512x512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44912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Project Schedule</a:t>
            </a:r>
            <a:endParaRPr lang="he-IL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478998"/>
              </p:ext>
            </p:extLst>
          </p:nvPr>
        </p:nvGraphicFramePr>
        <p:xfrm>
          <a:off x="1668780" y="1690688"/>
          <a:ext cx="9212579" cy="3696135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922101"/>
                <a:gridCol w="7158665"/>
                <a:gridCol w="1131813"/>
              </a:tblGrid>
              <a:tr h="401000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 dirty="0">
                          <a:effectLst/>
                        </a:rPr>
                        <a:t>משימה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>
                          <a:effectLst/>
                        </a:rPr>
                        <a:t>תאור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 dirty="0">
                          <a:effectLst/>
                        </a:rPr>
                        <a:t>שבוע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849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 dirty="0">
                          <a:effectLst/>
                        </a:rPr>
                        <a:t>הרמת סביבת עבודה ולמידת האלגוריתמים והמחקר שבוצע עד כה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849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>
                          <a:effectLst/>
                        </a:rPr>
                        <a:t>תכנון ומימוש מבנה רשת לזיהוי טקסט עבור חילוץ ה-</a:t>
                      </a:r>
                      <a:r>
                        <a:rPr lang="en-US" sz="1800">
                          <a:effectLst/>
                        </a:rPr>
                        <a:t>rewards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72025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>
                          <a:effectLst/>
                        </a:rPr>
                        <a:t>תכנון ומימוש מבנה רשת שמשתמשת במודל </a:t>
                      </a:r>
                      <a:r>
                        <a:rPr lang="en-US" sz="1800">
                          <a:effectLst/>
                        </a:rPr>
                        <a:t>Attention</a:t>
                      </a:r>
                      <a:r>
                        <a:rPr lang="he-IL" sz="1800">
                          <a:effectLst/>
                        </a:rPr>
                        <a:t> למיקוד הפוקוס של רשת ה-</a:t>
                      </a:r>
                      <a:r>
                        <a:rPr lang="en-US" sz="1800">
                          <a:effectLst/>
                        </a:rPr>
                        <a:t>Deep Reinforcement Learning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6840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>
                          <a:effectLst/>
                        </a:rPr>
                        <a:t>תכנון ומימוש מבנה רשת ה-</a:t>
                      </a:r>
                      <a:r>
                        <a:rPr lang="en-US" sz="1800">
                          <a:effectLst/>
                        </a:rPr>
                        <a:t>Deep Reinforcement Learning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+mn-cs"/>
                        </a:rPr>
                        <a:t>6-7</a:t>
                      </a:r>
                      <a:endParaRPr lang="en-US" sz="18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24849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>
                          <a:effectLst/>
                        </a:rPr>
                        <a:t>אימון וניסויים בסביבת סימולציה (קלט מתוך צילומי מסך)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 dirty="0">
                          <a:effectLst/>
                        </a:rPr>
                        <a:t>8-9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849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 dirty="0">
                          <a:effectLst/>
                        </a:rPr>
                        <a:t>מעבר לעבודה עם מצלמה חיצונית (אולי גם שליטה חיצונית במקשים?)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 dirty="0">
                          <a:effectLst/>
                        </a:rPr>
                        <a:t>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72025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>
                          <a:effectLst/>
                        </a:rPr>
                        <a:t>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 dirty="0">
                          <a:effectLst/>
                        </a:rPr>
                        <a:t>הוספת שיפורים אפשריים שיתגלו מתוך תוצאות הניסויים (הוספת </a:t>
                      </a:r>
                      <a:r>
                        <a:rPr lang="he-IL" sz="1800" dirty="0" smtClean="0">
                          <a:effectLst/>
                        </a:rPr>
                        <a:t>שמע?)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 dirty="0">
                          <a:effectLst/>
                        </a:rPr>
                        <a:t>11-12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849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 dirty="0">
                          <a:effectLst/>
                        </a:rPr>
                        <a:t>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 dirty="0">
                          <a:effectLst/>
                        </a:rPr>
                        <a:t>כתיבת מאמר / מצגת ושיפורים אחרונים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800" dirty="0">
                          <a:effectLst/>
                        </a:rPr>
                        <a:t>13-14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5657850"/>
            <a:ext cx="9718110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000" b="1" dirty="0" smtClean="0"/>
              <a:t>Mid project goal (week 8): </a:t>
            </a:r>
            <a:r>
              <a:rPr lang="en-US" sz="2000" dirty="0" smtClean="0"/>
              <a:t>Working environment and model, ready for training and testing 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6138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8" name="Rectangle 7"/>
          <p:cNvSpPr/>
          <p:nvPr/>
        </p:nvSpPr>
        <p:spPr>
          <a:xfrm>
            <a:off x="838200" y="3031173"/>
            <a:ext cx="1055068" cy="10550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isometricOffAxis2Right"/>
            <a:lightRig rig="flat" dir="t"/>
          </a:scene3d>
          <a:sp3d extrusionH="101600" contourW="19050" prstMaterial="flat">
            <a:extrusionClr>
              <a:schemeClr val="accent1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Rectangle 9"/>
          <p:cNvSpPr/>
          <p:nvPr/>
        </p:nvSpPr>
        <p:spPr>
          <a:xfrm>
            <a:off x="1562076" y="3543672"/>
            <a:ext cx="679590" cy="679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isometricOffAxis2Right"/>
            <a:lightRig rig="flat" dir="t"/>
          </a:scene3d>
          <a:sp3d extrusionH="406400" contourW="19050" prstMaterial="flat">
            <a:extrusionClr>
              <a:schemeClr val="accent1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Rectangle 10"/>
          <p:cNvSpPr/>
          <p:nvPr/>
        </p:nvSpPr>
        <p:spPr>
          <a:xfrm>
            <a:off x="8783054" y="2027999"/>
            <a:ext cx="582247" cy="5822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isometricOffAxis2Right"/>
            <a:lightRig rig="flat" dir="t"/>
          </a:scene3d>
          <a:sp3d extrusionH="406400" contourW="19050" prstMaterial="flat">
            <a:extrusionClr>
              <a:schemeClr val="accent1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Rectangle 11"/>
          <p:cNvSpPr/>
          <p:nvPr/>
        </p:nvSpPr>
        <p:spPr>
          <a:xfrm>
            <a:off x="2584050" y="3883467"/>
            <a:ext cx="502890" cy="5028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isometricOffAxis2Right"/>
            <a:lightRig rig="flat" dir="t"/>
          </a:scene3d>
          <a:sp3d extrusionH="812800" contourW="19050" prstMaterial="flat">
            <a:extrusionClr>
              <a:schemeClr val="accent1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Rectangle 12"/>
          <p:cNvSpPr/>
          <p:nvPr/>
        </p:nvSpPr>
        <p:spPr>
          <a:xfrm>
            <a:off x="3532032" y="4112052"/>
            <a:ext cx="434283" cy="4342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isometricOffAxis2Right"/>
            <a:lightRig rig="flat" dir="t"/>
          </a:scene3d>
          <a:sp3d extrusionH="812800" contourW="19050" prstMaterial="flat">
            <a:extrusionClr>
              <a:schemeClr val="accent1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Rectangle 13"/>
          <p:cNvSpPr/>
          <p:nvPr/>
        </p:nvSpPr>
        <p:spPr>
          <a:xfrm>
            <a:off x="10835479" y="2838591"/>
            <a:ext cx="349215" cy="3492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isometricOffAxis2Right"/>
            <a:lightRig rig="flat" dir="t"/>
          </a:scene3d>
          <a:sp3d extrusionH="1219200" contourW="19050" prstMaterial="flat">
            <a:extrusionClr>
              <a:schemeClr val="accent1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Rectangle 15"/>
          <p:cNvSpPr/>
          <p:nvPr/>
        </p:nvSpPr>
        <p:spPr>
          <a:xfrm>
            <a:off x="7598144" y="3785059"/>
            <a:ext cx="196815" cy="1968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isometricOffAxis2Right"/>
            <a:lightRig rig="flat" dir="t"/>
          </a:scene3d>
          <a:sp3d extrusionH="1219200" contourW="19050" prstMaterial="flat">
            <a:extrusionClr>
              <a:schemeClr val="accent1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Rectangle 16"/>
          <p:cNvSpPr/>
          <p:nvPr/>
        </p:nvSpPr>
        <p:spPr>
          <a:xfrm>
            <a:off x="7487955" y="5029200"/>
            <a:ext cx="110189" cy="1101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isometricOffAxis2Right"/>
            <a:lightRig rig="flat" dir="t"/>
          </a:scene3d>
          <a:sp3d extrusionH="1219200" contourW="19050" prstMaterial="flat">
            <a:extrusionClr>
              <a:schemeClr val="accent1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Rectangle 17"/>
          <p:cNvSpPr/>
          <p:nvPr/>
        </p:nvSpPr>
        <p:spPr>
          <a:xfrm>
            <a:off x="8726205" y="5257800"/>
            <a:ext cx="56849" cy="568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isometricOffAxis2Right"/>
            <a:lightRig rig="flat" dir="t"/>
          </a:scene3d>
          <a:sp3d extrusionH="1219200" contourW="19050" prstMaterial="flat">
            <a:extrusionClr>
              <a:schemeClr val="accent1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Rectangle 18"/>
          <p:cNvSpPr/>
          <p:nvPr/>
        </p:nvSpPr>
        <p:spPr>
          <a:xfrm>
            <a:off x="7910865" y="4457001"/>
            <a:ext cx="45719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isometricOffAxis2Right"/>
            <a:lightRig rig="flat" dir="t"/>
          </a:scene3d>
          <a:sp3d extrusionH="127000" contourW="19050" prstMaterial="flat">
            <a:extrusionClr>
              <a:schemeClr val="accent1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Rectangle 22"/>
          <p:cNvSpPr/>
          <p:nvPr/>
        </p:nvSpPr>
        <p:spPr>
          <a:xfrm>
            <a:off x="8131845" y="4523476"/>
            <a:ext cx="45719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isometricOffAxis2Right"/>
            <a:lightRig rig="flat" dir="t"/>
          </a:scene3d>
          <a:sp3d extrusionH="127000" contourW="19050" prstMaterial="flat">
            <a:extrusionClr>
              <a:schemeClr val="accent1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Rectangle 23"/>
          <p:cNvSpPr/>
          <p:nvPr/>
        </p:nvSpPr>
        <p:spPr>
          <a:xfrm>
            <a:off x="8375685" y="4569195"/>
            <a:ext cx="45719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isometricOffAxis2Right"/>
            <a:lightRig rig="flat" dir="t"/>
          </a:scene3d>
          <a:sp3d extrusionH="127000" contourW="19050" prstMaterial="flat">
            <a:extrusionClr>
              <a:schemeClr val="accent1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Rectangle 14"/>
          <p:cNvSpPr/>
          <p:nvPr/>
        </p:nvSpPr>
        <p:spPr>
          <a:xfrm>
            <a:off x="4008526" y="3622016"/>
            <a:ext cx="56849" cy="14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isometricOffAxis2Right"/>
            <a:lightRig rig="flat" dir="t"/>
          </a:scene3d>
          <a:sp3d extrusionH="12700" contourW="19050" prstMaterial="flat">
            <a:extrusionClr>
              <a:schemeClr val="accent1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Rectangle 19"/>
          <p:cNvSpPr/>
          <p:nvPr/>
        </p:nvSpPr>
        <p:spPr>
          <a:xfrm>
            <a:off x="4305699" y="4349545"/>
            <a:ext cx="56849" cy="10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isometricOffAxis2Right"/>
            <a:lightRig rig="flat" dir="t"/>
          </a:scene3d>
          <a:sp3d extrusionH="12700" contourW="19050" prstMaterial="flat">
            <a:extrusionClr>
              <a:schemeClr val="accent1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2335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System Architecture</a:t>
            </a:r>
            <a:endParaRPr lang="he-IL" dirty="0"/>
          </a:p>
        </p:txBody>
      </p:sp>
      <p:sp>
        <p:nvSpPr>
          <p:cNvPr id="5" name="Rectangle 4"/>
          <p:cNvSpPr/>
          <p:nvPr/>
        </p:nvSpPr>
        <p:spPr>
          <a:xfrm>
            <a:off x="1040130" y="3566160"/>
            <a:ext cx="834390" cy="83439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Screen Image</a:t>
            </a:r>
            <a:endParaRPr lang="he-IL" dirty="0"/>
          </a:p>
        </p:txBody>
      </p:sp>
      <p:sp>
        <p:nvSpPr>
          <p:cNvPr id="7" name="Rounded Rectangle 6"/>
          <p:cNvSpPr/>
          <p:nvPr/>
        </p:nvSpPr>
        <p:spPr>
          <a:xfrm>
            <a:off x="3185160" y="4297918"/>
            <a:ext cx="1325880" cy="6629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Score Parsing</a:t>
            </a:r>
            <a:endParaRPr lang="he-IL" dirty="0"/>
          </a:p>
        </p:txBody>
      </p:sp>
      <p:sp>
        <p:nvSpPr>
          <p:cNvPr id="40" name="Rounded Rectangle 39"/>
          <p:cNvSpPr/>
          <p:nvPr/>
        </p:nvSpPr>
        <p:spPr>
          <a:xfrm>
            <a:off x="3185160" y="2965609"/>
            <a:ext cx="1325880" cy="6629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Robot Detection</a:t>
            </a:r>
            <a:endParaRPr lang="he-IL" dirty="0"/>
          </a:p>
        </p:txBody>
      </p:sp>
      <p:sp>
        <p:nvSpPr>
          <p:cNvPr id="6" name="Rounded Rectangle 5"/>
          <p:cNvSpPr/>
          <p:nvPr/>
        </p:nvSpPr>
        <p:spPr>
          <a:xfrm>
            <a:off x="5547360" y="2527935"/>
            <a:ext cx="1325880" cy="6629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Gaze Guiding</a:t>
            </a:r>
            <a:endParaRPr lang="he-IL" dirty="0"/>
          </a:p>
        </p:txBody>
      </p:sp>
      <p:sp>
        <p:nvSpPr>
          <p:cNvPr id="8" name="Rounded Rectangle 7"/>
          <p:cNvSpPr/>
          <p:nvPr/>
        </p:nvSpPr>
        <p:spPr>
          <a:xfrm>
            <a:off x="5547360" y="3629978"/>
            <a:ext cx="1325880" cy="6629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Movement Control</a:t>
            </a:r>
            <a:endParaRPr lang="he-IL" dirty="0"/>
          </a:p>
        </p:txBody>
      </p:sp>
      <p:sp>
        <p:nvSpPr>
          <p:cNvPr id="9" name="Rounded Rectangle 8"/>
          <p:cNvSpPr/>
          <p:nvPr/>
        </p:nvSpPr>
        <p:spPr>
          <a:xfrm>
            <a:off x="5547360" y="4732021"/>
            <a:ext cx="1325880" cy="6629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Gun Shooting</a:t>
            </a:r>
            <a:endParaRPr lang="he-IL" dirty="0"/>
          </a:p>
        </p:txBody>
      </p:sp>
      <p:sp>
        <p:nvSpPr>
          <p:cNvPr id="3" name="Rectangle 2"/>
          <p:cNvSpPr/>
          <p:nvPr/>
        </p:nvSpPr>
        <p:spPr>
          <a:xfrm>
            <a:off x="10062210" y="3390423"/>
            <a:ext cx="1291590" cy="11858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/>
              <a:t>Up</a:t>
            </a:r>
          </a:p>
          <a:p>
            <a:pPr algn="ctr"/>
            <a:r>
              <a:rPr lang="en-US" sz="1400" dirty="0"/>
              <a:t>Down</a:t>
            </a:r>
          </a:p>
          <a:p>
            <a:pPr algn="ctr"/>
            <a:r>
              <a:rPr lang="en-US" sz="1400" dirty="0"/>
              <a:t>Left</a:t>
            </a:r>
          </a:p>
          <a:p>
            <a:pPr algn="ctr"/>
            <a:r>
              <a:rPr lang="en-US" sz="1400" dirty="0"/>
              <a:t>Right</a:t>
            </a:r>
          </a:p>
          <a:p>
            <a:pPr algn="ctr"/>
            <a:r>
              <a:rPr lang="en-US" sz="1400" dirty="0"/>
              <a:t>Jump</a:t>
            </a:r>
            <a:endParaRPr lang="he-IL" sz="1400" dirty="0"/>
          </a:p>
        </p:txBody>
      </p:sp>
      <p:sp>
        <p:nvSpPr>
          <p:cNvPr id="10" name="Rectangle 9"/>
          <p:cNvSpPr/>
          <p:nvPr/>
        </p:nvSpPr>
        <p:spPr>
          <a:xfrm>
            <a:off x="10062210" y="2095500"/>
            <a:ext cx="1291590" cy="10972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/>
              <a:t>Mouse Up</a:t>
            </a:r>
          </a:p>
          <a:p>
            <a:pPr algn="ctr"/>
            <a:r>
              <a:rPr lang="en-US" sz="1400" dirty="0"/>
              <a:t>Mouse Down</a:t>
            </a:r>
          </a:p>
          <a:p>
            <a:pPr algn="ctr"/>
            <a:r>
              <a:rPr lang="en-US" sz="1400" dirty="0"/>
              <a:t>Mouse Left</a:t>
            </a:r>
          </a:p>
          <a:p>
            <a:pPr algn="ctr"/>
            <a:r>
              <a:rPr lang="en-US" sz="1400" dirty="0"/>
              <a:t>Mouse Right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062210" y="4945379"/>
            <a:ext cx="1291590" cy="53244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/>
              <a:t>Shoot</a:t>
            </a:r>
          </a:p>
          <a:p>
            <a:pPr algn="ctr"/>
            <a:r>
              <a:rPr lang="en-US" sz="1400" dirty="0"/>
              <a:t>Reload</a:t>
            </a:r>
          </a:p>
        </p:txBody>
      </p:sp>
      <p:cxnSp>
        <p:nvCxnSpPr>
          <p:cNvPr id="14" name="Curved Connector 13"/>
          <p:cNvCxnSpPr>
            <a:stCxn id="5" idx="3"/>
            <a:endCxn id="7" idx="1"/>
          </p:cNvCxnSpPr>
          <p:nvPr/>
        </p:nvCxnSpPr>
        <p:spPr>
          <a:xfrm>
            <a:off x="1874520" y="3983355"/>
            <a:ext cx="1310640" cy="64603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5" idx="3"/>
            <a:endCxn id="40" idx="1"/>
          </p:cNvCxnSpPr>
          <p:nvPr/>
        </p:nvCxnSpPr>
        <p:spPr>
          <a:xfrm flipV="1">
            <a:off x="1874520" y="3297079"/>
            <a:ext cx="1310640" cy="68627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40" idx="3"/>
            <a:endCxn id="6" idx="1"/>
          </p:cNvCxnSpPr>
          <p:nvPr/>
        </p:nvCxnSpPr>
        <p:spPr>
          <a:xfrm flipV="1">
            <a:off x="4511040" y="2859405"/>
            <a:ext cx="1036320" cy="437674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40" idx="3"/>
            <a:endCxn id="8" idx="1"/>
          </p:cNvCxnSpPr>
          <p:nvPr/>
        </p:nvCxnSpPr>
        <p:spPr>
          <a:xfrm>
            <a:off x="4511040" y="3297079"/>
            <a:ext cx="1036320" cy="664369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40" idx="3"/>
            <a:endCxn id="9" idx="1"/>
          </p:cNvCxnSpPr>
          <p:nvPr/>
        </p:nvCxnSpPr>
        <p:spPr>
          <a:xfrm>
            <a:off x="4511040" y="3297079"/>
            <a:ext cx="1036320" cy="1766412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7" idx="3"/>
            <a:endCxn id="9" idx="1"/>
          </p:cNvCxnSpPr>
          <p:nvPr/>
        </p:nvCxnSpPr>
        <p:spPr>
          <a:xfrm>
            <a:off x="4511040" y="4629388"/>
            <a:ext cx="1036320" cy="43410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7700010" y="3628549"/>
            <a:ext cx="1325880" cy="6629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Player Agent</a:t>
            </a:r>
            <a:endParaRPr lang="he-IL" dirty="0"/>
          </a:p>
        </p:txBody>
      </p:sp>
      <p:cxnSp>
        <p:nvCxnSpPr>
          <p:cNvPr id="33" name="Curved Connector 32"/>
          <p:cNvCxnSpPr>
            <a:stCxn id="6" idx="3"/>
            <a:endCxn id="32" idx="0"/>
          </p:cNvCxnSpPr>
          <p:nvPr/>
        </p:nvCxnSpPr>
        <p:spPr>
          <a:xfrm>
            <a:off x="6873240" y="2859405"/>
            <a:ext cx="1489710" cy="769144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9" idx="3"/>
            <a:endCxn id="32" idx="2"/>
          </p:cNvCxnSpPr>
          <p:nvPr/>
        </p:nvCxnSpPr>
        <p:spPr>
          <a:xfrm flipV="1">
            <a:off x="6873240" y="4291489"/>
            <a:ext cx="1489710" cy="772002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8" idx="3"/>
            <a:endCxn id="32" idx="1"/>
          </p:cNvCxnSpPr>
          <p:nvPr/>
        </p:nvCxnSpPr>
        <p:spPr>
          <a:xfrm flipV="1">
            <a:off x="6873240" y="3960019"/>
            <a:ext cx="826770" cy="1429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Curved Connector 38"/>
          <p:cNvCxnSpPr>
            <a:stCxn id="32" idx="3"/>
            <a:endCxn id="10" idx="1"/>
          </p:cNvCxnSpPr>
          <p:nvPr/>
        </p:nvCxnSpPr>
        <p:spPr>
          <a:xfrm flipV="1">
            <a:off x="9025890" y="2644140"/>
            <a:ext cx="1036320" cy="1315879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32" idx="3"/>
            <a:endCxn id="3" idx="1"/>
          </p:cNvCxnSpPr>
          <p:nvPr/>
        </p:nvCxnSpPr>
        <p:spPr>
          <a:xfrm>
            <a:off x="9025890" y="3960019"/>
            <a:ext cx="1036320" cy="2333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stCxn id="32" idx="3"/>
            <a:endCxn id="13" idx="1"/>
          </p:cNvCxnSpPr>
          <p:nvPr/>
        </p:nvCxnSpPr>
        <p:spPr>
          <a:xfrm>
            <a:off x="9025890" y="3960019"/>
            <a:ext cx="1036320" cy="1251584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09363" y="5977890"/>
            <a:ext cx="149592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/>
              <a:t>Input - State</a:t>
            </a:r>
            <a:endParaRPr lang="he-IL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6873240" y="5977890"/>
            <a:ext cx="91531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/>
              <a:t>Agents</a:t>
            </a:r>
            <a:endParaRPr lang="he-IL" sz="2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2811439" y="5977890"/>
            <a:ext cx="210269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000" b="1" dirty="0" smtClean="0"/>
              <a:t>Feature &amp; Reward</a:t>
            </a:r>
          </a:p>
          <a:p>
            <a:pPr algn="ctr"/>
            <a:r>
              <a:rPr lang="en-US" sz="2000" b="1" dirty="0" smtClean="0"/>
              <a:t>Extraction</a:t>
            </a:r>
            <a:endParaRPr lang="he-IL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9741233" y="5989320"/>
            <a:ext cx="193354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/>
              <a:t>Output - Actions</a:t>
            </a:r>
            <a:endParaRPr lang="he-IL" sz="2000" b="1" dirty="0"/>
          </a:p>
        </p:txBody>
      </p:sp>
    </p:spTree>
    <p:extLst>
      <p:ext uri="{BB962C8B-B14F-4D97-AF65-F5344CB8AC3E}">
        <p14:creationId xmlns:p14="http://schemas.microsoft.com/office/powerpoint/2010/main" val="394290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787" y="0"/>
            <a:ext cx="9167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71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xdS6asajHAQ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65564" y="753712"/>
            <a:ext cx="9276608" cy="52180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9976" y="5971804"/>
            <a:ext cx="1267784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dirty="0" smtClean="0"/>
              <a:t>YouTube Video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73172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Previous Work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Playing Atari with Deep Reinforcement Learning</a:t>
            </a:r>
          </a:p>
          <a:p>
            <a:pPr algn="l" rtl="0"/>
            <a:r>
              <a:rPr lang="en-US" dirty="0" smtClean="0"/>
              <a:t>Asynchronous Methods for Deep Reinforcement Learning</a:t>
            </a:r>
          </a:p>
          <a:p>
            <a:pPr algn="l" rtl="0"/>
            <a:endParaRPr lang="he-IL" dirty="0"/>
          </a:p>
        </p:txBody>
      </p:sp>
      <p:pic>
        <p:nvPicPr>
          <p:cNvPr id="3074" name="Picture 2" descr="https://raw.githubusercontent.com/kuz/DeepMind-Atari-Deep-Q-Learner/master/gifs/breakou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3519812"/>
            <a:ext cx="2066925" cy="246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popsci.com/sites/popsci.com/files/images/2016/02/animation_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3638536"/>
            <a:ext cx="30480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54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Background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b="1" dirty="0" smtClean="0"/>
              <a:t>Reinforcement Learning</a:t>
            </a:r>
            <a:endParaRPr lang="en-US" dirty="0" smtClean="0"/>
          </a:p>
          <a:p>
            <a:pPr marL="0" indent="0" algn="l" rtl="0">
              <a:buNone/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633501" y="2846684"/>
            <a:ext cx="6924997" cy="3238839"/>
            <a:chOff x="2127563" y="2345850"/>
            <a:chExt cx="8191345" cy="383111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7563" y="3212943"/>
              <a:ext cx="1758727" cy="20688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1947" y="3068877"/>
              <a:ext cx="2356961" cy="23569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Curved Up Arrow 5"/>
            <p:cNvSpPr/>
            <p:nvPr/>
          </p:nvSpPr>
          <p:spPr>
            <a:xfrm>
              <a:off x="3543390" y="5349241"/>
              <a:ext cx="4903380" cy="827722"/>
            </a:xfrm>
            <a:prstGeom prst="curvedUpArrow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  <p:sp>
          <p:nvSpPr>
            <p:cNvPr id="40" name="Curved Up Arrow 39"/>
            <p:cNvSpPr/>
            <p:nvPr/>
          </p:nvSpPr>
          <p:spPr>
            <a:xfrm rot="10800000">
              <a:off x="3332694" y="2345850"/>
              <a:ext cx="4903380" cy="827722"/>
            </a:xfrm>
            <a:prstGeom prst="curvedUpArrow">
              <a:avLst/>
            </a:prstGeom>
            <a:solidFill>
              <a:srgbClr val="7030A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91608" y="2419839"/>
              <a:ext cx="865018" cy="473277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0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State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558101" y="5630879"/>
              <a:ext cx="873957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Action</a:t>
              </a:r>
              <a:endParaRPr lang="he-I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497859" y="3623386"/>
              <a:ext cx="994439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Reward</a:t>
              </a:r>
              <a:endParaRPr lang="he-IL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Left Arrow 8"/>
          <p:cNvSpPr/>
          <p:nvPr/>
        </p:nvSpPr>
        <p:spPr>
          <a:xfrm>
            <a:off x="4171397" y="4273259"/>
            <a:ext cx="3343454" cy="297180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6" name="TextBox 45"/>
          <p:cNvSpPr txBox="1"/>
          <p:nvPr/>
        </p:nvSpPr>
        <p:spPr>
          <a:xfrm>
            <a:off x="1829677" y="4230364"/>
            <a:ext cx="81272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666173" y="4228803"/>
            <a:ext cx="1554080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83313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Background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 algn="l" rtl="0">
                  <a:buNone/>
                </a:pPr>
                <a:r>
                  <a:rPr lang="en-US" b="1" dirty="0" smtClean="0"/>
                  <a:t>MVP – Markov Decision Process</a:t>
                </a:r>
              </a:p>
              <a:p>
                <a:pPr marL="0" indent="0" algn="l" rtl="0">
                  <a:buNone/>
                </a:pPr>
                <a:endParaRPr lang="en-US" dirty="0" smtClean="0"/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𝒮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𝒜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dirty="0" smtClean="0"/>
              </a:p>
              <a:p>
                <a:pPr algn="l" rtl="0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dirty="0" smtClean="0"/>
                  <a:t> – a finite set of </a:t>
                </a:r>
                <a:r>
                  <a:rPr lang="en-US" dirty="0"/>
                  <a:t>M</a:t>
                </a:r>
                <a:r>
                  <a:rPr lang="en-US" dirty="0" smtClean="0"/>
                  <a:t>arkov states</a:t>
                </a:r>
              </a:p>
              <a:p>
                <a:pPr algn="l" rtl="0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dirty="0" smtClean="0"/>
                  <a:t> – a finite set of actions</a:t>
                </a:r>
              </a:p>
              <a:p>
                <a:pPr algn="l" rtl="0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</m:oMath>
                </a14:m>
                <a:r>
                  <a:rPr lang="en-US" dirty="0" smtClean="0"/>
                  <a:t> – a state transition probability matrix</a:t>
                </a:r>
              </a:p>
              <a:p>
                <a:pPr algn="l" rtl="0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 smtClean="0"/>
                  <a:t> - a reward function</a:t>
                </a:r>
              </a:p>
              <a:p>
                <a:pPr algn="l" rtl="0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 smtClean="0"/>
                  <a:t> – a discount factor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 algn="l" rtl="0">
                  <a:buNone/>
                </a:pPr>
                <a:endParaRPr lang="en-US" dirty="0" smtClean="0"/>
              </a:p>
              <a:p>
                <a:pPr marL="0" indent="0" algn="l" rtl="0">
                  <a:buNone/>
                </a:pPr>
                <a:r>
                  <a:rPr lang="en-US" sz="2400" b="1" dirty="0" smtClean="0"/>
                  <a:t>Discounted Return</a:t>
                </a:r>
                <a:r>
                  <a:rPr lang="en-US" sz="2400" dirty="0" smtClean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+…=</m:t>
                    </m:r>
                    <m:nary>
                      <m:naryPr>
                        <m:chr m:val="∑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nary>
                  </m:oMath>
                </a14:m>
                <a:endParaRPr lang="en-US" dirty="0" smtClean="0"/>
              </a:p>
              <a:p>
                <a:pPr marL="0" indent="0" algn="l" rtl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801" b="-1722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7678922" y="1825625"/>
            <a:ext cx="3469138" cy="4090788"/>
            <a:chOff x="7701782" y="1467803"/>
            <a:chExt cx="3469138" cy="40907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Oval 3"/>
                <p:cNvSpPr/>
                <p:nvPr/>
              </p:nvSpPr>
              <p:spPr>
                <a:xfrm>
                  <a:off x="8203203" y="1988820"/>
                  <a:ext cx="445770" cy="445770"/>
                </a:xfrm>
                <a:prstGeom prst="ellipse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4" name="Oval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3203" y="1988820"/>
                  <a:ext cx="445770" cy="445770"/>
                </a:xfrm>
                <a:prstGeom prst="ellipse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/>
                <p:cNvSpPr/>
                <p:nvPr/>
              </p:nvSpPr>
              <p:spPr>
                <a:xfrm>
                  <a:off x="10279380" y="2091690"/>
                  <a:ext cx="445770" cy="445770"/>
                </a:xfrm>
                <a:prstGeom prst="ellipse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10" name="Oval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9380" y="2091690"/>
                  <a:ext cx="445770" cy="445770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/>
                <p:cNvSpPr/>
                <p:nvPr/>
              </p:nvSpPr>
              <p:spPr>
                <a:xfrm>
                  <a:off x="9269174" y="1467803"/>
                  <a:ext cx="445770" cy="445770"/>
                </a:xfrm>
                <a:prstGeom prst="ellipse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12" name="Oval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9174" y="1467803"/>
                  <a:ext cx="445770" cy="445770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/>
                <p:cNvSpPr/>
                <p:nvPr/>
              </p:nvSpPr>
              <p:spPr>
                <a:xfrm>
                  <a:off x="10279380" y="3610451"/>
                  <a:ext cx="445770" cy="445770"/>
                </a:xfrm>
                <a:prstGeom prst="ellipse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13" name="Oval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9380" y="3610451"/>
                  <a:ext cx="445770" cy="445770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9328785" y="5172432"/>
                  <a:ext cx="386159" cy="386159"/>
                </a:xfrm>
                <a:prstGeom prst="rect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he-IL" sz="160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8785" y="5172432"/>
                  <a:ext cx="386159" cy="38615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/>
            <p:cNvCxnSpPr>
              <a:stCxn id="12" idx="5"/>
              <a:endCxn id="10" idx="1"/>
            </p:cNvCxnSpPr>
            <p:nvPr/>
          </p:nvCxnSpPr>
          <p:spPr>
            <a:xfrm>
              <a:off x="9649662" y="1848291"/>
              <a:ext cx="695000" cy="308681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Arrow Connector 21"/>
            <p:cNvCxnSpPr>
              <a:stCxn id="4" idx="7"/>
              <a:endCxn id="12" idx="3"/>
            </p:cNvCxnSpPr>
            <p:nvPr/>
          </p:nvCxnSpPr>
          <p:spPr>
            <a:xfrm flipV="1">
              <a:off x="8583691" y="1848291"/>
              <a:ext cx="750765" cy="205811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val 23"/>
                <p:cNvSpPr/>
                <p:nvPr/>
              </p:nvSpPr>
              <p:spPr>
                <a:xfrm>
                  <a:off x="9298979" y="2615249"/>
                  <a:ext cx="445770" cy="445770"/>
                </a:xfrm>
                <a:prstGeom prst="ellipse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24" name="Oval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8979" y="2615249"/>
                  <a:ext cx="445770" cy="445770"/>
                </a:xfrm>
                <a:prstGeom prst="ellipse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24"/>
                <p:cNvSpPr/>
                <p:nvPr/>
              </p:nvSpPr>
              <p:spPr>
                <a:xfrm>
                  <a:off x="8452032" y="3222468"/>
                  <a:ext cx="445770" cy="445770"/>
                </a:xfrm>
                <a:prstGeom prst="ellipse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25" name="Oval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2032" y="3222468"/>
                  <a:ext cx="445770" cy="445770"/>
                </a:xfrm>
                <a:prstGeom prst="ellipse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/>
                <p:cNvSpPr/>
                <p:nvPr/>
              </p:nvSpPr>
              <p:spPr>
                <a:xfrm>
                  <a:off x="10725150" y="2772852"/>
                  <a:ext cx="445770" cy="445770"/>
                </a:xfrm>
                <a:prstGeom prst="ellipse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26" name="Oval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5150" y="2772852"/>
                  <a:ext cx="445770" cy="445770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/>
                <p:cNvSpPr/>
                <p:nvPr/>
              </p:nvSpPr>
              <p:spPr>
                <a:xfrm>
                  <a:off x="9298979" y="4000219"/>
                  <a:ext cx="445770" cy="445770"/>
                </a:xfrm>
                <a:prstGeom prst="ellipse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he-IL" sz="1600" dirty="0"/>
                </a:p>
              </p:txBody>
            </p:sp>
          </mc:Choice>
          <mc:Fallback xmlns="">
            <p:sp>
              <p:nvSpPr>
                <p:cNvPr id="27" name="Oval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8979" y="4000219"/>
                  <a:ext cx="445770" cy="445770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/>
            <p:cNvCxnSpPr>
              <a:stCxn id="4" idx="5"/>
              <a:endCxn id="24" idx="1"/>
            </p:cNvCxnSpPr>
            <p:nvPr/>
          </p:nvCxnSpPr>
          <p:spPr>
            <a:xfrm>
              <a:off x="8583691" y="2369308"/>
              <a:ext cx="780570" cy="311223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Arrow Connector 30"/>
            <p:cNvCxnSpPr>
              <a:stCxn id="24" idx="5"/>
              <a:endCxn id="13" idx="1"/>
            </p:cNvCxnSpPr>
            <p:nvPr/>
          </p:nvCxnSpPr>
          <p:spPr>
            <a:xfrm>
              <a:off x="9679467" y="2995737"/>
              <a:ext cx="665195" cy="679996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Arrow Connector 34"/>
            <p:cNvCxnSpPr>
              <a:stCxn id="10" idx="5"/>
              <a:endCxn id="26" idx="0"/>
            </p:cNvCxnSpPr>
            <p:nvPr/>
          </p:nvCxnSpPr>
          <p:spPr>
            <a:xfrm>
              <a:off x="10659868" y="2472178"/>
              <a:ext cx="288167" cy="300674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Arrow Connector 36"/>
            <p:cNvCxnSpPr>
              <a:stCxn id="26" idx="4"/>
              <a:endCxn id="13" idx="7"/>
            </p:cNvCxnSpPr>
            <p:nvPr/>
          </p:nvCxnSpPr>
          <p:spPr>
            <a:xfrm flipH="1">
              <a:off x="10659868" y="3218622"/>
              <a:ext cx="288167" cy="457111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Straight Arrow Connector 38"/>
            <p:cNvCxnSpPr>
              <a:stCxn id="13" idx="3"/>
              <a:endCxn id="27" idx="6"/>
            </p:cNvCxnSpPr>
            <p:nvPr/>
          </p:nvCxnSpPr>
          <p:spPr>
            <a:xfrm flipH="1">
              <a:off x="9744749" y="3990939"/>
              <a:ext cx="599913" cy="232165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Arrow Connector 40"/>
            <p:cNvCxnSpPr>
              <a:stCxn id="27" idx="4"/>
              <a:endCxn id="16" idx="0"/>
            </p:cNvCxnSpPr>
            <p:nvPr/>
          </p:nvCxnSpPr>
          <p:spPr>
            <a:xfrm>
              <a:off x="9521864" y="4445989"/>
              <a:ext cx="1" cy="726443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Arrow Connector 44"/>
            <p:cNvCxnSpPr>
              <a:stCxn id="24" idx="7"/>
              <a:endCxn id="10" idx="3"/>
            </p:cNvCxnSpPr>
            <p:nvPr/>
          </p:nvCxnSpPr>
          <p:spPr>
            <a:xfrm flipV="1">
              <a:off x="9679467" y="2472178"/>
              <a:ext cx="665195" cy="208353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Arrow Connector 46"/>
            <p:cNvCxnSpPr>
              <a:stCxn id="4" idx="4"/>
              <a:endCxn id="25" idx="1"/>
            </p:cNvCxnSpPr>
            <p:nvPr/>
          </p:nvCxnSpPr>
          <p:spPr>
            <a:xfrm>
              <a:off x="8426088" y="2434590"/>
              <a:ext cx="91226" cy="853160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Arrow Connector 48"/>
            <p:cNvCxnSpPr>
              <a:stCxn id="25" idx="6"/>
              <a:endCxn id="13" idx="2"/>
            </p:cNvCxnSpPr>
            <p:nvPr/>
          </p:nvCxnSpPr>
          <p:spPr>
            <a:xfrm>
              <a:off x="8897802" y="3445353"/>
              <a:ext cx="1381578" cy="387983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Straight Arrow Connector 50"/>
            <p:cNvCxnSpPr>
              <a:stCxn id="25" idx="4"/>
            </p:cNvCxnSpPr>
            <p:nvPr/>
          </p:nvCxnSpPr>
          <p:spPr>
            <a:xfrm>
              <a:off x="8674917" y="3668238"/>
              <a:ext cx="689344" cy="1484786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8390670" y="1633299"/>
                  <a:ext cx="248786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he-IL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0670" y="1633299"/>
                  <a:ext cx="248786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202439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8743228" y="2162038"/>
                  <a:ext cx="248786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he-IL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3228" y="2162038"/>
                  <a:ext cx="248786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r="-202439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7701782" y="2531370"/>
                  <a:ext cx="248786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he-IL" dirty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1782" y="2531370"/>
                  <a:ext cx="248786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r="-202439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10849987" y="2305680"/>
                  <a:ext cx="248786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he-IL" dirty="0"/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9987" y="2305680"/>
                  <a:ext cx="248786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r="-200000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10017211" y="4125349"/>
                  <a:ext cx="248786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he-IL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17211" y="4125349"/>
                  <a:ext cx="248786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r="-270732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10916557" y="3350747"/>
                  <a:ext cx="234360" cy="307777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he-IL" sz="1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16557" y="3350747"/>
                  <a:ext cx="234360" cy="307777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r="-789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9843555" y="2945481"/>
                  <a:ext cx="234360" cy="307777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he-IL" sz="1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3555" y="2945481"/>
                  <a:ext cx="234360" cy="307777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r="-65789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9667732" y="2263184"/>
                  <a:ext cx="234360" cy="307777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he-IL" sz="1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7732" y="2263184"/>
                  <a:ext cx="234360" cy="307777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r="-6153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9843555" y="1615445"/>
                  <a:ext cx="234360" cy="307777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he-IL" sz="1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3555" y="1615445"/>
                  <a:ext cx="234360" cy="307777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r="-789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8387969" y="3890962"/>
                  <a:ext cx="234360" cy="307777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he-IL" sz="1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7969" y="3890962"/>
                  <a:ext cx="234360" cy="307777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r="-6153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9010720" y="3197468"/>
                  <a:ext cx="234360" cy="307777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lang="he-IL" sz="1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10720" y="3197468"/>
                  <a:ext cx="234360" cy="307777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 r="-6153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9541549" y="4522540"/>
                  <a:ext cx="234360" cy="307777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>
                  <a:defPPr>
                    <a:defRPr lang="he-IL"/>
                  </a:defPPr>
                  <a:lvl1pPr>
                    <a:defRPr sz="1400" b="0" i="1">
                      <a:solidFill>
                        <a:srgbClr val="0070C0"/>
                      </a:solidFill>
                      <a:latin typeface="Cambria Math" panose="020405030504060302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he-IL" dirty="0"/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1549" y="4522540"/>
                  <a:ext cx="234360" cy="307777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 r="-512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06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36921</TotalTime>
  <Words>1719</Words>
  <Application>Microsoft Office PowerPoint</Application>
  <PresentationFormat>Widescreen</PresentationFormat>
  <Paragraphs>451</Paragraphs>
  <Slides>49</Slides>
  <Notes>6</Notes>
  <HiddenSlides>9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 Unicode MS</vt:lpstr>
      <vt:lpstr>Arial</vt:lpstr>
      <vt:lpstr>Calibri</vt:lpstr>
      <vt:lpstr>Calibri Light</vt:lpstr>
      <vt:lpstr>Cambria Math</vt:lpstr>
      <vt:lpstr>Times New Roman</vt:lpstr>
      <vt:lpstr>Office Theme</vt:lpstr>
      <vt:lpstr>TermiNet: Learning a First Person Shooter Game Agent Using Deep Learning</vt:lpstr>
      <vt:lpstr>Overview</vt:lpstr>
      <vt:lpstr>Overview</vt:lpstr>
      <vt:lpstr>PowerPoint Presentation</vt:lpstr>
      <vt:lpstr>PowerPoint Presentation</vt:lpstr>
      <vt:lpstr>PowerPoint Presentation</vt:lpstr>
      <vt:lpstr>Previous Work</vt:lpstr>
      <vt:lpstr>Background</vt:lpstr>
      <vt:lpstr>Background</vt:lpstr>
      <vt:lpstr>Multi-agent System Architecture</vt:lpstr>
      <vt:lpstr>Feature &amp; Reward Extraction</vt:lpstr>
      <vt:lpstr>Numerical Reward Parsing</vt:lpstr>
      <vt:lpstr>Numerical Reward Parsing</vt:lpstr>
      <vt:lpstr>Numerical Reward Parsing - Demo</vt:lpstr>
      <vt:lpstr>Robot Detection</vt:lpstr>
      <vt:lpstr>Robot Detection</vt:lpstr>
      <vt:lpstr>Robot Detection</vt:lpstr>
      <vt:lpstr>Robot Detection - Demo</vt:lpstr>
      <vt:lpstr>Agents</vt:lpstr>
      <vt:lpstr>Agents Training Process</vt:lpstr>
      <vt:lpstr>Reinforcement Learning</vt:lpstr>
      <vt:lpstr>Reinforcement Learning</vt:lpstr>
      <vt:lpstr>DQN – Deep Q-Network</vt:lpstr>
      <vt:lpstr>Gaze Guiding</vt:lpstr>
      <vt:lpstr>Gun Firing</vt:lpstr>
      <vt:lpstr>Gun Firing</vt:lpstr>
      <vt:lpstr>Gun Firing</vt:lpstr>
      <vt:lpstr>Movement Control</vt:lpstr>
      <vt:lpstr>Movement Control</vt:lpstr>
      <vt:lpstr>Movement Control</vt:lpstr>
      <vt:lpstr>Improvements Over Standard DQN</vt:lpstr>
      <vt:lpstr>Improvements Over Standard DQN</vt:lpstr>
      <vt:lpstr>Improvements Over Standard DQN</vt:lpstr>
      <vt:lpstr>Playing by Learning Skills</vt:lpstr>
      <vt:lpstr>Learning Skills by Modelling Action Sequences</vt:lpstr>
      <vt:lpstr>Playing by Learning Skills</vt:lpstr>
      <vt:lpstr>Conclusions</vt:lpstr>
      <vt:lpstr>Future Work</vt:lpstr>
      <vt:lpstr>Bibliography</vt:lpstr>
      <vt:lpstr>Bibliography</vt:lpstr>
      <vt:lpstr>Thank You</vt:lpstr>
      <vt:lpstr>Backup</vt:lpstr>
      <vt:lpstr>Required HW</vt:lpstr>
      <vt:lpstr>Basic Design</vt:lpstr>
      <vt:lpstr>Basic Design</vt:lpstr>
      <vt:lpstr>Robot Detection</vt:lpstr>
      <vt:lpstr>Project Schedule</vt:lpstr>
      <vt:lpstr>PowerPoint Presentation</vt:lpstr>
      <vt:lpstr>System Architecture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TermiNet: Learning a First Person Shooter Game Agent</dc:title>
  <dc:creator>Itai Caspi</dc:creator>
  <cp:lastModifiedBy>Caspi, Itai</cp:lastModifiedBy>
  <cp:revision>362</cp:revision>
  <dcterms:created xsi:type="dcterms:W3CDTF">2016-03-25T15:06:12Z</dcterms:created>
  <dcterms:modified xsi:type="dcterms:W3CDTF">2016-11-27T00:40:52Z</dcterms:modified>
</cp:coreProperties>
</file>